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comments/comment3.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4.xml" ContentType="application/vnd.openxmlformats-officedocument.presentationml.comments+xml"/>
  <Override PartName="/ppt/notesSlides/notesSlide11.xml" ContentType="application/vnd.openxmlformats-officedocument.presentationml.notesSlide+xml"/>
  <Override PartName="/ppt/comments/comment5.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omments/comment6.xml" ContentType="application/vnd.openxmlformats-officedocument.presentationml.comment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omments/comment7.xml" ContentType="application/vnd.openxmlformats-officedocument.presentationml.comment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omments/comment8.xml" ContentType="application/vnd.openxmlformats-officedocument.presentationml.comment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omments/comment9.xml" ContentType="application/vnd.openxmlformats-officedocument.presentationml.comment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omments/comment10.xml" ContentType="application/vnd.openxmlformats-officedocument.presentationml.comment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9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9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comments/comment11.xml" ContentType="application/vnd.openxmlformats-officedocument.presentationml.comments+xml"/>
  <Override PartName="/ppt/notesSlides/notesSlide104.xml" ContentType="application/vnd.openxmlformats-officedocument.presentationml.notesSlide+xml"/>
  <Override PartName="/ppt/comments/comment12.xml" ContentType="application/vnd.openxmlformats-officedocument.presentationml.comments+xml"/>
  <Override PartName="/ppt/notesSlides/notesSlide105.xml" ContentType="application/vnd.openxmlformats-officedocument.presentationml.notesSlide+xml"/>
  <Override PartName="/ppt/comments/comment13.xml" ContentType="application/vnd.openxmlformats-officedocument.presentationml.comments+xml"/>
  <Override PartName="/ppt/notesSlides/notesSlide106.xml" ContentType="application/vnd.openxmlformats-officedocument.presentationml.notesSlide+xml"/>
  <Override PartName="/ppt/comments/comment14.xml" ContentType="application/vnd.openxmlformats-officedocument.presentationml.comments+xml"/>
  <Override PartName="/ppt/notesSlides/notesSlide107.xml" ContentType="application/vnd.openxmlformats-officedocument.presentationml.notesSlide+xml"/>
  <Override PartName="/ppt/comments/comment15.xml" ContentType="application/vnd.openxmlformats-officedocument.presentationml.comments+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9"/>
  </p:notesMasterIdLst>
  <p:sldIdLst>
    <p:sldId id="256" r:id="rId2"/>
    <p:sldId id="580" r:id="rId3"/>
    <p:sldId id="719" r:id="rId4"/>
    <p:sldId id="832" r:id="rId5"/>
    <p:sldId id="838" r:id="rId6"/>
    <p:sldId id="852" r:id="rId7"/>
    <p:sldId id="853" r:id="rId8"/>
    <p:sldId id="833" r:id="rId9"/>
    <p:sldId id="798" r:id="rId10"/>
    <p:sldId id="834" r:id="rId11"/>
    <p:sldId id="824" r:id="rId12"/>
    <p:sldId id="823" r:id="rId13"/>
    <p:sldId id="889" r:id="rId14"/>
    <p:sldId id="887" r:id="rId15"/>
    <p:sldId id="588" r:id="rId16"/>
    <p:sldId id="907" r:id="rId17"/>
    <p:sldId id="908" r:id="rId18"/>
    <p:sldId id="909" r:id="rId19"/>
    <p:sldId id="910" r:id="rId20"/>
    <p:sldId id="840" r:id="rId21"/>
    <p:sldId id="841" r:id="rId22"/>
    <p:sldId id="918" r:id="rId23"/>
    <p:sldId id="545" r:id="rId24"/>
    <p:sldId id="560" r:id="rId25"/>
    <p:sldId id="912" r:id="rId26"/>
    <p:sldId id="535" r:id="rId27"/>
    <p:sldId id="422" r:id="rId28"/>
    <p:sldId id="537" r:id="rId29"/>
    <p:sldId id="538" r:id="rId30"/>
    <p:sldId id="444" r:id="rId31"/>
    <p:sldId id="450" r:id="rId32"/>
    <p:sldId id="412" r:id="rId33"/>
    <p:sldId id="890" r:id="rId34"/>
    <p:sldId id="456" r:id="rId35"/>
    <p:sldId id="433" r:id="rId36"/>
    <p:sldId id="867" r:id="rId37"/>
    <p:sldId id="547" r:id="rId38"/>
    <p:sldId id="539" r:id="rId39"/>
    <p:sldId id="425" r:id="rId40"/>
    <p:sldId id="359" r:id="rId41"/>
    <p:sldId id="361" r:id="rId42"/>
    <p:sldId id="362" r:id="rId43"/>
    <p:sldId id="541" r:id="rId44"/>
    <p:sldId id="542" r:id="rId45"/>
    <p:sldId id="430" r:id="rId46"/>
    <p:sldId id="861" r:id="rId47"/>
    <p:sldId id="871" r:id="rId48"/>
    <p:sldId id="455" r:id="rId49"/>
    <p:sldId id="415" r:id="rId50"/>
    <p:sldId id="862" r:id="rId51"/>
    <p:sldId id="344" r:id="rId52"/>
    <p:sldId id="416" r:id="rId53"/>
    <p:sldId id="863" r:id="rId54"/>
    <p:sldId id="564" r:id="rId55"/>
    <p:sldId id="565" r:id="rId56"/>
    <p:sldId id="864" r:id="rId57"/>
    <p:sldId id="858" r:id="rId58"/>
    <p:sldId id="859" r:id="rId59"/>
    <p:sldId id="865" r:id="rId60"/>
    <p:sldId id="442" r:id="rId61"/>
    <p:sldId id="536" r:id="rId62"/>
    <p:sldId id="922" r:id="rId63"/>
    <p:sldId id="923" r:id="rId64"/>
    <p:sldId id="924" r:id="rId65"/>
    <p:sldId id="925" r:id="rId66"/>
    <p:sldId id="460" r:id="rId67"/>
    <p:sldId id="892" r:id="rId68"/>
    <p:sldId id="869" r:id="rId69"/>
    <p:sldId id="461" r:id="rId70"/>
    <p:sldId id="906" r:id="rId71"/>
    <p:sldId id="905" r:id="rId72"/>
    <p:sldId id="453" r:id="rId73"/>
    <p:sldId id="400" r:id="rId74"/>
    <p:sldId id="401" r:id="rId75"/>
    <p:sldId id="402" r:id="rId76"/>
    <p:sldId id="403" r:id="rId77"/>
    <p:sldId id="404" r:id="rId78"/>
    <p:sldId id="543" r:id="rId79"/>
    <p:sldId id="868" r:id="rId80"/>
    <p:sldId id="394" r:id="rId81"/>
    <p:sldId id="854" r:id="rId82"/>
    <p:sldId id="855" r:id="rId83"/>
    <p:sldId id="856" r:id="rId84"/>
    <p:sldId id="857" r:id="rId85"/>
    <p:sldId id="900" r:id="rId86"/>
    <p:sldId id="872" r:id="rId87"/>
    <p:sldId id="901" r:id="rId88"/>
    <p:sldId id="577" r:id="rId89"/>
    <p:sldId id="894" r:id="rId90"/>
    <p:sldId id="897" r:id="rId91"/>
    <p:sldId id="873" r:id="rId92"/>
    <p:sldId id="898" r:id="rId93"/>
    <p:sldId id="899" r:id="rId94"/>
    <p:sldId id="904" r:id="rId95"/>
    <p:sldId id="903" r:id="rId96"/>
    <p:sldId id="586" r:id="rId97"/>
    <p:sldId id="886" r:id="rId98"/>
    <p:sldId id="801" r:id="rId99"/>
    <p:sldId id="876" r:id="rId100"/>
    <p:sldId id="913" r:id="rId101"/>
    <p:sldId id="877" r:id="rId102"/>
    <p:sldId id="884" r:id="rId103"/>
    <p:sldId id="553" r:id="rId104"/>
    <p:sldId id="520" r:id="rId105"/>
    <p:sldId id="879" r:id="rId106"/>
    <p:sldId id="521" r:id="rId107"/>
    <p:sldId id="354" r:id="rId108"/>
    <p:sldId id="512" r:id="rId109"/>
    <p:sldId id="405" r:id="rId110"/>
    <p:sldId id="921" r:id="rId111"/>
    <p:sldId id="589" r:id="rId112"/>
    <p:sldId id="882" r:id="rId113"/>
    <p:sldId id="448" r:id="rId114"/>
    <p:sldId id="919" r:id="rId115"/>
    <p:sldId id="914" r:id="rId116"/>
    <p:sldId id="915" r:id="rId117"/>
    <p:sldId id="567" r:id="rId118"/>
    <p:sldId id="612" r:id="rId119"/>
    <p:sldId id="570" r:id="rId120"/>
    <p:sldId id="916" r:id="rId121"/>
    <p:sldId id="611" r:id="rId122"/>
    <p:sldId id="556" r:id="rId123"/>
    <p:sldId id="920" r:id="rId124"/>
    <p:sldId id="582" r:id="rId125"/>
    <p:sldId id="369" r:id="rId126"/>
    <p:sldId id="516" r:id="rId127"/>
    <p:sldId id="517" r:id="rId128"/>
    <p:sldId id="518" r:id="rId129"/>
    <p:sldId id="880" r:id="rId130"/>
    <p:sldId id="557" r:id="rId131"/>
    <p:sldId id="370" r:id="rId132"/>
    <p:sldId id="384" r:id="rId133"/>
    <p:sldId id="408" r:id="rId134"/>
    <p:sldId id="386" r:id="rId135"/>
    <p:sldId id="377" r:id="rId136"/>
    <p:sldId id="367" r:id="rId137"/>
    <p:sldId id="881" r:id="rId138"/>
    <p:sldId id="551" r:id="rId139"/>
    <p:sldId id="469" r:id="rId140"/>
    <p:sldId id="480" r:id="rId141"/>
    <p:sldId id="481" r:id="rId142"/>
    <p:sldId id="917" r:id="rId143"/>
    <p:sldId id="477" r:id="rId144"/>
    <p:sldId id="482" r:id="rId145"/>
    <p:sldId id="885" r:id="rId146"/>
    <p:sldId id="585" r:id="rId147"/>
    <p:sldId id="559" r:id="rId148"/>
  </p:sldIdLst>
  <p:sldSz cx="9144000" cy="6858000" type="screen4x3"/>
  <p:notesSz cx="7010400" cy="9296400"/>
  <p:embeddedFontLst>
    <p:embeddedFont>
      <p:font typeface="Calibri" panose="020F0502020204030204" pitchFamily="34" charset="0"/>
      <p:regular r:id="rId150"/>
      <p:bold r:id="rId151"/>
      <p:italic r:id="rId152"/>
      <p:boldItalic r:id="rId153"/>
    </p:embeddedFont>
    <p:embeddedFont>
      <p:font typeface="Gill Sans" panose="020B0604020202020204" charset="0"/>
      <p:regular r:id="rId154"/>
      <p:bold r:id="rId155"/>
    </p:embeddedFont>
    <p:embeddedFont>
      <p:font typeface="Sakkal Majalla" panose="02000000000000000000" pitchFamily="2" charset="-78"/>
      <p:regular r:id="rId156"/>
      <p:bold r:id="rId1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93" roundtripDataSignature="AMtx7mjbl+BraA0Wgi6xShG1WNqLXJIRX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08C340-987E-1BD3-BAD0-DCC3522E67A0}" name="salma" initials="s" userId="salma" providerId="None"/>
  <p188:author id="{6540A06D-E663-6E24-7743-0EA6F2F55BEE}" name="salma ashmawy" initials="sa" userId="76ac47dc1a4ba513" providerId="Windows Live"/>
  <p188:author id="{54C3658F-0ADF-472D-2AE7-A6DC544F5596}" name="Nehal Muhamed" initials="NM" userId="61f1e164ca4a0d9a" providerId="Windows Live"/>
  <p188:author id="{02065597-DE50-E0B0-3C29-D559C907DE9D}" name="Razan Quossous" initials="RQ" userId="S::rquossous@siyaha.org::c013cf6b-ca73-4ee1-968a-a13ae20ed19e" providerId="AD"/>
  <p188:author id="{1A167ED1-3EC0-D672-2861-3C5F3506D38F}" name="Akram Mirza" initials="AM" userId="S::amirza@chemonics.com::cfe4a5f6-5ab5-4fa0-a694-b447f6e472e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haraf Obeidat" initials="" lastIdx="15" clrIdx="0"/>
  <p:cmAuthor id="7" name="Ehab Al Manaseer" initials="EAM" lastIdx="17" clrIdx="7">
    <p:extLst>
      <p:ext uri="{19B8F6BF-5375-455C-9EA6-DF929625EA0E}">
        <p15:presenceInfo xmlns:p15="http://schemas.microsoft.com/office/powerpoint/2012/main" userId="S::ealmanaseer@chemonics.com::2ae67496-2c76-4b2a-9fdc-534677f6f204" providerId="AD"/>
      </p:ext>
    </p:extLst>
  </p:cmAuthor>
  <p:cmAuthor id="1" name="Ehab Al Manaseer" initials="" lastIdx="15" clrIdx="1"/>
  <p:cmAuthor id="8" name="Akram Mirza" initials="AM" lastIdx="10" clrIdx="8">
    <p:extLst>
      <p:ext uri="{19B8F6BF-5375-455C-9EA6-DF929625EA0E}">
        <p15:presenceInfo xmlns:p15="http://schemas.microsoft.com/office/powerpoint/2012/main" userId="S::amirza@chemonics.com::cfe4a5f6-5ab5-4fa0-a694-b447f6e472e9" providerId="AD"/>
      </p:ext>
    </p:extLst>
  </p:cmAuthor>
  <p:cmAuthor id="2" name="Ahmed Huzayyin" initials="" lastIdx="1" clrIdx="2"/>
  <p:cmAuthor id="9" name="Nehal Mohamed" initials="NM" lastIdx="105" clrIdx="9">
    <p:extLst>
      <p:ext uri="{19B8F6BF-5375-455C-9EA6-DF929625EA0E}">
        <p15:presenceInfo xmlns:p15="http://schemas.microsoft.com/office/powerpoint/2012/main" userId="S::nehal.muhamed@chemonicsegypt.com::c2d3229d-f7e4-405e-8a1e-e4846b0b9be1" providerId="AD"/>
      </p:ext>
    </p:extLst>
  </p:cmAuthor>
  <p:cmAuthor id="3" name="Ahmed Huzayyin" initials="AH" lastIdx="8" clrIdx="3">
    <p:extLst>
      <p:ext uri="{19B8F6BF-5375-455C-9EA6-DF929625EA0E}">
        <p15:presenceInfo xmlns:p15="http://schemas.microsoft.com/office/powerpoint/2012/main" userId="6183555e3c1b38a1" providerId="Windows Live"/>
      </p:ext>
    </p:extLst>
  </p:cmAuthor>
  <p:cmAuthor id="10" name="Menna Sabry" initials="MS" lastIdx="10" clrIdx="10">
    <p:extLst>
      <p:ext uri="{19B8F6BF-5375-455C-9EA6-DF929625EA0E}">
        <p15:presenceInfo xmlns:p15="http://schemas.microsoft.com/office/powerpoint/2012/main" userId="Menna Sabry" providerId="None"/>
      </p:ext>
    </p:extLst>
  </p:cmAuthor>
  <p:cmAuthor id="4" name="Sophia Shair" initials="SS" lastIdx="101" clrIdx="4">
    <p:extLst>
      <p:ext uri="{19B8F6BF-5375-455C-9EA6-DF929625EA0E}">
        <p15:presenceInfo xmlns:p15="http://schemas.microsoft.com/office/powerpoint/2012/main" userId="S::sshair@chemonics.com::bb9cb0f5-aec5-4036-ab54-9f4e2869416d" providerId="AD"/>
      </p:ext>
    </p:extLst>
  </p:cmAuthor>
  <p:cmAuthor id="5" name="Razan Quossous" initials="RQ" lastIdx="25" clrIdx="5">
    <p:extLst>
      <p:ext uri="{19B8F6BF-5375-455C-9EA6-DF929625EA0E}">
        <p15:presenceInfo xmlns:p15="http://schemas.microsoft.com/office/powerpoint/2012/main" userId="S::rquossous@siyaha.org::c013cf6b-ca73-4ee1-968a-a13ae20ed19e" providerId="AD"/>
      </p:ext>
    </p:extLst>
  </p:cmAuthor>
  <p:cmAuthor id="6" name="Nehal Muhamed" initials="NM" lastIdx="71" clrIdx="6">
    <p:extLst>
      <p:ext uri="{19B8F6BF-5375-455C-9EA6-DF929625EA0E}">
        <p15:presenceInfo xmlns:p15="http://schemas.microsoft.com/office/powerpoint/2012/main" userId="61f1e164ca4a0d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2F"/>
    <a:srgbClr val="8BBDFF"/>
    <a:srgbClr val="0096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E8BB8F2-23E0-49C3-ADD4-AE65DBEDF43D}">
  <a:tblStyle styleId="{2E8BB8F2-23E0-49C3-ADD4-AE65DBEDF43D}" styleName="Table_0">
    <a:wholeTbl>
      <a:tcTxStyle b="off" i="off">
        <a:font>
          <a:latin typeface="Gill Sans MT"/>
          <a:ea typeface="Gill Sans MT"/>
          <a:cs typeface="Gill Sans M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7EA"/>
          </a:solidFill>
        </a:fill>
      </a:tcStyle>
    </a:wholeTbl>
    <a:band1H>
      <a:tcTxStyle b="off" i="off"/>
      <a:tcStyle>
        <a:tcBdr/>
        <a:fill>
          <a:solidFill>
            <a:srgbClr val="CACCD3"/>
          </a:solidFill>
        </a:fill>
      </a:tcStyle>
    </a:band1H>
    <a:band2H>
      <a:tcTxStyle b="off" i="off"/>
      <a:tcStyle>
        <a:tcBdr/>
      </a:tcStyle>
    </a:band2H>
    <a:band1V>
      <a:tcTxStyle b="off" i="off"/>
      <a:tcStyle>
        <a:tcBdr/>
        <a:fill>
          <a:solidFill>
            <a:srgbClr val="CACCD3"/>
          </a:solidFill>
        </a:fill>
      </a:tcStyle>
    </a:band1V>
    <a:band2V>
      <a:tcTxStyle b="off" i="off"/>
      <a:tcStyle>
        <a:tcBdr/>
      </a:tcStyle>
    </a:band2V>
    <a:lastCol>
      <a:tcTxStyle b="on" i="off">
        <a:font>
          <a:latin typeface="Gill Sans MT"/>
          <a:ea typeface="Gill Sans MT"/>
          <a:cs typeface="Gill Sans MT"/>
        </a:font>
        <a:schemeClr val="lt1"/>
      </a:tcTxStyle>
      <a:tcStyle>
        <a:tcBdr/>
        <a:fill>
          <a:solidFill>
            <a:schemeClr val="accent1"/>
          </a:solidFill>
        </a:fill>
      </a:tcStyle>
    </a:lastCol>
    <a:firstCol>
      <a:tcTxStyle b="on" i="off">
        <a:font>
          <a:latin typeface="Gill Sans MT"/>
          <a:ea typeface="Gill Sans MT"/>
          <a:cs typeface="Gill Sans MT"/>
        </a:font>
        <a:schemeClr val="lt1"/>
      </a:tcTxStyle>
      <a:tcStyle>
        <a:tcBdr/>
        <a:fill>
          <a:solidFill>
            <a:schemeClr val="accent1"/>
          </a:solidFill>
        </a:fill>
      </a:tcStyle>
    </a:firstCol>
    <a:lastRow>
      <a:tcTxStyle b="on" i="off">
        <a:font>
          <a:latin typeface="Gill Sans MT"/>
          <a:ea typeface="Gill Sans MT"/>
          <a:cs typeface="Gill Sans MT"/>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Gill Sans MT"/>
          <a:ea typeface="Gill Sans MT"/>
          <a:cs typeface="Gill Sans MT"/>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82" autoAdjust="0"/>
    <p:restoredTop sz="87755" autoAdjust="0"/>
  </p:normalViewPr>
  <p:slideViewPr>
    <p:cSldViewPr snapToGrid="0">
      <p:cViewPr varScale="1">
        <p:scale>
          <a:sx n="59" d="100"/>
          <a:sy n="59" d="100"/>
        </p:scale>
        <p:origin x="864" y="78"/>
      </p:cViewPr>
      <p:guideLst>
        <p:guide orient="horz" pos="2160"/>
        <p:guide pos="2880"/>
      </p:guideLst>
    </p:cSldViewPr>
  </p:slideViewPr>
  <p:outlineViewPr>
    <p:cViewPr>
      <p:scale>
        <a:sx n="33" d="100"/>
        <a:sy n="33" d="100"/>
      </p:scale>
      <p:origin x="0" y="-3876"/>
    </p:cViewPr>
  </p:outlin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notesMaster" Target="notesMasters/notesMaster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font" Target="fonts/font1.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font" Target="fonts/font2.fntdata"/><Relationship Id="rId156" Type="http://schemas.openxmlformats.org/officeDocument/2006/relationships/font" Target="fonts/font7.fntdata"/><Relationship Id="rId198" Type="http://schemas.openxmlformats.org/officeDocument/2006/relationships/tableStyles" Target="tableStyles.xml"/><Relationship Id="rId193" Type="http://customschemas.google.com/relationships/presentationmetadata" Target="meta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font" Target="fonts/font8.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3.fntdata"/><Relationship Id="rId194" Type="http://schemas.openxmlformats.org/officeDocument/2006/relationships/commentAuthors" Target="commentAuthors.xml"/><Relationship Id="rId199"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4.fntdata"/><Relationship Id="rId195"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font" Target="fonts/font5.fntdata"/><Relationship Id="rId196"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font" Target="fonts/font6.fntdata"/><Relationship Id="rId19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hemonics\2021\Jordan%20project\Data%20analysis%202.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D:\Chemonics\2021\Jordan%20project\USAID_Jordan_Waste%20composition%20charts_NM_2020713.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D:\Chemonics\2021\Jordan%20project\Data%20analysis%202.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D:\Chemonics\2021\Jordan%20project\USAID_Jordan_Waste%20composition%20charts_NM_2020713.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D:\Chemonics\2021\Jordan%20project\Data%20analysis%2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B9C-414A-8FA9-13963B9FE51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B9C-414A-8FA9-13963B9FE51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B9C-414A-8FA9-13963B9FE51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B9C-414A-8FA9-13963B9FE51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B9C-414A-8FA9-13963B9FE51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B9C-414A-8FA9-13963B9FE51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B9C-414A-8FA9-13963B9FE519}"/>
              </c:ext>
            </c:extLst>
          </c:dPt>
          <c:dLbls>
            <c:dLbl>
              <c:idx val="0"/>
              <c:tx>
                <c:rich>
                  <a:bodyPr rot="0" spcFirstLastPara="1" vertOverflow="ellipsis" vert="horz" wrap="square" anchor="ctr" anchorCtr="1"/>
                  <a:lstStyle/>
                  <a:p>
                    <a:pPr>
                      <a:defRPr sz="1800" b="0" i="0" u="none" strike="noStrike" kern="1200" baseline="0">
                        <a:solidFill>
                          <a:schemeClr val="bg1"/>
                        </a:solidFill>
                        <a:latin typeface="Sakkal Majalla" panose="02000000000000000000" pitchFamily="2" charset="-78"/>
                        <a:ea typeface="+mn-ea"/>
                        <a:cs typeface="Sakkal Majalla" panose="02000000000000000000" pitchFamily="2" charset="-78"/>
                      </a:defRPr>
                    </a:pPr>
                    <a:r>
                      <a:rPr lang="ar-EG" sz="1800" dirty="0">
                        <a:latin typeface="Sakkal Majalla" panose="02000000000000000000" pitchFamily="2" charset="-78"/>
                        <a:cs typeface="Sakkal Majalla" panose="02000000000000000000" pitchFamily="2" charset="-78"/>
                      </a:rPr>
                      <a:t>مواد عضوية</a:t>
                    </a:r>
                    <a:r>
                      <a:rPr lang="ar-EG" sz="1800" baseline="0" dirty="0">
                        <a:latin typeface="Sakkal Majalla" panose="02000000000000000000" pitchFamily="2" charset="-78"/>
                        <a:cs typeface="Sakkal Majalla" panose="02000000000000000000" pitchFamily="2" charset="-78"/>
                      </a:rPr>
                      <a:t>
</a:t>
                    </a:r>
                    <a:fld id="{E296F15A-AB6C-4E00-A47B-F00B98147E2F}" type="PERCENTAGE">
                      <a:rPr lang="en-US" sz="1800" baseline="0">
                        <a:latin typeface="Sakkal Majalla" panose="02000000000000000000" pitchFamily="2" charset="-78"/>
                        <a:cs typeface="Sakkal Majalla" panose="02000000000000000000" pitchFamily="2" charset="-78"/>
                      </a:rPr>
                      <a:pPr>
                        <a:defRPr>
                          <a:solidFill>
                            <a:schemeClr val="bg1"/>
                          </a:solidFill>
                          <a:latin typeface="Sakkal Majalla" panose="02000000000000000000" pitchFamily="2" charset="-78"/>
                          <a:cs typeface="Sakkal Majalla" panose="02000000000000000000" pitchFamily="2" charset="-78"/>
                        </a:defRPr>
                      </a:pPr>
                      <a:t>[PERCENTAGE]</a:t>
                    </a:fld>
                    <a:endParaRPr lang="ar-EG" sz="1800" baseline="0" dirty="0">
                      <a:latin typeface="Sakkal Majalla" panose="02000000000000000000" pitchFamily="2" charset="-78"/>
                      <a:cs typeface="Sakkal Majalla" panose="02000000000000000000" pitchFamily="2" charset="-78"/>
                    </a:endParaRPr>
                  </a:p>
                </c:rich>
              </c:tx>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Sakkal Majalla" panose="02000000000000000000" pitchFamily="2" charset="-78"/>
                      <a:ea typeface="+mn-ea"/>
                      <a:cs typeface="Sakkal Majalla" panose="02000000000000000000" pitchFamily="2" charset="-78"/>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B9C-414A-8FA9-13963B9FE519}"/>
                </c:ext>
              </c:extLst>
            </c:dLbl>
            <c:dLbl>
              <c:idx val="1"/>
              <c:tx>
                <c:rich>
                  <a:bodyPr/>
                  <a:lstStyle/>
                  <a:p>
                    <a:r>
                      <a:rPr lang="ar-EG"/>
                      <a:t>بلاستيك</a:t>
                    </a:r>
                    <a:r>
                      <a:rPr lang="ar-EG" baseline="0" dirty="0"/>
                      <a:t>
</a:t>
                    </a:r>
                    <a:fld id="{57F5CF65-FC51-4157-A7BE-100CDBBF5CF0}" type="PERCENTAGE">
                      <a:rPr lang="en-US" baseline="0"/>
                      <a:pPr/>
                      <a:t>[PERCENTAGE]</a:t>
                    </a:fld>
                    <a:endParaRPr lang="ar-EG"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B9C-414A-8FA9-13963B9FE519}"/>
                </c:ext>
              </c:extLst>
            </c:dLbl>
            <c:dLbl>
              <c:idx val="2"/>
              <c:tx>
                <c:rich>
                  <a:bodyPr/>
                  <a:lstStyle/>
                  <a:p>
                    <a:r>
                      <a:rPr lang="ar-EG"/>
                      <a:t>ورق وكرتون</a:t>
                    </a:r>
                    <a:r>
                      <a:rPr lang="ar-EG" baseline="0" dirty="0"/>
                      <a:t>
</a:t>
                    </a:r>
                    <a:fld id="{F9A55D09-77AA-42C0-B8D0-1B5E06CCB990}" type="PERCENTAGE">
                      <a:rPr lang="en-US" baseline="0"/>
                      <a:pPr/>
                      <a:t>[PERCENTAGE]</a:t>
                    </a:fld>
                    <a:endParaRPr lang="ar-EG"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B9C-414A-8FA9-13963B9FE519}"/>
                </c:ext>
              </c:extLst>
            </c:dLbl>
            <c:dLbl>
              <c:idx val="3"/>
              <c:tx>
                <c:rich>
                  <a:bodyPr/>
                  <a:lstStyle/>
                  <a:p>
                    <a:r>
                      <a:rPr lang="ar-EG"/>
                      <a:t>معادن </a:t>
                    </a:r>
                    <a:r>
                      <a:rPr lang="ar-EG" baseline="0" dirty="0"/>
                      <a:t>
</a:t>
                    </a:r>
                    <a:fld id="{C0ECC6F0-1E22-44C5-A10B-35225087B5E7}" type="PERCENTAGE">
                      <a:rPr lang="en-US" baseline="0"/>
                      <a:pPr/>
                      <a:t>[PERCENTAGE]</a:t>
                    </a:fld>
                    <a:endParaRPr lang="ar-EG"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B9C-414A-8FA9-13963B9FE519}"/>
                </c:ext>
              </c:extLst>
            </c:dLbl>
            <c:dLbl>
              <c:idx val="4"/>
              <c:tx>
                <c:rich>
                  <a:bodyPr/>
                  <a:lstStyle/>
                  <a:p>
                    <a:r>
                      <a:rPr lang="ar-EG"/>
                      <a:t>زجاج</a:t>
                    </a:r>
                    <a:r>
                      <a:rPr lang="ar-EG" baseline="0" dirty="0"/>
                      <a:t>
</a:t>
                    </a:r>
                    <a:fld id="{6DAFC1F3-62B2-42BE-85AB-F2294C46E6E3}" type="PERCENTAGE">
                      <a:rPr lang="en-US" baseline="0"/>
                      <a:pPr/>
                      <a:t>[PERCENTAGE]</a:t>
                    </a:fld>
                    <a:endParaRPr lang="ar-EG"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B9C-414A-8FA9-13963B9FE519}"/>
                </c:ext>
              </c:extLst>
            </c:dLbl>
            <c:dLbl>
              <c:idx val="5"/>
              <c:tx>
                <c:rich>
                  <a:bodyPr/>
                  <a:lstStyle/>
                  <a:p>
                    <a:r>
                      <a:rPr lang="ar-EG" baseline="0"/>
                      <a:t>الومنيوم</a:t>
                    </a:r>
                    <a:r>
                      <a:rPr lang="ar-EG" baseline="0" dirty="0"/>
                      <a:t>
</a:t>
                    </a:r>
                    <a:fld id="{21F01465-3A38-424F-891D-35F19891F134}" type="PERCENTAGE">
                      <a:rPr lang="en-US" baseline="0"/>
                      <a:pPr/>
                      <a:t>[PERCENTAGE]</a:t>
                    </a:fld>
                    <a:endParaRPr lang="ar-EG"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BB9C-414A-8FA9-13963B9FE519}"/>
                </c:ext>
              </c:extLst>
            </c:dLbl>
            <c:dLbl>
              <c:idx val="6"/>
              <c:tx>
                <c:rich>
                  <a:bodyPr/>
                  <a:lstStyle/>
                  <a:p>
                    <a:r>
                      <a:rPr lang="ar-EG" baseline="0" dirty="0"/>
                      <a:t>اخرى
</a:t>
                    </a:r>
                    <a:fld id="{71B68146-BA3D-4B13-869A-B3FA52F94DA0}" type="PERCENTAGE">
                      <a:rPr lang="en-US" baseline="0"/>
                      <a:pPr/>
                      <a:t>[PERCENTAGE]</a:t>
                    </a:fld>
                    <a:endParaRPr lang="ar-EG"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BB9C-414A-8FA9-13963B9FE519}"/>
                </c:ext>
              </c:extLst>
            </c:dLbl>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Sakkal Majalla" panose="02000000000000000000" pitchFamily="2" charset="-78"/>
                    <a:ea typeface="+mn-ea"/>
                    <a:cs typeface="Sakkal Majalla" panose="02000000000000000000" pitchFamily="2" charset="-78"/>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'ppt charts'!$B$290:$B$296</c:f>
              <c:strCache>
                <c:ptCount val="7"/>
                <c:pt idx="0">
                  <c:v>Food</c:v>
                </c:pt>
                <c:pt idx="1">
                  <c:v>Plastics</c:v>
                </c:pt>
                <c:pt idx="2">
                  <c:v>Paper &amp;cardboard</c:v>
                </c:pt>
                <c:pt idx="3">
                  <c:v>Metal</c:v>
                </c:pt>
                <c:pt idx="4">
                  <c:v>Glass</c:v>
                </c:pt>
                <c:pt idx="5">
                  <c:v>Aluminum</c:v>
                </c:pt>
                <c:pt idx="6">
                  <c:v>Others</c:v>
                </c:pt>
              </c:strCache>
            </c:strRef>
          </c:cat>
          <c:val>
            <c:numRef>
              <c:f>'ppt charts'!$C$290:$C$296</c:f>
              <c:numCache>
                <c:formatCode>General</c:formatCode>
                <c:ptCount val="7"/>
                <c:pt idx="0">
                  <c:v>0.44</c:v>
                </c:pt>
                <c:pt idx="1">
                  <c:v>0.18</c:v>
                </c:pt>
                <c:pt idx="2">
                  <c:v>0.18</c:v>
                </c:pt>
                <c:pt idx="3">
                  <c:v>0.06</c:v>
                </c:pt>
                <c:pt idx="4">
                  <c:v>0.06</c:v>
                </c:pt>
                <c:pt idx="5">
                  <c:v>0.05</c:v>
                </c:pt>
                <c:pt idx="6">
                  <c:v>0.03</c:v>
                </c:pt>
              </c:numCache>
            </c:numRef>
          </c:val>
          <c:extLst>
            <c:ext xmlns:c16="http://schemas.microsoft.com/office/drawing/2014/chart" uri="{C3380CC4-5D6E-409C-BE32-E72D297353CC}">
              <c16:uniqueId val="{0000000E-BB9C-414A-8FA9-13963B9FE519}"/>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800" b="0">
          <a:solidFill>
            <a:schemeClr val="tx1"/>
          </a:solidFill>
          <a:latin typeface="Gill Sans" panose="020B060402020202020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FAF-4D0C-82AB-644FDF98CB9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FAF-4D0C-82AB-644FDF98CB9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FAF-4D0C-82AB-644FDF98CB9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FAF-4D0C-82AB-644FDF98CB9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FAF-4D0C-82AB-644FDF98CB9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FAF-4D0C-82AB-644FDF98CB9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FAF-4D0C-82AB-644FDF98CB9F}"/>
              </c:ext>
            </c:extLst>
          </c:dPt>
          <c:dLbls>
            <c:dLbl>
              <c:idx val="0"/>
              <c:layout>
                <c:manualLayout>
                  <c:x val="-0.19378529410535639"/>
                  <c:y val="6.4149335808253299E-2"/>
                </c:manualLayout>
              </c:layout>
              <c:tx>
                <c:rich>
                  <a:bodyPr/>
                  <a:lstStyle/>
                  <a:p>
                    <a:r>
                      <a:rPr lang="ar-EG"/>
                      <a:t>مواد عضوية
</a:t>
                    </a:r>
                    <a:fld id="{33F32909-905E-40BC-BD76-B9DA95A2ED6B}" type="PERCENTAGE">
                      <a:rPr lang="en-US"/>
                      <a:pPr/>
                      <a:t>[PERCENTAGE]</a:t>
                    </a:fld>
                    <a:endParaRPr lang="ar-EG"/>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FAF-4D0C-82AB-644FDF98CB9F}"/>
                </c:ext>
              </c:extLst>
            </c:dLbl>
            <c:dLbl>
              <c:idx val="1"/>
              <c:tx>
                <c:rich>
                  <a:bodyPr/>
                  <a:lstStyle/>
                  <a:p>
                    <a:r>
                      <a:rPr lang="ar-EG"/>
                      <a:t>بلاستيك</a:t>
                    </a:r>
                    <a:r>
                      <a:rPr lang="ar-EG" baseline="0" dirty="0"/>
                      <a:t>
</a:t>
                    </a:r>
                    <a:fld id="{E9DDA936-F4CB-435D-8EC3-BA54C9DD01AA}" type="PERCENTAGE">
                      <a:rPr lang="en-US" baseline="0"/>
                      <a:pPr/>
                      <a:t>[PERCENTAGE]</a:t>
                    </a:fld>
                    <a:endParaRPr lang="ar-EG"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FAF-4D0C-82AB-644FDF98CB9F}"/>
                </c:ext>
              </c:extLst>
            </c:dLbl>
            <c:dLbl>
              <c:idx val="2"/>
              <c:tx>
                <c:rich>
                  <a:bodyPr/>
                  <a:lstStyle/>
                  <a:p>
                    <a:r>
                      <a:rPr lang="ar-EG"/>
                      <a:t>ورق</a:t>
                    </a:r>
                    <a:r>
                      <a:rPr lang="ar-EG" baseline="0"/>
                      <a:t> وكرتون</a:t>
                    </a:r>
                    <a:r>
                      <a:rPr lang="ar-EG" baseline="0" dirty="0"/>
                      <a:t>
</a:t>
                    </a:r>
                    <a:fld id="{9360138D-0231-4A2F-A480-6C495B8EB2BD}" type="PERCENTAGE">
                      <a:rPr lang="en-US" baseline="0"/>
                      <a:pPr/>
                      <a:t>[PERCENTAGE]</a:t>
                    </a:fld>
                    <a:endParaRPr lang="ar-EG"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FAF-4D0C-82AB-644FDF98CB9F}"/>
                </c:ext>
              </c:extLst>
            </c:dLbl>
            <c:dLbl>
              <c:idx val="3"/>
              <c:tx>
                <c:rich>
                  <a:bodyPr rot="0" spcFirstLastPara="1" vertOverflow="ellipsis" vert="horz" wrap="square" anchor="ctr" anchorCtr="1"/>
                  <a:lstStyle/>
                  <a:p>
                    <a:pPr>
                      <a:defRPr sz="1800" b="0" i="0" u="none" strike="noStrike" kern="1200" baseline="0">
                        <a:solidFill>
                          <a:schemeClr val="bg1"/>
                        </a:solidFill>
                        <a:latin typeface="Sakkal Majalla" panose="02000000000000000000" pitchFamily="2" charset="-78"/>
                        <a:ea typeface="+mn-ea"/>
                        <a:cs typeface="Sakkal Majalla" panose="02000000000000000000" pitchFamily="2" charset="-78"/>
                      </a:defRPr>
                    </a:pPr>
                    <a:r>
                      <a:rPr lang="ar-EG">
                        <a:solidFill>
                          <a:schemeClr val="bg1"/>
                        </a:solidFill>
                      </a:rPr>
                      <a:t>معادن
</a:t>
                    </a:r>
                    <a:fld id="{095D2909-712F-4D78-A536-CB40BC5D0BC8}" type="PERCENTAGE">
                      <a:rPr lang="en-US">
                        <a:solidFill>
                          <a:schemeClr val="bg1"/>
                        </a:solidFill>
                      </a:rPr>
                      <a:pPr>
                        <a:defRPr>
                          <a:solidFill>
                            <a:schemeClr val="bg1"/>
                          </a:solidFill>
                        </a:defRPr>
                      </a:pPr>
                      <a:t>[PERCENTAGE]</a:t>
                    </a:fld>
                    <a:endParaRPr lang="ar-EG">
                      <a:solidFill>
                        <a:schemeClr val="bg1"/>
                      </a:solidFill>
                    </a:endParaRPr>
                  </a:p>
                </c:rich>
              </c:tx>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Sakkal Majalla" panose="02000000000000000000" pitchFamily="2" charset="-78"/>
                      <a:ea typeface="+mn-ea"/>
                      <a:cs typeface="Sakkal Majalla" panose="02000000000000000000" pitchFamily="2" charset="-78"/>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FAF-4D0C-82AB-644FDF98CB9F}"/>
                </c:ext>
              </c:extLst>
            </c:dLbl>
            <c:dLbl>
              <c:idx val="6"/>
              <c:tx>
                <c:rich>
                  <a:bodyPr rot="0" spcFirstLastPara="1" vertOverflow="ellipsis" vert="horz" wrap="square" anchor="ctr" anchorCtr="1"/>
                  <a:lstStyle/>
                  <a:p>
                    <a:pPr>
                      <a:defRPr sz="1800" b="0" i="0" u="none" strike="noStrike" kern="1200" baseline="0">
                        <a:solidFill>
                          <a:schemeClr val="bg1"/>
                        </a:solidFill>
                        <a:latin typeface="Sakkal Majalla" panose="02000000000000000000" pitchFamily="2" charset="-78"/>
                        <a:ea typeface="+mn-ea"/>
                        <a:cs typeface="Sakkal Majalla" panose="02000000000000000000" pitchFamily="2" charset="-78"/>
                      </a:defRPr>
                    </a:pPr>
                    <a:r>
                      <a:rPr lang="ar-EG" sz="1800" baseline="0">
                        <a:solidFill>
                          <a:schemeClr val="bg1"/>
                        </a:solidFill>
                      </a:rPr>
                      <a:t>اخرى</a:t>
                    </a:r>
                    <a:r>
                      <a:rPr lang="ar-EG" sz="1800" baseline="0" dirty="0">
                        <a:solidFill>
                          <a:schemeClr val="bg1"/>
                        </a:solidFill>
                      </a:rPr>
                      <a:t>
</a:t>
                    </a:r>
                    <a:fld id="{37E3EA0F-C504-43D5-8029-38EBEB28E8D8}" type="PERCENTAGE">
                      <a:rPr lang="en-US" sz="1800" baseline="0">
                        <a:solidFill>
                          <a:schemeClr val="bg1"/>
                        </a:solidFill>
                      </a:rPr>
                      <a:pPr>
                        <a:defRPr>
                          <a:solidFill>
                            <a:schemeClr val="bg1"/>
                          </a:solidFill>
                        </a:defRPr>
                      </a:pPr>
                      <a:t>[PERCENTAGE]</a:t>
                    </a:fld>
                    <a:endParaRPr lang="ar-EG" sz="1800" baseline="0" dirty="0">
                      <a:solidFill>
                        <a:schemeClr val="bg1"/>
                      </a:solidFill>
                    </a:endParaRPr>
                  </a:p>
                </c:rich>
              </c:tx>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Sakkal Majalla" panose="02000000000000000000" pitchFamily="2" charset="-78"/>
                      <a:ea typeface="+mn-ea"/>
                      <a:cs typeface="Sakkal Majalla" panose="02000000000000000000" pitchFamily="2" charset="-78"/>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EFAF-4D0C-82AB-644FDF98CB9F}"/>
                </c:ext>
              </c:extLst>
            </c:dLbl>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Sakkal Majalla" panose="02000000000000000000" pitchFamily="2" charset="-78"/>
                    <a:ea typeface="+mn-ea"/>
                    <a:cs typeface="Sakkal Majalla" panose="02000000000000000000" pitchFamily="2" charset="-78"/>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'[USAID_Jordan_Waste composition charts_NM_2020713.xlsx]Waste composition'!$B$6:$B$12</c:f>
              <c:strCache>
                <c:ptCount val="7"/>
                <c:pt idx="0">
                  <c:v>Organic</c:v>
                </c:pt>
                <c:pt idx="1">
                  <c:v>Plastics</c:v>
                </c:pt>
                <c:pt idx="2">
                  <c:v>Paper &amp;cardboard</c:v>
                </c:pt>
                <c:pt idx="3">
                  <c:v>Metal</c:v>
                </c:pt>
                <c:pt idx="4">
                  <c:v>Glass</c:v>
                </c:pt>
                <c:pt idx="5">
                  <c:v>Aluminum</c:v>
                </c:pt>
                <c:pt idx="6">
                  <c:v>Others</c:v>
                </c:pt>
              </c:strCache>
            </c:strRef>
          </c:cat>
          <c:val>
            <c:numRef>
              <c:f>'[USAID_Jordan_Waste composition charts_NM_2020713.xlsx]Waste composition'!$D$6:$D$12</c:f>
              <c:numCache>
                <c:formatCode>0%</c:formatCode>
                <c:ptCount val="7"/>
                <c:pt idx="0">
                  <c:v>0.51</c:v>
                </c:pt>
                <c:pt idx="1">
                  <c:v>0.21</c:v>
                </c:pt>
                <c:pt idx="2">
                  <c:v>0.15</c:v>
                </c:pt>
                <c:pt idx="3">
                  <c:v>0.08</c:v>
                </c:pt>
                <c:pt idx="6">
                  <c:v>5.0000000000000031E-2</c:v>
                </c:pt>
              </c:numCache>
            </c:numRef>
          </c:val>
          <c:extLst>
            <c:ext xmlns:c16="http://schemas.microsoft.com/office/drawing/2014/chart" uri="{C3380CC4-5D6E-409C-BE32-E72D297353CC}">
              <c16:uniqueId val="{0000000E-EFAF-4D0C-82AB-644FDF98CB9F}"/>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800" b="0">
          <a:solidFill>
            <a:schemeClr val="tx1"/>
          </a:solidFill>
          <a:latin typeface="Sakkal Majalla" panose="02000000000000000000" pitchFamily="2" charset="-78"/>
          <a:cs typeface="Sakkal Majalla" panose="02000000000000000000" pitchFamily="2" charset="-78"/>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B9C-414A-8FA9-13963B9FE51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B9C-414A-8FA9-13963B9FE51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B9C-414A-8FA9-13963B9FE51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B9C-414A-8FA9-13963B9FE51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B9C-414A-8FA9-13963B9FE51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B9C-414A-8FA9-13963B9FE51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B9C-414A-8FA9-13963B9FE519}"/>
              </c:ext>
            </c:extLst>
          </c:dPt>
          <c:dLbls>
            <c:dLbl>
              <c:idx val="0"/>
              <c:tx>
                <c:rich>
                  <a:bodyPr rot="0" spcFirstLastPara="1" vertOverflow="ellipsis" vert="horz" wrap="square" anchor="ctr" anchorCtr="1"/>
                  <a:lstStyle/>
                  <a:p>
                    <a:pPr>
                      <a:defRPr sz="1800" b="0" i="0" u="none" strike="noStrike" kern="1200" baseline="0">
                        <a:solidFill>
                          <a:schemeClr val="bg1"/>
                        </a:solidFill>
                        <a:latin typeface="Sakkal Majalla" panose="02000000000000000000" pitchFamily="2" charset="-78"/>
                        <a:ea typeface="+mn-ea"/>
                        <a:cs typeface="Sakkal Majalla" panose="02000000000000000000" pitchFamily="2" charset="-78"/>
                      </a:defRPr>
                    </a:pPr>
                    <a:r>
                      <a:rPr lang="ar-EG" sz="1800" dirty="0">
                        <a:latin typeface="Sakkal Majalla" panose="02000000000000000000" pitchFamily="2" charset="-78"/>
                        <a:cs typeface="Sakkal Majalla" panose="02000000000000000000" pitchFamily="2" charset="-78"/>
                      </a:rPr>
                      <a:t>مواد عضوية</a:t>
                    </a:r>
                    <a:r>
                      <a:rPr lang="ar-EG" sz="1800" baseline="0" dirty="0">
                        <a:latin typeface="Sakkal Majalla" panose="02000000000000000000" pitchFamily="2" charset="-78"/>
                        <a:cs typeface="Sakkal Majalla" panose="02000000000000000000" pitchFamily="2" charset="-78"/>
                      </a:rPr>
                      <a:t>
</a:t>
                    </a:r>
                    <a:fld id="{E296F15A-AB6C-4E00-A47B-F00B98147E2F}" type="PERCENTAGE">
                      <a:rPr lang="en-US" sz="1800" baseline="0">
                        <a:latin typeface="Sakkal Majalla" panose="02000000000000000000" pitchFamily="2" charset="-78"/>
                        <a:cs typeface="Sakkal Majalla" panose="02000000000000000000" pitchFamily="2" charset="-78"/>
                      </a:rPr>
                      <a:pPr>
                        <a:defRPr>
                          <a:solidFill>
                            <a:schemeClr val="bg1"/>
                          </a:solidFill>
                          <a:latin typeface="Sakkal Majalla" panose="02000000000000000000" pitchFamily="2" charset="-78"/>
                          <a:cs typeface="Sakkal Majalla" panose="02000000000000000000" pitchFamily="2" charset="-78"/>
                        </a:defRPr>
                      </a:pPr>
                      <a:t>[PERCENTAGE]</a:t>
                    </a:fld>
                    <a:endParaRPr lang="ar-EG" sz="1800" baseline="0" dirty="0">
                      <a:latin typeface="Sakkal Majalla" panose="02000000000000000000" pitchFamily="2" charset="-78"/>
                      <a:cs typeface="Sakkal Majalla" panose="02000000000000000000" pitchFamily="2" charset="-78"/>
                    </a:endParaRPr>
                  </a:p>
                </c:rich>
              </c:tx>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Sakkal Majalla" panose="02000000000000000000" pitchFamily="2" charset="-78"/>
                      <a:ea typeface="+mn-ea"/>
                      <a:cs typeface="Sakkal Majalla" panose="02000000000000000000" pitchFamily="2" charset="-78"/>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B9C-414A-8FA9-13963B9FE519}"/>
                </c:ext>
              </c:extLst>
            </c:dLbl>
            <c:dLbl>
              <c:idx val="1"/>
              <c:tx>
                <c:rich>
                  <a:bodyPr/>
                  <a:lstStyle/>
                  <a:p>
                    <a:r>
                      <a:rPr lang="ar-EG"/>
                      <a:t>بلاستيك</a:t>
                    </a:r>
                    <a:r>
                      <a:rPr lang="ar-EG" baseline="0" dirty="0"/>
                      <a:t>
</a:t>
                    </a:r>
                    <a:fld id="{57F5CF65-FC51-4157-A7BE-100CDBBF5CF0}" type="PERCENTAGE">
                      <a:rPr lang="en-US" baseline="0"/>
                      <a:pPr/>
                      <a:t>[PERCENTAGE]</a:t>
                    </a:fld>
                    <a:endParaRPr lang="ar-EG"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B9C-414A-8FA9-13963B9FE519}"/>
                </c:ext>
              </c:extLst>
            </c:dLbl>
            <c:dLbl>
              <c:idx val="2"/>
              <c:tx>
                <c:rich>
                  <a:bodyPr/>
                  <a:lstStyle/>
                  <a:p>
                    <a:r>
                      <a:rPr lang="ar-EG"/>
                      <a:t>ورق وكرتون</a:t>
                    </a:r>
                    <a:r>
                      <a:rPr lang="ar-EG" baseline="0" dirty="0"/>
                      <a:t>
</a:t>
                    </a:r>
                    <a:fld id="{F9A55D09-77AA-42C0-B8D0-1B5E06CCB990}" type="PERCENTAGE">
                      <a:rPr lang="en-US" baseline="0"/>
                      <a:pPr/>
                      <a:t>[PERCENTAGE]</a:t>
                    </a:fld>
                    <a:endParaRPr lang="ar-EG"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B9C-414A-8FA9-13963B9FE519}"/>
                </c:ext>
              </c:extLst>
            </c:dLbl>
            <c:dLbl>
              <c:idx val="3"/>
              <c:tx>
                <c:rich>
                  <a:bodyPr/>
                  <a:lstStyle/>
                  <a:p>
                    <a:r>
                      <a:rPr lang="ar-EG"/>
                      <a:t>معادن </a:t>
                    </a:r>
                    <a:r>
                      <a:rPr lang="ar-EG" baseline="0" dirty="0"/>
                      <a:t>
</a:t>
                    </a:r>
                    <a:fld id="{C0ECC6F0-1E22-44C5-A10B-35225087B5E7}" type="PERCENTAGE">
                      <a:rPr lang="en-US" baseline="0"/>
                      <a:pPr/>
                      <a:t>[PERCENTAGE]</a:t>
                    </a:fld>
                    <a:endParaRPr lang="ar-EG"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B9C-414A-8FA9-13963B9FE519}"/>
                </c:ext>
              </c:extLst>
            </c:dLbl>
            <c:dLbl>
              <c:idx val="4"/>
              <c:tx>
                <c:rich>
                  <a:bodyPr/>
                  <a:lstStyle/>
                  <a:p>
                    <a:r>
                      <a:rPr lang="ar-EG"/>
                      <a:t>زجاج</a:t>
                    </a:r>
                    <a:r>
                      <a:rPr lang="ar-EG" baseline="0" dirty="0"/>
                      <a:t>
</a:t>
                    </a:r>
                    <a:fld id="{6DAFC1F3-62B2-42BE-85AB-F2294C46E6E3}" type="PERCENTAGE">
                      <a:rPr lang="en-US" baseline="0"/>
                      <a:pPr/>
                      <a:t>[PERCENTAGE]</a:t>
                    </a:fld>
                    <a:endParaRPr lang="ar-EG"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B9C-414A-8FA9-13963B9FE519}"/>
                </c:ext>
              </c:extLst>
            </c:dLbl>
            <c:dLbl>
              <c:idx val="5"/>
              <c:tx>
                <c:rich>
                  <a:bodyPr/>
                  <a:lstStyle/>
                  <a:p>
                    <a:r>
                      <a:rPr lang="ar-EG" baseline="0"/>
                      <a:t>الومنيوم</a:t>
                    </a:r>
                    <a:r>
                      <a:rPr lang="ar-EG" baseline="0" dirty="0"/>
                      <a:t>
</a:t>
                    </a:r>
                    <a:fld id="{21F01465-3A38-424F-891D-35F19891F134}" type="PERCENTAGE">
                      <a:rPr lang="en-US" baseline="0"/>
                      <a:pPr/>
                      <a:t>[PERCENTAGE]</a:t>
                    </a:fld>
                    <a:endParaRPr lang="ar-EG"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BB9C-414A-8FA9-13963B9FE519}"/>
                </c:ext>
              </c:extLst>
            </c:dLbl>
            <c:dLbl>
              <c:idx val="6"/>
              <c:tx>
                <c:rich>
                  <a:bodyPr/>
                  <a:lstStyle/>
                  <a:p>
                    <a:r>
                      <a:rPr lang="ar-EG" baseline="0" dirty="0"/>
                      <a:t>اخرى
</a:t>
                    </a:r>
                    <a:fld id="{71B68146-BA3D-4B13-869A-B3FA52F94DA0}" type="PERCENTAGE">
                      <a:rPr lang="en-US" baseline="0"/>
                      <a:pPr/>
                      <a:t>[PERCENTAGE]</a:t>
                    </a:fld>
                    <a:endParaRPr lang="ar-EG"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BB9C-414A-8FA9-13963B9FE519}"/>
                </c:ext>
              </c:extLst>
            </c:dLbl>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Sakkal Majalla" panose="02000000000000000000" pitchFamily="2" charset="-78"/>
                    <a:ea typeface="+mn-ea"/>
                    <a:cs typeface="Sakkal Majalla" panose="02000000000000000000" pitchFamily="2" charset="-78"/>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'ppt charts'!$B$290:$B$296</c:f>
              <c:strCache>
                <c:ptCount val="7"/>
                <c:pt idx="0">
                  <c:v>Food</c:v>
                </c:pt>
                <c:pt idx="1">
                  <c:v>Plastics</c:v>
                </c:pt>
                <c:pt idx="2">
                  <c:v>Paper &amp;cardboard</c:v>
                </c:pt>
                <c:pt idx="3">
                  <c:v>Metal</c:v>
                </c:pt>
                <c:pt idx="4">
                  <c:v>Glass</c:v>
                </c:pt>
                <c:pt idx="5">
                  <c:v>Aluminum</c:v>
                </c:pt>
                <c:pt idx="6">
                  <c:v>Others</c:v>
                </c:pt>
              </c:strCache>
            </c:strRef>
          </c:cat>
          <c:val>
            <c:numRef>
              <c:f>'ppt charts'!$C$290:$C$296</c:f>
              <c:numCache>
                <c:formatCode>General</c:formatCode>
                <c:ptCount val="7"/>
                <c:pt idx="0">
                  <c:v>0.44</c:v>
                </c:pt>
                <c:pt idx="1">
                  <c:v>0.18</c:v>
                </c:pt>
                <c:pt idx="2">
                  <c:v>0.18</c:v>
                </c:pt>
                <c:pt idx="3">
                  <c:v>0.06</c:v>
                </c:pt>
                <c:pt idx="4">
                  <c:v>0.06</c:v>
                </c:pt>
                <c:pt idx="5">
                  <c:v>0.05</c:v>
                </c:pt>
                <c:pt idx="6">
                  <c:v>0.03</c:v>
                </c:pt>
              </c:numCache>
            </c:numRef>
          </c:val>
          <c:extLst>
            <c:ext xmlns:c16="http://schemas.microsoft.com/office/drawing/2014/chart" uri="{C3380CC4-5D6E-409C-BE32-E72D297353CC}">
              <c16:uniqueId val="{0000000E-BB9C-414A-8FA9-13963B9FE519}"/>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800" b="0">
          <a:solidFill>
            <a:schemeClr val="tx1"/>
          </a:solidFill>
          <a:latin typeface="Gill Sans" panose="020B060402020202020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FAF-4D0C-82AB-644FDF98CB9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FAF-4D0C-82AB-644FDF98CB9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FAF-4D0C-82AB-644FDF98CB9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FAF-4D0C-82AB-644FDF98CB9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FAF-4D0C-82AB-644FDF98CB9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FAF-4D0C-82AB-644FDF98CB9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FAF-4D0C-82AB-644FDF98CB9F}"/>
              </c:ext>
            </c:extLst>
          </c:dPt>
          <c:dLbls>
            <c:dLbl>
              <c:idx val="0"/>
              <c:layout>
                <c:manualLayout>
                  <c:x val="-0.19378529410535639"/>
                  <c:y val="6.4149335808253299E-2"/>
                </c:manualLayout>
              </c:layout>
              <c:tx>
                <c:rich>
                  <a:bodyPr/>
                  <a:lstStyle/>
                  <a:p>
                    <a:r>
                      <a:rPr lang="ar-EG"/>
                      <a:t>مواد عضوية
</a:t>
                    </a:r>
                    <a:fld id="{33F32909-905E-40BC-BD76-B9DA95A2ED6B}" type="PERCENTAGE">
                      <a:rPr lang="en-US"/>
                      <a:pPr/>
                      <a:t>[PERCENTAGE]</a:t>
                    </a:fld>
                    <a:endParaRPr lang="ar-EG"/>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FAF-4D0C-82AB-644FDF98CB9F}"/>
                </c:ext>
              </c:extLst>
            </c:dLbl>
            <c:dLbl>
              <c:idx val="1"/>
              <c:tx>
                <c:rich>
                  <a:bodyPr/>
                  <a:lstStyle/>
                  <a:p>
                    <a:r>
                      <a:rPr lang="ar-EG"/>
                      <a:t>بلاستيك</a:t>
                    </a:r>
                    <a:r>
                      <a:rPr lang="ar-EG" baseline="0" dirty="0"/>
                      <a:t>
</a:t>
                    </a:r>
                    <a:fld id="{E9DDA936-F4CB-435D-8EC3-BA54C9DD01AA}" type="PERCENTAGE">
                      <a:rPr lang="en-US" baseline="0"/>
                      <a:pPr/>
                      <a:t>[PERCENTAGE]</a:t>
                    </a:fld>
                    <a:endParaRPr lang="ar-EG"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FAF-4D0C-82AB-644FDF98CB9F}"/>
                </c:ext>
              </c:extLst>
            </c:dLbl>
            <c:dLbl>
              <c:idx val="2"/>
              <c:tx>
                <c:rich>
                  <a:bodyPr/>
                  <a:lstStyle/>
                  <a:p>
                    <a:r>
                      <a:rPr lang="ar-EG"/>
                      <a:t>ورق</a:t>
                    </a:r>
                    <a:r>
                      <a:rPr lang="ar-EG" baseline="0"/>
                      <a:t> وكرتون</a:t>
                    </a:r>
                    <a:r>
                      <a:rPr lang="ar-EG" baseline="0" dirty="0"/>
                      <a:t>
</a:t>
                    </a:r>
                    <a:fld id="{9360138D-0231-4A2F-A480-6C495B8EB2BD}" type="PERCENTAGE">
                      <a:rPr lang="en-US" baseline="0"/>
                      <a:pPr/>
                      <a:t>[PERCENTAGE]</a:t>
                    </a:fld>
                    <a:endParaRPr lang="ar-EG"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FAF-4D0C-82AB-644FDF98CB9F}"/>
                </c:ext>
              </c:extLst>
            </c:dLbl>
            <c:dLbl>
              <c:idx val="3"/>
              <c:tx>
                <c:rich>
                  <a:bodyPr rot="0" spcFirstLastPara="1" vertOverflow="ellipsis" vert="horz" wrap="square" anchor="ctr" anchorCtr="1"/>
                  <a:lstStyle/>
                  <a:p>
                    <a:pPr>
                      <a:defRPr sz="1800" b="0" i="0" u="none" strike="noStrike" kern="1200" baseline="0">
                        <a:solidFill>
                          <a:schemeClr val="bg1"/>
                        </a:solidFill>
                        <a:latin typeface="Sakkal Majalla" panose="02000000000000000000" pitchFamily="2" charset="-78"/>
                        <a:ea typeface="+mn-ea"/>
                        <a:cs typeface="Sakkal Majalla" panose="02000000000000000000" pitchFamily="2" charset="-78"/>
                      </a:defRPr>
                    </a:pPr>
                    <a:r>
                      <a:rPr lang="ar-EG">
                        <a:solidFill>
                          <a:schemeClr val="bg1"/>
                        </a:solidFill>
                      </a:rPr>
                      <a:t>معادن
</a:t>
                    </a:r>
                    <a:fld id="{095D2909-712F-4D78-A536-CB40BC5D0BC8}" type="PERCENTAGE">
                      <a:rPr lang="en-US">
                        <a:solidFill>
                          <a:schemeClr val="bg1"/>
                        </a:solidFill>
                      </a:rPr>
                      <a:pPr>
                        <a:defRPr>
                          <a:solidFill>
                            <a:schemeClr val="bg1"/>
                          </a:solidFill>
                        </a:defRPr>
                      </a:pPr>
                      <a:t>[PERCENTAGE]</a:t>
                    </a:fld>
                    <a:endParaRPr lang="ar-EG">
                      <a:solidFill>
                        <a:schemeClr val="bg1"/>
                      </a:solidFill>
                    </a:endParaRPr>
                  </a:p>
                </c:rich>
              </c:tx>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Sakkal Majalla" panose="02000000000000000000" pitchFamily="2" charset="-78"/>
                      <a:ea typeface="+mn-ea"/>
                      <a:cs typeface="Sakkal Majalla" panose="02000000000000000000" pitchFamily="2" charset="-78"/>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FAF-4D0C-82AB-644FDF98CB9F}"/>
                </c:ext>
              </c:extLst>
            </c:dLbl>
            <c:dLbl>
              <c:idx val="6"/>
              <c:tx>
                <c:rich>
                  <a:bodyPr rot="0" spcFirstLastPara="1" vertOverflow="ellipsis" vert="horz" wrap="square" anchor="ctr" anchorCtr="1"/>
                  <a:lstStyle/>
                  <a:p>
                    <a:pPr>
                      <a:defRPr sz="1800" b="0" i="0" u="none" strike="noStrike" kern="1200" baseline="0">
                        <a:solidFill>
                          <a:schemeClr val="bg1"/>
                        </a:solidFill>
                        <a:latin typeface="Sakkal Majalla" panose="02000000000000000000" pitchFamily="2" charset="-78"/>
                        <a:ea typeface="+mn-ea"/>
                        <a:cs typeface="Sakkal Majalla" panose="02000000000000000000" pitchFamily="2" charset="-78"/>
                      </a:defRPr>
                    </a:pPr>
                    <a:r>
                      <a:rPr lang="ar-EG" sz="1800" baseline="0">
                        <a:solidFill>
                          <a:schemeClr val="bg1"/>
                        </a:solidFill>
                      </a:rPr>
                      <a:t>اخرى</a:t>
                    </a:r>
                    <a:r>
                      <a:rPr lang="ar-EG" sz="1800" baseline="0" dirty="0">
                        <a:solidFill>
                          <a:schemeClr val="bg1"/>
                        </a:solidFill>
                      </a:rPr>
                      <a:t>
</a:t>
                    </a:r>
                    <a:fld id="{37E3EA0F-C504-43D5-8029-38EBEB28E8D8}" type="PERCENTAGE">
                      <a:rPr lang="en-US" sz="1800" baseline="0">
                        <a:solidFill>
                          <a:schemeClr val="bg1"/>
                        </a:solidFill>
                      </a:rPr>
                      <a:pPr>
                        <a:defRPr>
                          <a:solidFill>
                            <a:schemeClr val="bg1"/>
                          </a:solidFill>
                        </a:defRPr>
                      </a:pPr>
                      <a:t>[PERCENTAGE]</a:t>
                    </a:fld>
                    <a:endParaRPr lang="ar-EG" sz="1800" baseline="0" dirty="0">
                      <a:solidFill>
                        <a:schemeClr val="bg1"/>
                      </a:solidFill>
                    </a:endParaRPr>
                  </a:p>
                </c:rich>
              </c:tx>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Sakkal Majalla" panose="02000000000000000000" pitchFamily="2" charset="-78"/>
                      <a:ea typeface="+mn-ea"/>
                      <a:cs typeface="Sakkal Majalla" panose="02000000000000000000" pitchFamily="2" charset="-78"/>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EFAF-4D0C-82AB-644FDF98CB9F}"/>
                </c:ext>
              </c:extLst>
            </c:dLbl>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Sakkal Majalla" panose="02000000000000000000" pitchFamily="2" charset="-78"/>
                    <a:ea typeface="+mn-ea"/>
                    <a:cs typeface="Sakkal Majalla" panose="02000000000000000000" pitchFamily="2" charset="-78"/>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'[USAID_Jordan_Waste composition charts_NM_2020713.xlsx]Waste composition'!$B$6:$B$12</c:f>
              <c:strCache>
                <c:ptCount val="7"/>
                <c:pt idx="0">
                  <c:v>Organic</c:v>
                </c:pt>
                <c:pt idx="1">
                  <c:v>Plastics</c:v>
                </c:pt>
                <c:pt idx="2">
                  <c:v>Paper &amp;cardboard</c:v>
                </c:pt>
                <c:pt idx="3">
                  <c:v>Metal</c:v>
                </c:pt>
                <c:pt idx="4">
                  <c:v>Glass</c:v>
                </c:pt>
                <c:pt idx="5">
                  <c:v>Aluminum</c:v>
                </c:pt>
                <c:pt idx="6">
                  <c:v>Others</c:v>
                </c:pt>
              </c:strCache>
            </c:strRef>
          </c:cat>
          <c:val>
            <c:numRef>
              <c:f>'[USAID_Jordan_Waste composition charts_NM_2020713.xlsx]Waste composition'!$D$6:$D$12</c:f>
              <c:numCache>
                <c:formatCode>0%</c:formatCode>
                <c:ptCount val="7"/>
                <c:pt idx="0">
                  <c:v>0.51</c:v>
                </c:pt>
                <c:pt idx="1">
                  <c:v>0.21</c:v>
                </c:pt>
                <c:pt idx="2">
                  <c:v>0.15</c:v>
                </c:pt>
                <c:pt idx="3">
                  <c:v>0.08</c:v>
                </c:pt>
                <c:pt idx="6">
                  <c:v>5.0000000000000031E-2</c:v>
                </c:pt>
              </c:numCache>
            </c:numRef>
          </c:val>
          <c:extLst>
            <c:ext xmlns:c16="http://schemas.microsoft.com/office/drawing/2014/chart" uri="{C3380CC4-5D6E-409C-BE32-E72D297353CC}">
              <c16:uniqueId val="{0000000E-EFAF-4D0C-82AB-644FDF98CB9F}"/>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800" b="0">
          <a:solidFill>
            <a:schemeClr val="tx1"/>
          </a:solidFill>
          <a:latin typeface="Sakkal Majalla" panose="02000000000000000000" pitchFamily="2" charset="-78"/>
          <a:cs typeface="Sakkal Majalla" panose="02000000000000000000" pitchFamily="2" charset="-78"/>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5AA-4BD5-84ED-BAE2FD7F9A5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5AA-4BD5-84ED-BAE2FD7F9A5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5AA-4BD5-84ED-BAE2FD7F9A5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5AA-4BD5-84ED-BAE2FD7F9A5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5AA-4BD5-84ED-BAE2FD7F9A5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5AA-4BD5-84ED-BAE2FD7F9A55}"/>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5AA-4BD5-84ED-BAE2FD7F9A55}"/>
              </c:ext>
            </c:extLst>
          </c:dPt>
          <c:dLbls>
            <c:dLbl>
              <c:idx val="0"/>
              <c:tx>
                <c:rich>
                  <a:bodyPr rot="0" spcFirstLastPara="1" vertOverflow="ellipsis" vert="horz" wrap="square" anchor="ctr" anchorCtr="1"/>
                  <a:lstStyle/>
                  <a:p>
                    <a:pPr>
                      <a:defRPr sz="1800" b="0" i="0" u="none" strike="noStrike" kern="1200" baseline="0">
                        <a:solidFill>
                          <a:schemeClr val="bg1"/>
                        </a:solidFill>
                        <a:latin typeface="Sakkal Majalla" panose="02000000000000000000" pitchFamily="2" charset="-78"/>
                        <a:ea typeface="+mn-ea"/>
                        <a:cs typeface="Sakkal Majalla" panose="02000000000000000000" pitchFamily="2" charset="-78"/>
                      </a:defRPr>
                    </a:pPr>
                    <a:r>
                      <a:rPr lang="ar-EG" sz="1800" dirty="0">
                        <a:latin typeface="Sakkal Majalla" panose="02000000000000000000" pitchFamily="2" charset="-78"/>
                        <a:cs typeface="Sakkal Majalla" panose="02000000000000000000" pitchFamily="2" charset="-78"/>
                      </a:rPr>
                      <a:t>مواد عضوية</a:t>
                    </a:r>
                    <a:r>
                      <a:rPr lang="ar-EG" sz="1800" baseline="0" dirty="0">
                        <a:latin typeface="Sakkal Majalla" panose="02000000000000000000" pitchFamily="2" charset="-78"/>
                        <a:cs typeface="Sakkal Majalla" panose="02000000000000000000" pitchFamily="2" charset="-78"/>
                      </a:rPr>
                      <a:t>
</a:t>
                    </a:r>
                    <a:fld id="{E296F15A-AB6C-4E00-A47B-F00B98147E2F}" type="PERCENTAGE">
                      <a:rPr lang="en-US" sz="1800" baseline="0">
                        <a:latin typeface="Sakkal Majalla" panose="02000000000000000000" pitchFamily="2" charset="-78"/>
                        <a:cs typeface="Sakkal Majalla" panose="02000000000000000000" pitchFamily="2" charset="-78"/>
                      </a:rPr>
                      <a:pPr>
                        <a:defRPr>
                          <a:solidFill>
                            <a:schemeClr val="bg1"/>
                          </a:solidFill>
                          <a:latin typeface="Sakkal Majalla" panose="02000000000000000000" pitchFamily="2" charset="-78"/>
                          <a:cs typeface="Sakkal Majalla" panose="02000000000000000000" pitchFamily="2" charset="-78"/>
                        </a:defRPr>
                      </a:pPr>
                      <a:t>[PERCENTAGE]</a:t>
                    </a:fld>
                    <a:endParaRPr lang="ar-EG" sz="1800" baseline="0" dirty="0">
                      <a:latin typeface="Sakkal Majalla" panose="02000000000000000000" pitchFamily="2" charset="-78"/>
                      <a:cs typeface="Sakkal Majalla" panose="02000000000000000000" pitchFamily="2" charset="-78"/>
                    </a:endParaRPr>
                  </a:p>
                </c:rich>
              </c:tx>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Sakkal Majalla" panose="02000000000000000000" pitchFamily="2" charset="-78"/>
                      <a:ea typeface="+mn-ea"/>
                      <a:cs typeface="Sakkal Majalla" panose="02000000000000000000" pitchFamily="2" charset="-78"/>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5AA-4BD5-84ED-BAE2FD7F9A55}"/>
                </c:ext>
              </c:extLst>
            </c:dLbl>
            <c:dLbl>
              <c:idx val="1"/>
              <c:tx>
                <c:rich>
                  <a:bodyPr/>
                  <a:lstStyle/>
                  <a:p>
                    <a:r>
                      <a:rPr lang="ar-EG"/>
                      <a:t>بلاستيك</a:t>
                    </a:r>
                    <a:r>
                      <a:rPr lang="ar-EG" baseline="0" dirty="0"/>
                      <a:t>
</a:t>
                    </a:r>
                    <a:fld id="{57F5CF65-FC51-4157-A7BE-100CDBBF5CF0}" type="PERCENTAGE">
                      <a:rPr lang="en-US" baseline="0"/>
                      <a:pPr/>
                      <a:t>[PERCENTAGE]</a:t>
                    </a:fld>
                    <a:endParaRPr lang="ar-EG"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5AA-4BD5-84ED-BAE2FD7F9A55}"/>
                </c:ext>
              </c:extLst>
            </c:dLbl>
            <c:dLbl>
              <c:idx val="2"/>
              <c:tx>
                <c:rich>
                  <a:bodyPr/>
                  <a:lstStyle/>
                  <a:p>
                    <a:r>
                      <a:rPr lang="ar-EG"/>
                      <a:t>ورق وكرتون</a:t>
                    </a:r>
                    <a:r>
                      <a:rPr lang="ar-EG" baseline="0" dirty="0"/>
                      <a:t>
</a:t>
                    </a:r>
                    <a:fld id="{F9A55D09-77AA-42C0-B8D0-1B5E06CCB990}" type="PERCENTAGE">
                      <a:rPr lang="en-US" baseline="0"/>
                      <a:pPr/>
                      <a:t>[PERCENTAGE]</a:t>
                    </a:fld>
                    <a:endParaRPr lang="ar-EG"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5AA-4BD5-84ED-BAE2FD7F9A55}"/>
                </c:ext>
              </c:extLst>
            </c:dLbl>
            <c:dLbl>
              <c:idx val="3"/>
              <c:tx>
                <c:rich>
                  <a:bodyPr/>
                  <a:lstStyle/>
                  <a:p>
                    <a:r>
                      <a:rPr lang="ar-EG"/>
                      <a:t>معادن </a:t>
                    </a:r>
                    <a:r>
                      <a:rPr lang="ar-EG" baseline="0" dirty="0"/>
                      <a:t>
</a:t>
                    </a:r>
                    <a:fld id="{C0ECC6F0-1E22-44C5-A10B-35225087B5E7}" type="PERCENTAGE">
                      <a:rPr lang="en-US" baseline="0"/>
                      <a:pPr/>
                      <a:t>[PERCENTAGE]</a:t>
                    </a:fld>
                    <a:endParaRPr lang="ar-EG"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5AA-4BD5-84ED-BAE2FD7F9A55}"/>
                </c:ext>
              </c:extLst>
            </c:dLbl>
            <c:dLbl>
              <c:idx val="4"/>
              <c:tx>
                <c:rich>
                  <a:bodyPr/>
                  <a:lstStyle/>
                  <a:p>
                    <a:r>
                      <a:rPr lang="ar-EG"/>
                      <a:t>زجاج</a:t>
                    </a:r>
                    <a:r>
                      <a:rPr lang="ar-EG" baseline="0" dirty="0"/>
                      <a:t>
</a:t>
                    </a:r>
                    <a:fld id="{6DAFC1F3-62B2-42BE-85AB-F2294C46E6E3}" type="PERCENTAGE">
                      <a:rPr lang="en-US" baseline="0"/>
                      <a:pPr/>
                      <a:t>[PERCENTAGE]</a:t>
                    </a:fld>
                    <a:endParaRPr lang="ar-EG"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5AA-4BD5-84ED-BAE2FD7F9A55}"/>
                </c:ext>
              </c:extLst>
            </c:dLbl>
            <c:dLbl>
              <c:idx val="5"/>
              <c:tx>
                <c:rich>
                  <a:bodyPr/>
                  <a:lstStyle/>
                  <a:p>
                    <a:r>
                      <a:rPr lang="ar-EG" baseline="0"/>
                      <a:t>الومنيوم</a:t>
                    </a:r>
                    <a:r>
                      <a:rPr lang="ar-EG" baseline="0" dirty="0"/>
                      <a:t>
</a:t>
                    </a:r>
                    <a:fld id="{21F01465-3A38-424F-891D-35F19891F134}" type="PERCENTAGE">
                      <a:rPr lang="en-US" baseline="0"/>
                      <a:pPr/>
                      <a:t>[PERCENTAGE]</a:t>
                    </a:fld>
                    <a:endParaRPr lang="ar-EG"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75AA-4BD5-84ED-BAE2FD7F9A55}"/>
                </c:ext>
              </c:extLst>
            </c:dLbl>
            <c:dLbl>
              <c:idx val="6"/>
              <c:tx>
                <c:rich>
                  <a:bodyPr/>
                  <a:lstStyle/>
                  <a:p>
                    <a:r>
                      <a:rPr lang="ar-EG" baseline="0" dirty="0"/>
                      <a:t>اخرى
</a:t>
                    </a:r>
                    <a:fld id="{71B68146-BA3D-4B13-869A-B3FA52F94DA0}" type="PERCENTAGE">
                      <a:rPr lang="en-US" baseline="0"/>
                      <a:pPr/>
                      <a:t>[PERCENTAGE]</a:t>
                    </a:fld>
                    <a:endParaRPr lang="ar-EG"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75AA-4BD5-84ED-BAE2FD7F9A55}"/>
                </c:ext>
              </c:extLst>
            </c:dLbl>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Sakkal Majalla" panose="02000000000000000000" pitchFamily="2" charset="-78"/>
                    <a:ea typeface="+mn-ea"/>
                    <a:cs typeface="Sakkal Majalla" panose="02000000000000000000" pitchFamily="2" charset="-78"/>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'ppt charts'!$B$290:$B$296</c:f>
              <c:strCache>
                <c:ptCount val="7"/>
                <c:pt idx="0">
                  <c:v>Food</c:v>
                </c:pt>
                <c:pt idx="1">
                  <c:v>Plastics</c:v>
                </c:pt>
                <c:pt idx="2">
                  <c:v>Paper &amp;cardboard</c:v>
                </c:pt>
                <c:pt idx="3">
                  <c:v>Metal</c:v>
                </c:pt>
                <c:pt idx="4">
                  <c:v>Glass</c:v>
                </c:pt>
                <c:pt idx="5">
                  <c:v>Aluminum</c:v>
                </c:pt>
                <c:pt idx="6">
                  <c:v>Others</c:v>
                </c:pt>
              </c:strCache>
            </c:strRef>
          </c:cat>
          <c:val>
            <c:numRef>
              <c:f>'ppt charts'!$C$290:$C$296</c:f>
              <c:numCache>
                <c:formatCode>General</c:formatCode>
                <c:ptCount val="7"/>
                <c:pt idx="0">
                  <c:v>0.44</c:v>
                </c:pt>
                <c:pt idx="1">
                  <c:v>0.18</c:v>
                </c:pt>
                <c:pt idx="2">
                  <c:v>0.18</c:v>
                </c:pt>
                <c:pt idx="3">
                  <c:v>0.06</c:v>
                </c:pt>
                <c:pt idx="4">
                  <c:v>0.06</c:v>
                </c:pt>
                <c:pt idx="5">
                  <c:v>0.05</c:v>
                </c:pt>
                <c:pt idx="6">
                  <c:v>0.03</c:v>
                </c:pt>
              </c:numCache>
            </c:numRef>
          </c:val>
          <c:extLst>
            <c:ext xmlns:c16="http://schemas.microsoft.com/office/drawing/2014/chart" uri="{C3380CC4-5D6E-409C-BE32-E72D297353CC}">
              <c16:uniqueId val="{0000000E-75AA-4BD5-84ED-BAE2FD7F9A55}"/>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800" b="0">
          <a:solidFill>
            <a:schemeClr val="tx1"/>
          </a:solidFill>
          <a:latin typeface="Gill Sans" panose="020B060402020202020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9" dt="2024-01-08T00:21:36.579" idx="99">
    <p:pos x="10" y="10"/>
    <p:text>JRA team - 15 Minutes (10.00 – 10.15)</p:text>
    <p:extLst>
      <p:ext uri="{C676402C-5697-4E1C-873F-D02D1690AC5C}">
        <p15:threadingInfo xmlns:p15="http://schemas.microsoft.com/office/powerpoint/2012/main" timeZoneBias="-12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9" dt="2024-01-21T20:29:05.177" idx="105">
    <p:pos x="10" y="10"/>
    <p:text>print</p:text>
    <p:extLst>
      <p:ext uri="{C676402C-5697-4E1C-873F-D02D1690AC5C}">
        <p15:threadingInfo xmlns:p15="http://schemas.microsoft.com/office/powerpoint/2012/main" timeZoneBias="-12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9" dt="2024-01-07T22:25:58.533" idx="93">
    <p:pos x="10" y="10"/>
    <p:text>Print empty</p:text>
    <p:extLst>
      <p:ext uri="{C676402C-5697-4E1C-873F-D02D1690AC5C}">
        <p15:threadingInfo xmlns:p15="http://schemas.microsoft.com/office/powerpoint/2012/main" timeZoneBias="-12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9" dt="2024-01-07T23:15:16.230" idx="94">
    <p:pos x="10" y="10"/>
    <p:text>Print empty</p:text>
    <p:extLst>
      <p:ext uri="{C676402C-5697-4E1C-873F-D02D1690AC5C}">
        <p15:threadingInfo xmlns:p15="http://schemas.microsoft.com/office/powerpoint/2012/main" timeZoneBias="-12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9" dt="2024-01-07T23:15:28.219" idx="95">
    <p:pos x="10" y="10"/>
    <p:text>Print empty</p:text>
    <p:extLst>
      <p:ext uri="{C676402C-5697-4E1C-873F-D02D1690AC5C}">
        <p15:threadingInfo xmlns:p15="http://schemas.microsoft.com/office/powerpoint/2012/main" timeZoneBias="-12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9" dt="2024-01-07T23:15:32.014" idx="97">
    <p:pos x="10" y="10"/>
    <p:text>Print empty</p:text>
    <p:extLst>
      <p:ext uri="{C676402C-5697-4E1C-873F-D02D1690AC5C}">
        <p15:threadingInfo xmlns:p15="http://schemas.microsoft.com/office/powerpoint/2012/main" timeZoneBias="-12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9" dt="2024-01-07T23:15:32.014" idx="96">
    <p:pos x="10" y="10"/>
    <p:text>Print empty</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9" dt="2024-01-08T00:22:02.087" idx="100">
    <p:pos x="10" y="10"/>
    <p:text>JRA team - 15 Minutes (10.00 – 10.15)</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9" dt="2024-01-08T00:22:15.700" idx="101">
    <p:pos x="10" y="10"/>
    <p:text>start of CE team presentration</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9" dt="2024-01-21T15:37:54.470" idx="102">
    <p:pos x="1169" y="129"/>
    <p:text>Increased the time slot for slides 10,11,12,13,14 to 30 min</p:text>
    <p:extLst>
      <p:ext uri="{C676402C-5697-4E1C-873F-D02D1690AC5C}">
        <p15:threadingInfo xmlns:p15="http://schemas.microsoft.com/office/powerpoint/2012/main" timeZoneBias="-1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9" dt="2024-01-21T15:38:40.999" idx="103">
    <p:pos x="5266" y="288"/>
    <p:text>we will always reflect on slides 11,12 along the training. This only for orientation on what points we will stress on to become a good trainer</p:text>
    <p:extLst>
      <p:ext uri="{C676402C-5697-4E1C-873F-D02D1690AC5C}">
        <p15:threadingInfo xmlns:p15="http://schemas.microsoft.com/office/powerpoint/2012/main" timeZoneBias="-1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9" dt="2024-01-21T15:48:49.895" idx="104">
    <p:pos x="10" y="10"/>
    <p:text>Sides 62 to 65 are added as examples of marketing based on recycling concept (taken from the subsection of day 2). However it is suggested to leave the subsection as it is with same example as a kind of reminder to motivate audience for marketing after receiving the training content</p:text>
    <p:extLst>
      <p:ext uri="{C676402C-5697-4E1C-873F-D02D1690AC5C}">
        <p15:threadingInfo xmlns:p15="http://schemas.microsoft.com/office/powerpoint/2012/main" timeZoneBias="-1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9" dt="2024-01-01T22:52:07.883" idx="89">
    <p:pos x="10" y="10"/>
    <p:text>print</p:text>
    <p:extLst>
      <p:ext uri="{C676402C-5697-4E1C-873F-D02D1690AC5C}">
        <p15:threadingInfo xmlns:p15="http://schemas.microsoft.com/office/powerpoint/2012/main" timeZoneBias="-1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9" dt="2024-01-01T23:56:46.966" idx="90">
    <p:pos x="10" y="10"/>
    <p:text>print</p:text>
    <p:extLst>
      <p:ext uri="{C676402C-5697-4E1C-873F-D02D1690AC5C}">
        <p15:threadingInfo xmlns:p15="http://schemas.microsoft.com/office/powerpoint/2012/main" timeZoneBias="-1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9" dt="2024-01-01T12:36:10.256" idx="62">
    <p:pos x="10" y="10"/>
    <p:text>print scoring criteria</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E54782-3C00-4893-8F1E-6A2DE2043CE2}" type="doc">
      <dgm:prSet loTypeId="urn:microsoft.com/office/officeart/2011/layout/InterconnectedBlockProcess" loCatId="process" qsTypeId="urn:microsoft.com/office/officeart/2005/8/quickstyle/simple2" qsCatId="simple" csTypeId="urn:microsoft.com/office/officeart/2005/8/colors/colorful1" csCatId="colorful" phldr="1"/>
      <dgm:spPr/>
      <dgm:t>
        <a:bodyPr/>
        <a:lstStyle/>
        <a:p>
          <a:endParaRPr lang="en-US"/>
        </a:p>
      </dgm:t>
    </dgm:pt>
    <dgm:pt modelId="{045684E6-FF25-450B-884B-8CAE5BAD9220}">
      <dgm:prSet phldrT="[Text]" custT="1"/>
      <dgm:spPr/>
      <dgm:t>
        <a:bodyPr/>
        <a:lstStyle/>
        <a:p>
          <a:r>
            <a:rPr lang="ar-EG" sz="1600" b="1" dirty="0">
              <a:latin typeface="Sakkal Majalla" panose="02000000000000000000" pitchFamily="2" charset="-78"/>
              <a:cs typeface="Sakkal Majalla" panose="02000000000000000000" pitchFamily="2" charset="-78"/>
            </a:rPr>
            <a:t>مقدمة</a:t>
          </a:r>
          <a:endParaRPr lang="en-US" sz="1600" b="1" dirty="0">
            <a:latin typeface="Sakkal Majalla" panose="02000000000000000000" pitchFamily="2" charset="-78"/>
            <a:cs typeface="Sakkal Majalla" panose="02000000000000000000" pitchFamily="2" charset="-78"/>
          </a:endParaRPr>
        </a:p>
      </dgm:t>
    </dgm:pt>
    <dgm:pt modelId="{42C37FEF-4264-4855-8FCF-78A7BB446541}" type="parTrans" cxnId="{14263ED5-A3B2-47A4-8D77-2487A8E0EE8C}">
      <dgm:prSet/>
      <dgm:spPr/>
      <dgm:t>
        <a:bodyPr/>
        <a:lstStyle/>
        <a:p>
          <a:endParaRPr lang="en-US" sz="1600">
            <a:latin typeface="Sakkal Majalla" panose="02000000000000000000" pitchFamily="2" charset="-78"/>
            <a:cs typeface="Sakkal Majalla" panose="02000000000000000000" pitchFamily="2" charset="-78"/>
          </a:endParaRPr>
        </a:p>
      </dgm:t>
    </dgm:pt>
    <dgm:pt modelId="{AE4383BB-8D95-4E66-9366-7B36CD6318DB}" type="sibTrans" cxnId="{14263ED5-A3B2-47A4-8D77-2487A8E0EE8C}">
      <dgm:prSet/>
      <dgm:spPr/>
      <dgm:t>
        <a:bodyPr/>
        <a:lstStyle/>
        <a:p>
          <a:endParaRPr lang="en-US" sz="1600">
            <a:latin typeface="Sakkal Majalla" panose="02000000000000000000" pitchFamily="2" charset="-78"/>
            <a:cs typeface="Sakkal Majalla" panose="02000000000000000000" pitchFamily="2" charset="-78"/>
          </a:endParaRPr>
        </a:p>
      </dgm:t>
    </dgm:pt>
    <dgm:pt modelId="{A32A26B9-5FED-4789-B8E5-D944039DD79A}">
      <dgm:prSet phldrT="[Text]" custT="1"/>
      <dgm:spPr/>
      <dgm:t>
        <a:bodyPr/>
        <a:lstStyle/>
        <a:p>
          <a:r>
            <a:rPr lang="ar-EG" sz="1600" b="1" dirty="0">
              <a:latin typeface="Sakkal Majalla" panose="02000000000000000000" pitchFamily="2" charset="-78"/>
              <a:cs typeface="Sakkal Majalla" panose="02000000000000000000" pitchFamily="2" charset="-78"/>
            </a:rPr>
            <a:t>أهداف خطة إدارة النفايات وإجراءاتها</a:t>
          </a:r>
          <a:endParaRPr lang="en-US" sz="1600" b="1" dirty="0">
            <a:latin typeface="Sakkal Majalla" panose="02000000000000000000" pitchFamily="2" charset="-78"/>
            <a:cs typeface="Sakkal Majalla" panose="02000000000000000000" pitchFamily="2" charset="-78"/>
          </a:endParaRPr>
        </a:p>
      </dgm:t>
    </dgm:pt>
    <dgm:pt modelId="{FFC257C0-C599-4B66-8B85-16305D8A3F8E}" type="parTrans" cxnId="{641C914C-D31A-469A-BFC4-B04198D9BA12}">
      <dgm:prSet/>
      <dgm:spPr/>
      <dgm:t>
        <a:bodyPr/>
        <a:lstStyle/>
        <a:p>
          <a:endParaRPr lang="en-US" sz="1600">
            <a:latin typeface="Sakkal Majalla" panose="02000000000000000000" pitchFamily="2" charset="-78"/>
            <a:cs typeface="Sakkal Majalla" panose="02000000000000000000" pitchFamily="2" charset="-78"/>
          </a:endParaRPr>
        </a:p>
      </dgm:t>
    </dgm:pt>
    <dgm:pt modelId="{8B9F87D5-E8B9-4D6C-91C2-9E019E98870D}" type="sibTrans" cxnId="{641C914C-D31A-469A-BFC4-B04198D9BA12}">
      <dgm:prSet/>
      <dgm:spPr/>
      <dgm:t>
        <a:bodyPr/>
        <a:lstStyle/>
        <a:p>
          <a:endParaRPr lang="en-US" sz="1600">
            <a:latin typeface="Sakkal Majalla" panose="02000000000000000000" pitchFamily="2" charset="-78"/>
            <a:cs typeface="Sakkal Majalla" panose="02000000000000000000" pitchFamily="2" charset="-78"/>
          </a:endParaRPr>
        </a:p>
      </dgm:t>
    </dgm:pt>
    <dgm:pt modelId="{73DC72C1-72DE-4F0C-977D-4DC5B56FE15F}">
      <dgm:prSet phldrT="[Text]" custT="1"/>
      <dgm:spPr/>
      <dgm:t>
        <a:bodyPr/>
        <a:lstStyle/>
        <a:p>
          <a:r>
            <a:rPr lang="ar-EG" sz="1600" b="1" dirty="0">
              <a:latin typeface="Sakkal Majalla" panose="02000000000000000000" pitchFamily="2" charset="-78"/>
              <a:cs typeface="Sakkal Majalla" panose="02000000000000000000" pitchFamily="2" charset="-78"/>
            </a:rPr>
            <a:t>نظام إدارة النفايات المقترح</a:t>
          </a:r>
          <a:endParaRPr lang="en-US" sz="1600" b="1" dirty="0">
            <a:latin typeface="Sakkal Majalla" panose="02000000000000000000" pitchFamily="2" charset="-78"/>
            <a:cs typeface="Sakkal Majalla" panose="02000000000000000000" pitchFamily="2" charset="-78"/>
          </a:endParaRPr>
        </a:p>
      </dgm:t>
    </dgm:pt>
    <dgm:pt modelId="{78C24A0A-7D42-42D0-8D7A-3F9104A9E454}" type="parTrans" cxnId="{C187BEE0-3E2E-4CA3-9C2D-A93EC536060E}">
      <dgm:prSet/>
      <dgm:spPr/>
      <dgm:t>
        <a:bodyPr/>
        <a:lstStyle/>
        <a:p>
          <a:endParaRPr lang="en-US" sz="1600">
            <a:latin typeface="Sakkal Majalla" panose="02000000000000000000" pitchFamily="2" charset="-78"/>
            <a:cs typeface="Sakkal Majalla" panose="02000000000000000000" pitchFamily="2" charset="-78"/>
          </a:endParaRPr>
        </a:p>
      </dgm:t>
    </dgm:pt>
    <dgm:pt modelId="{B1E48E17-302B-4C7E-A5F2-8856312B61E7}" type="sibTrans" cxnId="{C187BEE0-3E2E-4CA3-9C2D-A93EC536060E}">
      <dgm:prSet/>
      <dgm:spPr/>
      <dgm:t>
        <a:bodyPr/>
        <a:lstStyle/>
        <a:p>
          <a:endParaRPr lang="en-US" sz="1600">
            <a:latin typeface="Sakkal Majalla" panose="02000000000000000000" pitchFamily="2" charset="-78"/>
            <a:cs typeface="Sakkal Majalla" panose="02000000000000000000" pitchFamily="2" charset="-78"/>
          </a:endParaRPr>
        </a:p>
      </dgm:t>
    </dgm:pt>
    <dgm:pt modelId="{A58C31DF-091D-442F-9F45-0FF630536443}">
      <dgm:prSet phldrT="[Text]" custT="1"/>
      <dgm:spPr/>
      <dgm:t>
        <a:bodyPr/>
        <a:lstStyle/>
        <a:p>
          <a:r>
            <a:rPr lang="ar-EG" sz="1600" b="1" dirty="0">
              <a:latin typeface="Sakkal Majalla" panose="02000000000000000000" pitchFamily="2" charset="-78"/>
              <a:cs typeface="Sakkal Majalla" panose="02000000000000000000" pitchFamily="2" charset="-78"/>
            </a:rPr>
            <a:t>تولد النفايات</a:t>
          </a:r>
          <a:endParaRPr lang="en-US" sz="1600" b="1" dirty="0">
            <a:latin typeface="Sakkal Majalla" panose="02000000000000000000" pitchFamily="2" charset="-78"/>
            <a:cs typeface="Sakkal Majalla" panose="02000000000000000000" pitchFamily="2" charset="-78"/>
          </a:endParaRPr>
        </a:p>
      </dgm:t>
    </dgm:pt>
    <dgm:pt modelId="{B7468295-7E80-4805-81A5-FCDC04637D43}" type="parTrans" cxnId="{D2C93DB5-24CE-456F-A812-56B8191DD940}">
      <dgm:prSet/>
      <dgm:spPr/>
      <dgm:t>
        <a:bodyPr/>
        <a:lstStyle/>
        <a:p>
          <a:endParaRPr lang="en-US" sz="1600">
            <a:latin typeface="Sakkal Majalla" panose="02000000000000000000" pitchFamily="2" charset="-78"/>
            <a:cs typeface="Sakkal Majalla" panose="02000000000000000000" pitchFamily="2" charset="-78"/>
          </a:endParaRPr>
        </a:p>
      </dgm:t>
    </dgm:pt>
    <dgm:pt modelId="{E240B169-387F-4153-BC99-51CC7EA050B6}" type="sibTrans" cxnId="{D2C93DB5-24CE-456F-A812-56B8191DD940}">
      <dgm:prSet/>
      <dgm:spPr/>
      <dgm:t>
        <a:bodyPr/>
        <a:lstStyle/>
        <a:p>
          <a:endParaRPr lang="en-US" sz="1600">
            <a:latin typeface="Sakkal Majalla" panose="02000000000000000000" pitchFamily="2" charset="-78"/>
            <a:cs typeface="Sakkal Majalla" panose="02000000000000000000" pitchFamily="2" charset="-78"/>
          </a:endParaRPr>
        </a:p>
      </dgm:t>
    </dgm:pt>
    <dgm:pt modelId="{EF5DE8F4-B5D2-4EAD-B6DB-77C87A72F829}">
      <dgm:prSet phldrT="[Text]" custT="1"/>
      <dgm:spPr/>
      <dgm:t>
        <a:bodyPr/>
        <a:lstStyle/>
        <a:p>
          <a:r>
            <a:rPr lang="ar-EG" sz="1600" b="1" dirty="0">
              <a:latin typeface="Sakkal Majalla" panose="02000000000000000000" pitchFamily="2" charset="-78"/>
              <a:cs typeface="Sakkal Majalla" panose="02000000000000000000" pitchFamily="2" charset="-78"/>
            </a:rPr>
            <a:t>نظام إدارة النفايات الحالي</a:t>
          </a:r>
          <a:endParaRPr lang="en-US" sz="1600" b="1" dirty="0">
            <a:latin typeface="Sakkal Majalla" panose="02000000000000000000" pitchFamily="2" charset="-78"/>
            <a:cs typeface="Sakkal Majalla" panose="02000000000000000000" pitchFamily="2" charset="-78"/>
          </a:endParaRPr>
        </a:p>
      </dgm:t>
    </dgm:pt>
    <dgm:pt modelId="{118470F6-1A6F-4868-A2BB-5919334501EE}" type="parTrans" cxnId="{E13FD9EE-A296-40FD-BFEA-7A2AFE4F6B39}">
      <dgm:prSet/>
      <dgm:spPr/>
      <dgm:t>
        <a:bodyPr/>
        <a:lstStyle/>
        <a:p>
          <a:endParaRPr lang="en-US" sz="1600">
            <a:latin typeface="Sakkal Majalla" panose="02000000000000000000" pitchFamily="2" charset="-78"/>
            <a:cs typeface="Sakkal Majalla" panose="02000000000000000000" pitchFamily="2" charset="-78"/>
          </a:endParaRPr>
        </a:p>
      </dgm:t>
    </dgm:pt>
    <dgm:pt modelId="{44E04453-82CD-4BD6-A450-093C6E9FE6E9}" type="sibTrans" cxnId="{E13FD9EE-A296-40FD-BFEA-7A2AFE4F6B39}">
      <dgm:prSet/>
      <dgm:spPr/>
      <dgm:t>
        <a:bodyPr/>
        <a:lstStyle/>
        <a:p>
          <a:endParaRPr lang="en-US" sz="1600">
            <a:latin typeface="Sakkal Majalla" panose="02000000000000000000" pitchFamily="2" charset="-78"/>
            <a:cs typeface="Sakkal Majalla" panose="02000000000000000000" pitchFamily="2" charset="-78"/>
          </a:endParaRPr>
        </a:p>
      </dgm:t>
    </dgm:pt>
    <dgm:pt modelId="{8A66F74F-9F84-4B0E-832D-533DE1DB30BB}">
      <dgm:prSet phldrT="[Text]" custT="1"/>
      <dgm:spPr/>
      <dgm:t>
        <a:bodyPr/>
        <a:lstStyle/>
        <a:p>
          <a:r>
            <a:rPr lang="ar-EG" sz="1600" b="1" dirty="0">
              <a:latin typeface="Sakkal Majalla" panose="02000000000000000000" pitchFamily="2" charset="-78"/>
              <a:cs typeface="Sakkal Majalla" panose="02000000000000000000" pitchFamily="2" charset="-78"/>
            </a:rPr>
            <a:t>الخطة التنفيذية</a:t>
          </a:r>
          <a:endParaRPr lang="en-US" sz="1600" b="1" dirty="0">
            <a:latin typeface="Sakkal Majalla" panose="02000000000000000000" pitchFamily="2" charset="-78"/>
            <a:cs typeface="Sakkal Majalla" panose="02000000000000000000" pitchFamily="2" charset="-78"/>
          </a:endParaRPr>
        </a:p>
      </dgm:t>
    </dgm:pt>
    <dgm:pt modelId="{5088F1EA-299F-451E-90E6-BF7ACE16B1D6}" type="parTrans" cxnId="{9FF25D46-8B06-49E3-9B63-EC1EAF7AFB92}">
      <dgm:prSet/>
      <dgm:spPr/>
      <dgm:t>
        <a:bodyPr/>
        <a:lstStyle/>
        <a:p>
          <a:endParaRPr lang="en-US" sz="1600">
            <a:latin typeface="Sakkal Majalla" panose="02000000000000000000" pitchFamily="2" charset="-78"/>
            <a:cs typeface="Sakkal Majalla" panose="02000000000000000000" pitchFamily="2" charset="-78"/>
          </a:endParaRPr>
        </a:p>
      </dgm:t>
    </dgm:pt>
    <dgm:pt modelId="{F554E001-7B20-499F-83D4-62D892F7A4E9}" type="sibTrans" cxnId="{9FF25D46-8B06-49E3-9B63-EC1EAF7AFB92}">
      <dgm:prSet/>
      <dgm:spPr/>
      <dgm:t>
        <a:bodyPr/>
        <a:lstStyle/>
        <a:p>
          <a:endParaRPr lang="en-US" sz="1600">
            <a:latin typeface="Sakkal Majalla" panose="02000000000000000000" pitchFamily="2" charset="-78"/>
            <a:cs typeface="Sakkal Majalla" panose="02000000000000000000" pitchFamily="2" charset="-78"/>
          </a:endParaRPr>
        </a:p>
      </dgm:t>
    </dgm:pt>
    <dgm:pt modelId="{A84A7476-72C0-4C55-8DD4-6B104A58DAB7}">
      <dgm:prSet phldrT="[Text]" custT="1"/>
      <dgm:spPr/>
      <dgm:t>
        <a:bodyPr/>
        <a:lstStyle/>
        <a:p>
          <a:r>
            <a:rPr lang="ar-EG" sz="1600" b="1" dirty="0">
              <a:latin typeface="Sakkal Majalla" panose="02000000000000000000" pitchFamily="2" charset="-78"/>
              <a:cs typeface="Sakkal Majalla" panose="02000000000000000000" pitchFamily="2" charset="-78"/>
            </a:rPr>
            <a:t>مراقبة خطة إدارة النفايات</a:t>
          </a:r>
          <a:endParaRPr lang="en-US" sz="1600" b="1" dirty="0">
            <a:latin typeface="Sakkal Majalla" panose="02000000000000000000" pitchFamily="2" charset="-78"/>
            <a:cs typeface="Sakkal Majalla" panose="02000000000000000000" pitchFamily="2" charset="-78"/>
          </a:endParaRPr>
        </a:p>
      </dgm:t>
    </dgm:pt>
    <dgm:pt modelId="{677DE279-47C5-4328-BD66-C861F8C2378F}" type="parTrans" cxnId="{9FFBD513-EA57-416A-873F-CCD0389173AC}">
      <dgm:prSet/>
      <dgm:spPr/>
      <dgm:t>
        <a:bodyPr/>
        <a:lstStyle/>
        <a:p>
          <a:endParaRPr lang="en-US" sz="1600">
            <a:latin typeface="Sakkal Majalla" panose="02000000000000000000" pitchFamily="2" charset="-78"/>
            <a:cs typeface="Sakkal Majalla" panose="02000000000000000000" pitchFamily="2" charset="-78"/>
          </a:endParaRPr>
        </a:p>
      </dgm:t>
    </dgm:pt>
    <dgm:pt modelId="{DC1532E1-7F65-4173-BD74-A2A561F3EC15}" type="sibTrans" cxnId="{9FFBD513-EA57-416A-873F-CCD0389173AC}">
      <dgm:prSet/>
      <dgm:spPr/>
      <dgm:t>
        <a:bodyPr/>
        <a:lstStyle/>
        <a:p>
          <a:endParaRPr lang="en-US" sz="1600">
            <a:latin typeface="Sakkal Majalla" panose="02000000000000000000" pitchFamily="2" charset="-78"/>
            <a:cs typeface="Sakkal Majalla" panose="02000000000000000000" pitchFamily="2" charset="-78"/>
          </a:endParaRPr>
        </a:p>
      </dgm:t>
    </dgm:pt>
    <dgm:pt modelId="{ED31905E-20D7-4408-B377-423C79FED780}">
      <dgm:prSet custT="1"/>
      <dgm:spPr/>
      <dgm:t>
        <a:bodyPr/>
        <a:lstStyle/>
        <a:p>
          <a:r>
            <a:rPr lang="ar-EG" sz="1600" dirty="0">
              <a:latin typeface="Sakkal Majalla" panose="02000000000000000000" pitchFamily="2" charset="-78"/>
              <a:cs typeface="Sakkal Majalla" panose="02000000000000000000" pitchFamily="2" charset="-78"/>
            </a:rPr>
            <a:t>- تحديد إطار خطة إدارة النفايات</a:t>
          </a:r>
        </a:p>
        <a:p>
          <a:endParaRPr lang="ar-EG" sz="1600" dirty="0">
            <a:latin typeface="Sakkal Majalla" panose="02000000000000000000" pitchFamily="2" charset="-78"/>
            <a:cs typeface="Sakkal Majalla" panose="02000000000000000000" pitchFamily="2" charset="-78"/>
          </a:endParaRPr>
        </a:p>
        <a:p>
          <a:r>
            <a:rPr lang="ar-EG" sz="1600" dirty="0">
              <a:latin typeface="Sakkal Majalla" panose="02000000000000000000" pitchFamily="2" charset="-78"/>
              <a:cs typeface="Sakkal Majalla" panose="02000000000000000000" pitchFamily="2" charset="-78"/>
            </a:rPr>
            <a:t>- معلومات عامة عن المنشأة</a:t>
          </a:r>
        </a:p>
        <a:p>
          <a:endParaRPr lang="en-US" sz="1600" dirty="0">
            <a:latin typeface="Sakkal Majalla" panose="02000000000000000000" pitchFamily="2" charset="-78"/>
            <a:cs typeface="Sakkal Majalla" panose="02000000000000000000" pitchFamily="2" charset="-78"/>
          </a:endParaRPr>
        </a:p>
      </dgm:t>
    </dgm:pt>
    <dgm:pt modelId="{76C5A946-3CA7-4B13-8BBF-7AA6A90A98CA}" type="parTrans" cxnId="{9A29D97A-A53F-40D9-8ED0-CAE5C45FA6E7}">
      <dgm:prSet/>
      <dgm:spPr/>
      <dgm:t>
        <a:bodyPr/>
        <a:lstStyle/>
        <a:p>
          <a:endParaRPr lang="en-US">
            <a:latin typeface="Sakkal Majalla" panose="02000000000000000000" pitchFamily="2" charset="-78"/>
            <a:cs typeface="Sakkal Majalla" panose="02000000000000000000" pitchFamily="2" charset="-78"/>
          </a:endParaRPr>
        </a:p>
      </dgm:t>
    </dgm:pt>
    <dgm:pt modelId="{F608EE8A-9651-437D-B21F-155F9F3C436A}" type="sibTrans" cxnId="{9A29D97A-A53F-40D9-8ED0-CAE5C45FA6E7}">
      <dgm:prSet/>
      <dgm:spPr/>
      <dgm:t>
        <a:bodyPr/>
        <a:lstStyle/>
        <a:p>
          <a:endParaRPr lang="en-US">
            <a:latin typeface="Sakkal Majalla" panose="02000000000000000000" pitchFamily="2" charset="-78"/>
            <a:cs typeface="Sakkal Majalla" panose="02000000000000000000" pitchFamily="2" charset="-78"/>
          </a:endParaRPr>
        </a:p>
      </dgm:t>
    </dgm:pt>
    <dgm:pt modelId="{047E7E01-F204-4B9B-9905-3E35992D42AA}">
      <dgm:prSet custT="1"/>
      <dgm:spPr/>
      <dgm:t>
        <a:bodyPr/>
        <a:lstStyle/>
        <a:p>
          <a:r>
            <a:rPr lang="ar-EG" sz="1600" dirty="0">
              <a:latin typeface="Sakkal Majalla" panose="02000000000000000000" pitchFamily="2" charset="-78"/>
              <a:cs typeface="Sakkal Majalla" panose="02000000000000000000" pitchFamily="2" charset="-78"/>
            </a:rPr>
            <a:t>- تحديد الكميات، الفئة، النوع، خطرة\غير خطرة...</a:t>
          </a:r>
          <a:endParaRPr lang="en-US" sz="1600" dirty="0">
            <a:latin typeface="Sakkal Majalla" panose="02000000000000000000" pitchFamily="2" charset="-78"/>
            <a:cs typeface="Sakkal Majalla" panose="02000000000000000000" pitchFamily="2" charset="-78"/>
          </a:endParaRPr>
        </a:p>
      </dgm:t>
    </dgm:pt>
    <dgm:pt modelId="{8F71E4F2-98E9-43B5-86D6-D0D570263378}" type="parTrans" cxnId="{370A0AD4-CBFC-401E-8CC2-232DEF85C720}">
      <dgm:prSet/>
      <dgm:spPr/>
      <dgm:t>
        <a:bodyPr/>
        <a:lstStyle/>
        <a:p>
          <a:endParaRPr lang="en-US">
            <a:latin typeface="Sakkal Majalla" panose="02000000000000000000" pitchFamily="2" charset="-78"/>
            <a:cs typeface="Sakkal Majalla" panose="02000000000000000000" pitchFamily="2" charset="-78"/>
          </a:endParaRPr>
        </a:p>
      </dgm:t>
    </dgm:pt>
    <dgm:pt modelId="{5AC56634-07C5-4143-8403-367394BC8531}" type="sibTrans" cxnId="{370A0AD4-CBFC-401E-8CC2-232DEF85C720}">
      <dgm:prSet/>
      <dgm:spPr/>
      <dgm:t>
        <a:bodyPr/>
        <a:lstStyle/>
        <a:p>
          <a:endParaRPr lang="en-US">
            <a:latin typeface="Sakkal Majalla" panose="02000000000000000000" pitchFamily="2" charset="-78"/>
            <a:cs typeface="Sakkal Majalla" panose="02000000000000000000" pitchFamily="2" charset="-78"/>
          </a:endParaRPr>
        </a:p>
      </dgm:t>
    </dgm:pt>
    <dgm:pt modelId="{3D5F57DB-51BC-45DC-B200-3CE6F6C9DBAD}">
      <dgm:prSet custT="1"/>
      <dgm:spPr/>
      <dgm:t>
        <a:bodyPr/>
        <a:lstStyle/>
        <a:p>
          <a:r>
            <a:rPr lang="ar-EG" sz="1600" dirty="0">
              <a:latin typeface="Sakkal Majalla" panose="02000000000000000000" pitchFamily="2" charset="-78"/>
              <a:cs typeface="Sakkal Majalla" panose="02000000000000000000" pitchFamily="2" charset="-78"/>
            </a:rPr>
            <a:t>- الفصل، الجمع، التخزين</a:t>
          </a:r>
        </a:p>
        <a:p>
          <a:endParaRPr lang="ar-EG" sz="1600" dirty="0">
            <a:latin typeface="Sakkal Majalla" panose="02000000000000000000" pitchFamily="2" charset="-78"/>
            <a:cs typeface="Sakkal Majalla" panose="02000000000000000000" pitchFamily="2" charset="-78"/>
          </a:endParaRPr>
        </a:p>
        <a:p>
          <a:r>
            <a:rPr lang="ar-EG" sz="1600" dirty="0">
              <a:latin typeface="Sakkal Majalla" panose="02000000000000000000" pitchFamily="2" charset="-78"/>
              <a:cs typeface="Sakkal Majalla" panose="02000000000000000000" pitchFamily="2" charset="-78"/>
            </a:rPr>
            <a:t>- اعادة الاستخدام، إعادة التدوير، التخلص</a:t>
          </a:r>
        </a:p>
      </dgm:t>
    </dgm:pt>
    <dgm:pt modelId="{987A11F3-FD4A-40BF-9F78-72CCB10C64C9}" type="parTrans" cxnId="{D6D291AD-51E1-44DC-B112-6167CE72E9CD}">
      <dgm:prSet/>
      <dgm:spPr/>
      <dgm:t>
        <a:bodyPr/>
        <a:lstStyle/>
        <a:p>
          <a:endParaRPr lang="en-US">
            <a:latin typeface="Sakkal Majalla" panose="02000000000000000000" pitchFamily="2" charset="-78"/>
            <a:cs typeface="Sakkal Majalla" panose="02000000000000000000" pitchFamily="2" charset="-78"/>
          </a:endParaRPr>
        </a:p>
      </dgm:t>
    </dgm:pt>
    <dgm:pt modelId="{923ECC72-F73F-45A9-88F1-01B4859B0036}" type="sibTrans" cxnId="{D6D291AD-51E1-44DC-B112-6167CE72E9CD}">
      <dgm:prSet/>
      <dgm:spPr/>
      <dgm:t>
        <a:bodyPr/>
        <a:lstStyle/>
        <a:p>
          <a:endParaRPr lang="en-US">
            <a:latin typeface="Sakkal Majalla" panose="02000000000000000000" pitchFamily="2" charset="-78"/>
            <a:cs typeface="Sakkal Majalla" panose="02000000000000000000" pitchFamily="2" charset="-78"/>
          </a:endParaRPr>
        </a:p>
      </dgm:t>
    </dgm:pt>
    <dgm:pt modelId="{634CAFFE-7DF7-4A61-B5D6-44BF8F4C482A}">
      <dgm:prSet custT="1"/>
      <dgm:spPr/>
      <dgm:t>
        <a:bodyPr/>
        <a:lstStyle/>
        <a:p>
          <a:endParaRPr lang="en-US" sz="1600" dirty="0">
            <a:latin typeface="Sakkal Majalla" panose="02000000000000000000" pitchFamily="2" charset="-78"/>
            <a:cs typeface="Sakkal Majalla" panose="02000000000000000000" pitchFamily="2" charset="-78"/>
          </a:endParaRPr>
        </a:p>
      </dgm:t>
    </dgm:pt>
    <dgm:pt modelId="{9BEF467F-D0B3-4530-91DD-9330697D75A4}" type="parTrans" cxnId="{7974557F-C87C-4477-B08B-C909F4A12566}">
      <dgm:prSet/>
      <dgm:spPr/>
      <dgm:t>
        <a:bodyPr/>
        <a:lstStyle/>
        <a:p>
          <a:endParaRPr lang="en-US">
            <a:latin typeface="Sakkal Majalla" panose="02000000000000000000" pitchFamily="2" charset="-78"/>
            <a:cs typeface="Sakkal Majalla" panose="02000000000000000000" pitchFamily="2" charset="-78"/>
          </a:endParaRPr>
        </a:p>
      </dgm:t>
    </dgm:pt>
    <dgm:pt modelId="{74E33AA0-5EFB-4E7E-A073-F7A5228164F1}" type="sibTrans" cxnId="{7974557F-C87C-4477-B08B-C909F4A12566}">
      <dgm:prSet/>
      <dgm:spPr/>
      <dgm:t>
        <a:bodyPr/>
        <a:lstStyle/>
        <a:p>
          <a:endParaRPr lang="en-US">
            <a:latin typeface="Sakkal Majalla" panose="02000000000000000000" pitchFamily="2" charset="-78"/>
            <a:cs typeface="Sakkal Majalla" panose="02000000000000000000" pitchFamily="2" charset="-78"/>
          </a:endParaRPr>
        </a:p>
      </dgm:t>
    </dgm:pt>
    <dgm:pt modelId="{6DDB0391-50C5-4200-96D6-09E6E157D7C8}">
      <dgm:prSet custT="1"/>
      <dgm:spPr/>
      <dgm:t>
        <a:bodyPr/>
        <a:lstStyle/>
        <a:p>
          <a:r>
            <a:rPr lang="ar-EG" sz="1600" dirty="0">
              <a:latin typeface="Sakkal Majalla" panose="02000000000000000000" pitchFamily="2" charset="-78"/>
              <a:cs typeface="Sakkal Majalla" panose="02000000000000000000" pitchFamily="2" charset="-78"/>
            </a:rPr>
            <a:t>- الأهداف، الغايات، الفرص</a:t>
          </a:r>
        </a:p>
        <a:p>
          <a:endParaRPr lang="ar-EG" sz="1600" dirty="0">
            <a:latin typeface="Sakkal Majalla" panose="02000000000000000000" pitchFamily="2" charset="-78"/>
            <a:cs typeface="Sakkal Majalla" panose="02000000000000000000" pitchFamily="2" charset="-78"/>
          </a:endParaRPr>
        </a:p>
        <a:p>
          <a:r>
            <a:rPr lang="ar-EG" sz="1600" dirty="0">
              <a:latin typeface="Sakkal Majalla" panose="02000000000000000000" pitchFamily="2" charset="-78"/>
              <a:cs typeface="Sakkal Majalla" panose="02000000000000000000" pitchFamily="2" charset="-78"/>
            </a:rPr>
            <a:t>- منع، الحد من تولد النفايات</a:t>
          </a:r>
          <a:endParaRPr lang="en-US" sz="1600" dirty="0">
            <a:latin typeface="Sakkal Majalla" panose="02000000000000000000" pitchFamily="2" charset="-78"/>
            <a:cs typeface="Sakkal Majalla" panose="02000000000000000000" pitchFamily="2" charset="-78"/>
          </a:endParaRPr>
        </a:p>
      </dgm:t>
    </dgm:pt>
    <dgm:pt modelId="{29B70CE8-F3B9-42BF-9069-CCC3DC83C110}" type="parTrans" cxnId="{9DEF951E-E8C7-4DFB-B851-466CB6ED531E}">
      <dgm:prSet/>
      <dgm:spPr/>
      <dgm:t>
        <a:bodyPr/>
        <a:lstStyle/>
        <a:p>
          <a:endParaRPr lang="en-US">
            <a:latin typeface="Sakkal Majalla" panose="02000000000000000000" pitchFamily="2" charset="-78"/>
            <a:cs typeface="Sakkal Majalla" panose="02000000000000000000" pitchFamily="2" charset="-78"/>
          </a:endParaRPr>
        </a:p>
      </dgm:t>
    </dgm:pt>
    <dgm:pt modelId="{6EEE0F99-A9E7-41A7-AA32-516C13D472D1}" type="sibTrans" cxnId="{9DEF951E-E8C7-4DFB-B851-466CB6ED531E}">
      <dgm:prSet/>
      <dgm:spPr/>
      <dgm:t>
        <a:bodyPr/>
        <a:lstStyle/>
        <a:p>
          <a:endParaRPr lang="en-US">
            <a:latin typeface="Sakkal Majalla" panose="02000000000000000000" pitchFamily="2" charset="-78"/>
            <a:cs typeface="Sakkal Majalla" panose="02000000000000000000" pitchFamily="2" charset="-78"/>
          </a:endParaRPr>
        </a:p>
      </dgm:t>
    </dgm:pt>
    <dgm:pt modelId="{6594B48F-A9CE-4DD7-A65A-164A0DA27724}">
      <dgm:prSet custT="1"/>
      <dgm:spPr/>
      <dgm:t>
        <a:bodyPr/>
        <a:lstStyle/>
        <a:p>
          <a:r>
            <a:rPr lang="ar-EG" sz="1600" dirty="0">
              <a:latin typeface="Sakkal Majalla" panose="02000000000000000000" pitchFamily="2" charset="-78"/>
              <a:cs typeface="Sakkal Majalla" panose="02000000000000000000" pitchFamily="2" charset="-78"/>
            </a:rPr>
            <a:t>- مقترح لفصل، جمع وتخزين النفايات</a:t>
          </a:r>
        </a:p>
        <a:p>
          <a:endParaRPr lang="en-US" sz="1600" dirty="0">
            <a:latin typeface="Sakkal Majalla" panose="02000000000000000000" pitchFamily="2" charset="-78"/>
            <a:cs typeface="Sakkal Majalla" panose="02000000000000000000" pitchFamily="2" charset="-78"/>
          </a:endParaRPr>
        </a:p>
      </dgm:t>
    </dgm:pt>
    <dgm:pt modelId="{2EB65DDB-1148-449F-93DB-B7A4FBC0D1D9}" type="parTrans" cxnId="{D2BB46AB-09B0-4D5A-A309-EC16B39CD6A3}">
      <dgm:prSet/>
      <dgm:spPr/>
      <dgm:t>
        <a:bodyPr/>
        <a:lstStyle/>
        <a:p>
          <a:endParaRPr lang="en-US">
            <a:latin typeface="Sakkal Majalla" panose="02000000000000000000" pitchFamily="2" charset="-78"/>
            <a:cs typeface="Sakkal Majalla" panose="02000000000000000000" pitchFamily="2" charset="-78"/>
          </a:endParaRPr>
        </a:p>
      </dgm:t>
    </dgm:pt>
    <dgm:pt modelId="{BF8E7E08-D40D-4EF1-AED3-1287A431C8B1}" type="sibTrans" cxnId="{D2BB46AB-09B0-4D5A-A309-EC16B39CD6A3}">
      <dgm:prSet/>
      <dgm:spPr/>
      <dgm:t>
        <a:bodyPr/>
        <a:lstStyle/>
        <a:p>
          <a:endParaRPr lang="en-US">
            <a:latin typeface="Sakkal Majalla" panose="02000000000000000000" pitchFamily="2" charset="-78"/>
            <a:cs typeface="Sakkal Majalla" panose="02000000000000000000" pitchFamily="2" charset="-78"/>
          </a:endParaRPr>
        </a:p>
      </dgm:t>
    </dgm:pt>
    <dgm:pt modelId="{EF547A83-6EDC-40C3-B13E-3C90C05DF479}">
      <dgm:prSet custT="1"/>
      <dgm:spPr/>
      <dgm:t>
        <a:bodyPr/>
        <a:lstStyle/>
        <a:p>
          <a:r>
            <a:rPr lang="ar-EG" sz="1600" dirty="0">
              <a:latin typeface="Sakkal Majalla" panose="02000000000000000000" pitchFamily="2" charset="-78"/>
              <a:cs typeface="Sakkal Majalla" panose="02000000000000000000" pitchFamily="2" charset="-78"/>
            </a:rPr>
            <a:t>- مقترح لإعادة الاستخدام، إعادة التدوير والتخلص</a:t>
          </a:r>
        </a:p>
      </dgm:t>
    </dgm:pt>
    <dgm:pt modelId="{CE4948F0-1767-4B26-B551-AA4BCD49E69D}" type="parTrans" cxnId="{361A229B-4627-42C6-9907-5109BD00DBB2}">
      <dgm:prSet/>
      <dgm:spPr/>
      <dgm:t>
        <a:bodyPr/>
        <a:lstStyle/>
        <a:p>
          <a:endParaRPr lang="en-US">
            <a:latin typeface="Sakkal Majalla" panose="02000000000000000000" pitchFamily="2" charset="-78"/>
            <a:cs typeface="Sakkal Majalla" panose="02000000000000000000" pitchFamily="2" charset="-78"/>
          </a:endParaRPr>
        </a:p>
      </dgm:t>
    </dgm:pt>
    <dgm:pt modelId="{8C28BE8D-2D62-4B6B-BAA5-775690069E43}" type="sibTrans" cxnId="{361A229B-4627-42C6-9907-5109BD00DBB2}">
      <dgm:prSet/>
      <dgm:spPr/>
      <dgm:t>
        <a:bodyPr/>
        <a:lstStyle/>
        <a:p>
          <a:endParaRPr lang="en-US">
            <a:latin typeface="Sakkal Majalla" panose="02000000000000000000" pitchFamily="2" charset="-78"/>
            <a:cs typeface="Sakkal Majalla" panose="02000000000000000000" pitchFamily="2" charset="-78"/>
          </a:endParaRPr>
        </a:p>
      </dgm:t>
    </dgm:pt>
    <dgm:pt modelId="{32EA3CE1-D5E1-49CF-A9FF-A6F98AA46185}">
      <dgm:prSet custT="1"/>
      <dgm:spPr/>
      <dgm:t>
        <a:bodyPr/>
        <a:lstStyle/>
        <a:p>
          <a:r>
            <a:rPr lang="ar-EG" sz="1600" dirty="0">
              <a:latin typeface="Sakkal Majalla" panose="02000000000000000000" pitchFamily="2" charset="-78"/>
              <a:cs typeface="Sakkal Majalla" panose="02000000000000000000" pitchFamily="2" charset="-78"/>
            </a:rPr>
            <a:t>- الأهداف، الغايات، الفرص، الأنشطة، القسم، المسئولية، الميزانية، تاريخ الاستحقاق</a:t>
          </a:r>
          <a:endParaRPr lang="en-US" sz="1600" dirty="0">
            <a:latin typeface="Sakkal Majalla" panose="02000000000000000000" pitchFamily="2" charset="-78"/>
            <a:cs typeface="Sakkal Majalla" panose="02000000000000000000" pitchFamily="2" charset="-78"/>
          </a:endParaRPr>
        </a:p>
      </dgm:t>
    </dgm:pt>
    <dgm:pt modelId="{421B2A1B-1BCA-4008-A3F9-BC933EA7CB53}" type="parTrans" cxnId="{32D2C612-69B5-4EC6-B81E-901D424F62AF}">
      <dgm:prSet/>
      <dgm:spPr/>
      <dgm:t>
        <a:bodyPr/>
        <a:lstStyle/>
        <a:p>
          <a:endParaRPr lang="en-US">
            <a:latin typeface="Sakkal Majalla" panose="02000000000000000000" pitchFamily="2" charset="-78"/>
            <a:cs typeface="Sakkal Majalla" panose="02000000000000000000" pitchFamily="2" charset="-78"/>
          </a:endParaRPr>
        </a:p>
      </dgm:t>
    </dgm:pt>
    <dgm:pt modelId="{6AC87305-B8F1-4139-991B-161D62D92A17}" type="sibTrans" cxnId="{32D2C612-69B5-4EC6-B81E-901D424F62AF}">
      <dgm:prSet/>
      <dgm:spPr/>
      <dgm:t>
        <a:bodyPr/>
        <a:lstStyle/>
        <a:p>
          <a:endParaRPr lang="en-US">
            <a:latin typeface="Sakkal Majalla" panose="02000000000000000000" pitchFamily="2" charset="-78"/>
            <a:cs typeface="Sakkal Majalla" panose="02000000000000000000" pitchFamily="2" charset="-78"/>
          </a:endParaRPr>
        </a:p>
      </dgm:t>
    </dgm:pt>
    <dgm:pt modelId="{FA98EBFA-1BC2-4711-B31F-9FA4253EF982}">
      <dgm:prSet custT="1"/>
      <dgm:spPr/>
      <dgm:t>
        <a:bodyPr/>
        <a:lstStyle/>
        <a:p>
          <a:r>
            <a:rPr lang="ar-EG" sz="1600" dirty="0">
              <a:latin typeface="Sakkal Majalla" panose="02000000000000000000" pitchFamily="2" charset="-78"/>
              <a:cs typeface="Sakkal Majalla" panose="02000000000000000000" pitchFamily="2" charset="-78"/>
            </a:rPr>
            <a:t>مراقبة الجدول الزمني للتنفيذ، التطورات التشريعية، أفضل التقنيات المتاحة</a:t>
          </a:r>
          <a:endParaRPr lang="en-US" sz="1600" dirty="0">
            <a:latin typeface="Sakkal Majalla" panose="02000000000000000000" pitchFamily="2" charset="-78"/>
            <a:cs typeface="Sakkal Majalla" panose="02000000000000000000" pitchFamily="2" charset="-78"/>
          </a:endParaRPr>
        </a:p>
      </dgm:t>
    </dgm:pt>
    <dgm:pt modelId="{B8465059-175F-40CA-9EAB-10F81F3D6CCA}" type="parTrans" cxnId="{5F77AFA5-5DB8-417A-99DC-FEC81335FEAC}">
      <dgm:prSet/>
      <dgm:spPr/>
      <dgm:t>
        <a:bodyPr/>
        <a:lstStyle/>
        <a:p>
          <a:endParaRPr lang="en-US">
            <a:latin typeface="Sakkal Majalla" panose="02000000000000000000" pitchFamily="2" charset="-78"/>
            <a:cs typeface="Sakkal Majalla" panose="02000000000000000000" pitchFamily="2" charset="-78"/>
          </a:endParaRPr>
        </a:p>
      </dgm:t>
    </dgm:pt>
    <dgm:pt modelId="{A7FED337-681E-4E78-A15D-4773572DBEBF}" type="sibTrans" cxnId="{5F77AFA5-5DB8-417A-99DC-FEC81335FEAC}">
      <dgm:prSet/>
      <dgm:spPr/>
      <dgm:t>
        <a:bodyPr/>
        <a:lstStyle/>
        <a:p>
          <a:endParaRPr lang="en-US">
            <a:latin typeface="Sakkal Majalla" panose="02000000000000000000" pitchFamily="2" charset="-78"/>
            <a:cs typeface="Sakkal Majalla" panose="02000000000000000000" pitchFamily="2" charset="-78"/>
          </a:endParaRPr>
        </a:p>
      </dgm:t>
    </dgm:pt>
    <dgm:pt modelId="{67FA4C7E-D2CB-4874-BCDB-F8F812643DFA}">
      <dgm:prSet phldrT="[Text]" phldr="1"/>
      <dgm:spPr/>
      <dgm:t>
        <a:bodyPr/>
        <a:lstStyle/>
        <a:p>
          <a:endParaRPr lang="en-US" sz="1600">
            <a:latin typeface="Sakkal Majalla" panose="02000000000000000000" pitchFamily="2" charset="-78"/>
            <a:cs typeface="Sakkal Majalla" panose="02000000000000000000" pitchFamily="2" charset="-78"/>
          </a:endParaRPr>
        </a:p>
      </dgm:t>
    </dgm:pt>
    <dgm:pt modelId="{1B3CDF53-6C84-4686-B535-B010E4AD0754}" type="sibTrans" cxnId="{AAED9D07-93DC-44FA-A460-9E4568FD703D}">
      <dgm:prSet/>
      <dgm:spPr/>
      <dgm:t>
        <a:bodyPr/>
        <a:lstStyle/>
        <a:p>
          <a:endParaRPr lang="en-US" sz="1600">
            <a:latin typeface="Sakkal Majalla" panose="02000000000000000000" pitchFamily="2" charset="-78"/>
            <a:cs typeface="Sakkal Majalla" panose="02000000000000000000" pitchFamily="2" charset="-78"/>
          </a:endParaRPr>
        </a:p>
      </dgm:t>
    </dgm:pt>
    <dgm:pt modelId="{1081F8CF-6C79-4132-8825-7626EF041B2E}" type="parTrans" cxnId="{AAED9D07-93DC-44FA-A460-9E4568FD703D}">
      <dgm:prSet/>
      <dgm:spPr/>
      <dgm:t>
        <a:bodyPr/>
        <a:lstStyle/>
        <a:p>
          <a:endParaRPr lang="en-US" sz="1600">
            <a:latin typeface="Sakkal Majalla" panose="02000000000000000000" pitchFamily="2" charset="-78"/>
            <a:cs typeface="Sakkal Majalla" panose="02000000000000000000" pitchFamily="2" charset="-78"/>
          </a:endParaRPr>
        </a:p>
      </dgm:t>
    </dgm:pt>
    <dgm:pt modelId="{C89A403E-5F3C-4110-8242-A780C7E5A754}">
      <dgm:prSet phldrT="[Text]" phldr="1"/>
      <dgm:spPr/>
      <dgm:t>
        <a:bodyPr/>
        <a:lstStyle/>
        <a:p>
          <a:endParaRPr lang="en-US" sz="1600">
            <a:latin typeface="Sakkal Majalla" panose="02000000000000000000" pitchFamily="2" charset="-78"/>
            <a:cs typeface="Sakkal Majalla" panose="02000000000000000000" pitchFamily="2" charset="-78"/>
          </a:endParaRPr>
        </a:p>
      </dgm:t>
    </dgm:pt>
    <dgm:pt modelId="{0CAE16A2-5911-4380-ABBE-01FD0E062348}" type="sibTrans" cxnId="{FF7DFB4A-F316-4B66-B842-736DEC11956D}">
      <dgm:prSet/>
      <dgm:spPr/>
      <dgm:t>
        <a:bodyPr/>
        <a:lstStyle/>
        <a:p>
          <a:endParaRPr lang="en-US" sz="1600">
            <a:latin typeface="Sakkal Majalla" panose="02000000000000000000" pitchFamily="2" charset="-78"/>
            <a:cs typeface="Sakkal Majalla" panose="02000000000000000000" pitchFamily="2" charset="-78"/>
          </a:endParaRPr>
        </a:p>
      </dgm:t>
    </dgm:pt>
    <dgm:pt modelId="{D1A98FC7-0794-49A3-BEA7-2E5F48B02DD8}" type="parTrans" cxnId="{FF7DFB4A-F316-4B66-B842-736DEC11956D}">
      <dgm:prSet/>
      <dgm:spPr/>
      <dgm:t>
        <a:bodyPr/>
        <a:lstStyle/>
        <a:p>
          <a:endParaRPr lang="en-US" sz="1600">
            <a:latin typeface="Sakkal Majalla" panose="02000000000000000000" pitchFamily="2" charset="-78"/>
            <a:cs typeface="Sakkal Majalla" panose="02000000000000000000" pitchFamily="2" charset="-78"/>
          </a:endParaRPr>
        </a:p>
      </dgm:t>
    </dgm:pt>
    <dgm:pt modelId="{4B8AF3F4-249C-419C-A8A6-DDB0E8D258AA}">
      <dgm:prSet phldrT="[Text]" phldr="1"/>
      <dgm:spPr/>
      <dgm:t>
        <a:bodyPr/>
        <a:lstStyle/>
        <a:p>
          <a:endParaRPr lang="en-US" sz="1600">
            <a:latin typeface="Sakkal Majalla" panose="02000000000000000000" pitchFamily="2" charset="-78"/>
            <a:cs typeface="Sakkal Majalla" panose="02000000000000000000" pitchFamily="2" charset="-78"/>
          </a:endParaRPr>
        </a:p>
      </dgm:t>
    </dgm:pt>
    <dgm:pt modelId="{017DC483-B867-43C9-A898-57FB1742420E}" type="sibTrans" cxnId="{3462C0A5-5285-462C-8824-45E953120F39}">
      <dgm:prSet/>
      <dgm:spPr/>
      <dgm:t>
        <a:bodyPr/>
        <a:lstStyle/>
        <a:p>
          <a:endParaRPr lang="en-US" sz="1600">
            <a:latin typeface="Sakkal Majalla" panose="02000000000000000000" pitchFamily="2" charset="-78"/>
            <a:cs typeface="Sakkal Majalla" panose="02000000000000000000" pitchFamily="2" charset="-78"/>
          </a:endParaRPr>
        </a:p>
      </dgm:t>
    </dgm:pt>
    <dgm:pt modelId="{26381D1C-F067-42BF-84A5-BBD682DFDD21}" type="parTrans" cxnId="{3462C0A5-5285-462C-8824-45E953120F39}">
      <dgm:prSet/>
      <dgm:spPr/>
      <dgm:t>
        <a:bodyPr/>
        <a:lstStyle/>
        <a:p>
          <a:endParaRPr lang="en-US" sz="1600">
            <a:latin typeface="Sakkal Majalla" panose="02000000000000000000" pitchFamily="2" charset="-78"/>
            <a:cs typeface="Sakkal Majalla" panose="02000000000000000000" pitchFamily="2" charset="-78"/>
          </a:endParaRPr>
        </a:p>
      </dgm:t>
    </dgm:pt>
    <dgm:pt modelId="{0FC4FFCE-5538-4E2E-8BEA-B0B30804BED0}">
      <dgm:prSet phldrT="[Text]" phldr="1"/>
      <dgm:spPr/>
      <dgm:t>
        <a:bodyPr/>
        <a:lstStyle/>
        <a:p>
          <a:endParaRPr lang="en-US" sz="1600">
            <a:latin typeface="Sakkal Majalla" panose="02000000000000000000" pitchFamily="2" charset="-78"/>
            <a:cs typeface="Sakkal Majalla" panose="02000000000000000000" pitchFamily="2" charset="-78"/>
          </a:endParaRPr>
        </a:p>
      </dgm:t>
    </dgm:pt>
    <dgm:pt modelId="{C3413B7A-6EF4-4D46-9CD7-EC230EE4EDD6}" type="sibTrans" cxnId="{C8D9878A-60E4-4F1E-9322-6A647EFCC969}">
      <dgm:prSet/>
      <dgm:spPr/>
      <dgm:t>
        <a:bodyPr/>
        <a:lstStyle/>
        <a:p>
          <a:endParaRPr lang="en-US" sz="1600">
            <a:latin typeface="Sakkal Majalla" panose="02000000000000000000" pitchFamily="2" charset="-78"/>
            <a:cs typeface="Sakkal Majalla" panose="02000000000000000000" pitchFamily="2" charset="-78"/>
          </a:endParaRPr>
        </a:p>
      </dgm:t>
    </dgm:pt>
    <dgm:pt modelId="{E38E54AC-1716-4DCA-9E72-42FF7BA38835}" type="parTrans" cxnId="{C8D9878A-60E4-4F1E-9322-6A647EFCC969}">
      <dgm:prSet/>
      <dgm:spPr/>
      <dgm:t>
        <a:bodyPr/>
        <a:lstStyle/>
        <a:p>
          <a:endParaRPr lang="en-US" sz="1600">
            <a:latin typeface="Sakkal Majalla" panose="02000000000000000000" pitchFamily="2" charset="-78"/>
            <a:cs typeface="Sakkal Majalla" panose="02000000000000000000" pitchFamily="2" charset="-78"/>
          </a:endParaRPr>
        </a:p>
      </dgm:t>
    </dgm:pt>
    <dgm:pt modelId="{98E45326-ADA5-4647-BA76-A1CF9F196B90}" type="pres">
      <dgm:prSet presAssocID="{E1E54782-3C00-4893-8F1E-6A2DE2043CE2}" presName="Name0" presStyleCnt="0">
        <dgm:presLayoutVars>
          <dgm:chMax val="7"/>
          <dgm:chPref val="5"/>
          <dgm:dir/>
          <dgm:animOne val="branch"/>
          <dgm:animLvl val="lvl"/>
        </dgm:presLayoutVars>
      </dgm:prSet>
      <dgm:spPr/>
    </dgm:pt>
    <dgm:pt modelId="{43F117B1-51AA-405A-B152-19EF274ECB63}" type="pres">
      <dgm:prSet presAssocID="{A84A7476-72C0-4C55-8DD4-6B104A58DAB7}" presName="ChildAccent7" presStyleCnt="0"/>
      <dgm:spPr/>
    </dgm:pt>
    <dgm:pt modelId="{F3DF4BA5-A4E8-42DF-9CEF-8893E3E9BAFD}" type="pres">
      <dgm:prSet presAssocID="{A84A7476-72C0-4C55-8DD4-6B104A58DAB7}" presName="ChildAccent" presStyleLbl="alignImgPlace1" presStyleIdx="0" presStyleCnt="7"/>
      <dgm:spPr/>
    </dgm:pt>
    <dgm:pt modelId="{6202C9B2-548E-48F9-A1E0-76109E88A0BC}" type="pres">
      <dgm:prSet presAssocID="{A84A7476-72C0-4C55-8DD4-6B104A58DAB7}" presName="Child7" presStyleLbl="revTx" presStyleIdx="0" presStyleCnt="0">
        <dgm:presLayoutVars>
          <dgm:chMax val="0"/>
          <dgm:chPref val="0"/>
          <dgm:bulletEnabled val="1"/>
        </dgm:presLayoutVars>
      </dgm:prSet>
      <dgm:spPr/>
    </dgm:pt>
    <dgm:pt modelId="{114B2879-CC89-48C0-8194-1DF359222C87}" type="pres">
      <dgm:prSet presAssocID="{A84A7476-72C0-4C55-8DD4-6B104A58DAB7}" presName="Parent7" presStyleLbl="node1" presStyleIdx="0" presStyleCnt="7">
        <dgm:presLayoutVars>
          <dgm:chMax val="2"/>
          <dgm:chPref val="1"/>
          <dgm:bulletEnabled val="1"/>
        </dgm:presLayoutVars>
      </dgm:prSet>
      <dgm:spPr/>
    </dgm:pt>
    <dgm:pt modelId="{E3F528B2-FBC0-4B1C-925A-BAE291517282}" type="pres">
      <dgm:prSet presAssocID="{8A66F74F-9F84-4B0E-832D-533DE1DB30BB}" presName="ChildAccent6" presStyleCnt="0"/>
      <dgm:spPr/>
    </dgm:pt>
    <dgm:pt modelId="{3A4B62A1-B172-4915-9F7E-396435E51256}" type="pres">
      <dgm:prSet presAssocID="{8A66F74F-9F84-4B0E-832D-533DE1DB30BB}" presName="ChildAccent" presStyleLbl="alignImgPlace1" presStyleIdx="1" presStyleCnt="7"/>
      <dgm:spPr/>
    </dgm:pt>
    <dgm:pt modelId="{6D5EAFF0-9521-4644-90BB-1266165A3F29}" type="pres">
      <dgm:prSet presAssocID="{8A66F74F-9F84-4B0E-832D-533DE1DB30BB}" presName="Child6" presStyleLbl="revTx" presStyleIdx="0" presStyleCnt="0">
        <dgm:presLayoutVars>
          <dgm:chMax val="0"/>
          <dgm:chPref val="0"/>
          <dgm:bulletEnabled val="1"/>
        </dgm:presLayoutVars>
      </dgm:prSet>
      <dgm:spPr/>
    </dgm:pt>
    <dgm:pt modelId="{09A85710-7D0E-4B86-BD55-42358D4B733D}" type="pres">
      <dgm:prSet presAssocID="{8A66F74F-9F84-4B0E-832D-533DE1DB30BB}" presName="Parent6" presStyleLbl="node1" presStyleIdx="1" presStyleCnt="7">
        <dgm:presLayoutVars>
          <dgm:chMax val="2"/>
          <dgm:chPref val="1"/>
          <dgm:bulletEnabled val="1"/>
        </dgm:presLayoutVars>
      </dgm:prSet>
      <dgm:spPr/>
    </dgm:pt>
    <dgm:pt modelId="{2D0411D1-77FE-4DDB-BA1C-4456CA254D26}" type="pres">
      <dgm:prSet presAssocID="{73DC72C1-72DE-4F0C-977D-4DC5B56FE15F}" presName="ChildAccent5" presStyleCnt="0"/>
      <dgm:spPr/>
    </dgm:pt>
    <dgm:pt modelId="{BB481CC4-75D5-4894-9E77-118039923215}" type="pres">
      <dgm:prSet presAssocID="{73DC72C1-72DE-4F0C-977D-4DC5B56FE15F}" presName="ChildAccent" presStyleLbl="alignImgPlace1" presStyleIdx="2" presStyleCnt="7"/>
      <dgm:spPr/>
    </dgm:pt>
    <dgm:pt modelId="{7EE6CD3F-C6E3-4DF7-B40D-13C3D9DE23CF}" type="pres">
      <dgm:prSet presAssocID="{73DC72C1-72DE-4F0C-977D-4DC5B56FE15F}" presName="Child5" presStyleLbl="revTx" presStyleIdx="0" presStyleCnt="0">
        <dgm:presLayoutVars>
          <dgm:chMax val="0"/>
          <dgm:chPref val="0"/>
          <dgm:bulletEnabled val="1"/>
        </dgm:presLayoutVars>
      </dgm:prSet>
      <dgm:spPr/>
    </dgm:pt>
    <dgm:pt modelId="{A3CA8251-F888-4C53-BB1D-85A760224F47}" type="pres">
      <dgm:prSet presAssocID="{73DC72C1-72DE-4F0C-977D-4DC5B56FE15F}" presName="Parent5" presStyleLbl="node1" presStyleIdx="2" presStyleCnt="7">
        <dgm:presLayoutVars>
          <dgm:chMax val="2"/>
          <dgm:chPref val="1"/>
          <dgm:bulletEnabled val="1"/>
        </dgm:presLayoutVars>
      </dgm:prSet>
      <dgm:spPr/>
    </dgm:pt>
    <dgm:pt modelId="{5E868476-829D-47DE-9D5F-80CA69A94A9C}" type="pres">
      <dgm:prSet presAssocID="{A32A26B9-5FED-4789-B8E5-D944039DD79A}" presName="ChildAccent4" presStyleCnt="0"/>
      <dgm:spPr/>
    </dgm:pt>
    <dgm:pt modelId="{D553558B-EDF5-4679-B0C0-23D322740638}" type="pres">
      <dgm:prSet presAssocID="{A32A26B9-5FED-4789-B8E5-D944039DD79A}" presName="ChildAccent" presStyleLbl="alignImgPlace1" presStyleIdx="3" presStyleCnt="7"/>
      <dgm:spPr/>
    </dgm:pt>
    <dgm:pt modelId="{62895032-BB29-4A0A-BF40-2A37D11C7CED}" type="pres">
      <dgm:prSet presAssocID="{A32A26B9-5FED-4789-B8E5-D944039DD79A}" presName="Child4" presStyleLbl="revTx" presStyleIdx="0" presStyleCnt="0">
        <dgm:presLayoutVars>
          <dgm:chMax val="0"/>
          <dgm:chPref val="0"/>
          <dgm:bulletEnabled val="1"/>
        </dgm:presLayoutVars>
      </dgm:prSet>
      <dgm:spPr/>
    </dgm:pt>
    <dgm:pt modelId="{9CCB7FDC-F2F6-48EE-AB67-7B99A4D475F7}" type="pres">
      <dgm:prSet presAssocID="{A32A26B9-5FED-4789-B8E5-D944039DD79A}" presName="Parent4" presStyleLbl="node1" presStyleIdx="3" presStyleCnt="7" custScaleY="117135">
        <dgm:presLayoutVars>
          <dgm:chMax val="2"/>
          <dgm:chPref val="1"/>
          <dgm:bulletEnabled val="1"/>
        </dgm:presLayoutVars>
      </dgm:prSet>
      <dgm:spPr/>
    </dgm:pt>
    <dgm:pt modelId="{7B7D8FE0-8D2E-43EC-AD37-235DB7764285}" type="pres">
      <dgm:prSet presAssocID="{EF5DE8F4-B5D2-4EAD-B6DB-77C87A72F829}" presName="ChildAccent3" presStyleCnt="0"/>
      <dgm:spPr/>
    </dgm:pt>
    <dgm:pt modelId="{079F1481-0D5C-468C-A2E5-A44E51DF139E}" type="pres">
      <dgm:prSet presAssocID="{EF5DE8F4-B5D2-4EAD-B6DB-77C87A72F829}" presName="ChildAccent" presStyleLbl="alignImgPlace1" presStyleIdx="4" presStyleCnt="7"/>
      <dgm:spPr/>
    </dgm:pt>
    <dgm:pt modelId="{C198EAE7-AF38-427C-AD34-DCD5CE7EAFD5}" type="pres">
      <dgm:prSet presAssocID="{EF5DE8F4-B5D2-4EAD-B6DB-77C87A72F829}" presName="Child3" presStyleLbl="revTx" presStyleIdx="0" presStyleCnt="0">
        <dgm:presLayoutVars>
          <dgm:chMax val="0"/>
          <dgm:chPref val="0"/>
          <dgm:bulletEnabled val="1"/>
        </dgm:presLayoutVars>
      </dgm:prSet>
      <dgm:spPr/>
    </dgm:pt>
    <dgm:pt modelId="{3A0BFC24-DA03-49EF-BAA2-C6542EBC50BC}" type="pres">
      <dgm:prSet presAssocID="{EF5DE8F4-B5D2-4EAD-B6DB-77C87A72F829}" presName="Parent3" presStyleLbl="node1" presStyleIdx="4" presStyleCnt="7">
        <dgm:presLayoutVars>
          <dgm:chMax val="2"/>
          <dgm:chPref val="1"/>
          <dgm:bulletEnabled val="1"/>
        </dgm:presLayoutVars>
      </dgm:prSet>
      <dgm:spPr/>
    </dgm:pt>
    <dgm:pt modelId="{D5512F64-A56F-4376-87A0-A77D8AAE3644}" type="pres">
      <dgm:prSet presAssocID="{A58C31DF-091D-442F-9F45-0FF630536443}" presName="ChildAccent2" presStyleCnt="0"/>
      <dgm:spPr/>
    </dgm:pt>
    <dgm:pt modelId="{613B1957-8EB0-4838-8A4D-2F9DDB07800E}" type="pres">
      <dgm:prSet presAssocID="{A58C31DF-091D-442F-9F45-0FF630536443}" presName="ChildAccent" presStyleLbl="alignImgPlace1" presStyleIdx="5" presStyleCnt="7"/>
      <dgm:spPr/>
    </dgm:pt>
    <dgm:pt modelId="{811062F0-6065-4173-BE11-5BA4FBEC736B}" type="pres">
      <dgm:prSet presAssocID="{A58C31DF-091D-442F-9F45-0FF630536443}" presName="Child2" presStyleLbl="revTx" presStyleIdx="0" presStyleCnt="0">
        <dgm:presLayoutVars>
          <dgm:chMax val="0"/>
          <dgm:chPref val="0"/>
          <dgm:bulletEnabled val="1"/>
        </dgm:presLayoutVars>
      </dgm:prSet>
      <dgm:spPr/>
    </dgm:pt>
    <dgm:pt modelId="{6B827344-FB50-4284-ADFC-6FA65130E6BE}" type="pres">
      <dgm:prSet presAssocID="{A58C31DF-091D-442F-9F45-0FF630536443}" presName="Parent2" presStyleLbl="node1" presStyleIdx="5" presStyleCnt="7">
        <dgm:presLayoutVars>
          <dgm:chMax val="2"/>
          <dgm:chPref val="1"/>
          <dgm:bulletEnabled val="1"/>
        </dgm:presLayoutVars>
      </dgm:prSet>
      <dgm:spPr/>
    </dgm:pt>
    <dgm:pt modelId="{AD32AEA2-63F8-4C49-8548-A7DABE487B21}" type="pres">
      <dgm:prSet presAssocID="{045684E6-FF25-450B-884B-8CAE5BAD9220}" presName="ChildAccent1" presStyleCnt="0"/>
      <dgm:spPr/>
    </dgm:pt>
    <dgm:pt modelId="{0B88E1BB-BCA6-4BA5-9BF2-EC3CE860E3BF}" type="pres">
      <dgm:prSet presAssocID="{045684E6-FF25-450B-884B-8CAE5BAD9220}" presName="ChildAccent" presStyleLbl="alignImgPlace1" presStyleIdx="6" presStyleCnt="7"/>
      <dgm:spPr/>
    </dgm:pt>
    <dgm:pt modelId="{25F82A9F-11CB-4156-B79B-D6C67240F778}" type="pres">
      <dgm:prSet presAssocID="{045684E6-FF25-450B-884B-8CAE5BAD9220}" presName="Child1" presStyleLbl="revTx" presStyleIdx="0" presStyleCnt="0">
        <dgm:presLayoutVars>
          <dgm:chMax val="0"/>
          <dgm:chPref val="0"/>
          <dgm:bulletEnabled val="1"/>
        </dgm:presLayoutVars>
      </dgm:prSet>
      <dgm:spPr/>
    </dgm:pt>
    <dgm:pt modelId="{D7FDBBD2-30F8-4A1B-831C-009403068BA5}" type="pres">
      <dgm:prSet presAssocID="{045684E6-FF25-450B-884B-8CAE5BAD9220}" presName="Parent1" presStyleLbl="node1" presStyleIdx="6" presStyleCnt="7">
        <dgm:presLayoutVars>
          <dgm:chMax val="2"/>
          <dgm:chPref val="1"/>
          <dgm:bulletEnabled val="1"/>
        </dgm:presLayoutVars>
      </dgm:prSet>
      <dgm:spPr/>
    </dgm:pt>
  </dgm:ptLst>
  <dgm:cxnLst>
    <dgm:cxn modelId="{AAED9D07-93DC-44FA-A460-9E4568FD703D}" srcId="{E1E54782-3C00-4893-8F1E-6A2DE2043CE2}" destId="{67FA4C7E-D2CB-4874-BCDB-F8F812643DFA}" srcOrd="10" destOrd="0" parTransId="{1081F8CF-6C79-4132-8825-7626EF041B2E}" sibTransId="{1B3CDF53-6C84-4686-B535-B010E4AD0754}"/>
    <dgm:cxn modelId="{32D2C612-69B5-4EC6-B81E-901D424F62AF}" srcId="{8A66F74F-9F84-4B0E-832D-533DE1DB30BB}" destId="{32EA3CE1-D5E1-49CF-A9FF-A6F98AA46185}" srcOrd="0" destOrd="0" parTransId="{421B2A1B-1BCA-4008-A3F9-BC933EA7CB53}" sibTransId="{6AC87305-B8F1-4139-991B-161D62D92A17}"/>
    <dgm:cxn modelId="{9FFBD513-EA57-416A-873F-CCD0389173AC}" srcId="{E1E54782-3C00-4893-8F1E-6A2DE2043CE2}" destId="{A84A7476-72C0-4C55-8DD4-6B104A58DAB7}" srcOrd="6" destOrd="0" parTransId="{677DE279-47C5-4328-BD66-C861F8C2378F}" sibTransId="{DC1532E1-7F65-4173-BD74-A2A561F3EC15}"/>
    <dgm:cxn modelId="{C15C3415-61CE-4BF1-B7FC-93F65F6DE2DE}" type="presOf" srcId="{73DC72C1-72DE-4F0C-977D-4DC5B56FE15F}" destId="{A3CA8251-F888-4C53-BB1D-85A760224F47}" srcOrd="0" destOrd="0" presId="urn:microsoft.com/office/officeart/2011/layout/InterconnectedBlockProcess"/>
    <dgm:cxn modelId="{CAF84F16-7614-4715-A501-EA64B6328C82}" type="presOf" srcId="{FA98EBFA-1BC2-4711-B31F-9FA4253EF982}" destId="{6202C9B2-548E-48F9-A1E0-76109E88A0BC}" srcOrd="1" destOrd="0" presId="urn:microsoft.com/office/officeart/2011/layout/InterconnectedBlockProcess"/>
    <dgm:cxn modelId="{B7CAB416-AC55-48B7-9C38-87206710F3B1}" type="presOf" srcId="{ED31905E-20D7-4408-B377-423C79FED780}" destId="{0B88E1BB-BCA6-4BA5-9BF2-EC3CE860E3BF}" srcOrd="0" destOrd="0" presId="urn:microsoft.com/office/officeart/2011/layout/InterconnectedBlockProcess"/>
    <dgm:cxn modelId="{9DEF951E-E8C7-4DFB-B851-466CB6ED531E}" srcId="{A32A26B9-5FED-4789-B8E5-D944039DD79A}" destId="{6DDB0391-50C5-4200-96D6-09E6E157D7C8}" srcOrd="0" destOrd="0" parTransId="{29B70CE8-F3B9-42BF-9069-CCC3DC83C110}" sibTransId="{6EEE0F99-A9E7-41A7-AA32-516C13D472D1}"/>
    <dgm:cxn modelId="{7AF1F631-AE74-4CAF-A988-4E315512191D}" type="presOf" srcId="{047E7E01-F204-4B9B-9905-3E35992D42AA}" destId="{613B1957-8EB0-4838-8A4D-2F9DDB07800E}" srcOrd="0" destOrd="0" presId="urn:microsoft.com/office/officeart/2011/layout/InterconnectedBlockProcess"/>
    <dgm:cxn modelId="{2123565B-EFA9-42A4-84C3-2CAC8BC0CA3C}" type="presOf" srcId="{045684E6-FF25-450B-884B-8CAE5BAD9220}" destId="{D7FDBBD2-30F8-4A1B-831C-009403068BA5}" srcOrd="0" destOrd="0" presId="urn:microsoft.com/office/officeart/2011/layout/InterconnectedBlockProcess"/>
    <dgm:cxn modelId="{9FF25D46-8B06-49E3-9B63-EC1EAF7AFB92}" srcId="{E1E54782-3C00-4893-8F1E-6A2DE2043CE2}" destId="{8A66F74F-9F84-4B0E-832D-533DE1DB30BB}" srcOrd="5" destOrd="0" parTransId="{5088F1EA-299F-451E-90E6-BF7ACE16B1D6}" sibTransId="{F554E001-7B20-499F-83D4-62D892F7A4E9}"/>
    <dgm:cxn modelId="{E97E6747-4FF7-4A08-8446-1EB58EE3AADE}" type="presOf" srcId="{EF5DE8F4-B5D2-4EAD-B6DB-77C87A72F829}" destId="{3A0BFC24-DA03-49EF-BAA2-C6542EBC50BC}" srcOrd="0" destOrd="0" presId="urn:microsoft.com/office/officeart/2011/layout/InterconnectedBlockProcess"/>
    <dgm:cxn modelId="{FF7DFB4A-F316-4B66-B842-736DEC11956D}" srcId="{E1E54782-3C00-4893-8F1E-6A2DE2043CE2}" destId="{C89A403E-5F3C-4110-8242-A780C7E5A754}" srcOrd="9" destOrd="0" parTransId="{D1A98FC7-0794-49A3-BEA7-2E5F48B02DD8}" sibTransId="{0CAE16A2-5911-4380-ABBE-01FD0E062348}"/>
    <dgm:cxn modelId="{641C914C-D31A-469A-BFC4-B04198D9BA12}" srcId="{E1E54782-3C00-4893-8F1E-6A2DE2043CE2}" destId="{A32A26B9-5FED-4789-B8E5-D944039DD79A}" srcOrd="3" destOrd="0" parTransId="{FFC257C0-C599-4B66-8B85-16305D8A3F8E}" sibTransId="{8B9F87D5-E8B9-4D6C-91C2-9E019E98870D}"/>
    <dgm:cxn modelId="{DD68DE6D-BA89-4C39-9A5D-EFC929F4F6D3}" type="presOf" srcId="{3D5F57DB-51BC-45DC-B200-3CE6F6C9DBAD}" destId="{079F1481-0D5C-468C-A2E5-A44E51DF139E}" srcOrd="0" destOrd="0" presId="urn:microsoft.com/office/officeart/2011/layout/InterconnectedBlockProcess"/>
    <dgm:cxn modelId="{6B1E7551-7E00-41B7-89B5-B994B97E7431}" type="presOf" srcId="{FA98EBFA-1BC2-4711-B31F-9FA4253EF982}" destId="{F3DF4BA5-A4E8-42DF-9CEF-8893E3E9BAFD}" srcOrd="0" destOrd="0" presId="urn:microsoft.com/office/officeart/2011/layout/InterconnectedBlockProcess"/>
    <dgm:cxn modelId="{BF6CB853-5EB2-4A38-BCA2-98ACF7B877E0}" type="presOf" srcId="{6DDB0391-50C5-4200-96D6-09E6E157D7C8}" destId="{D553558B-EDF5-4679-B0C0-23D322740638}" srcOrd="0" destOrd="0" presId="urn:microsoft.com/office/officeart/2011/layout/InterconnectedBlockProcess"/>
    <dgm:cxn modelId="{D06C7175-06ED-45E0-977E-1C1379B3CE97}" type="presOf" srcId="{6594B48F-A9CE-4DD7-A65A-164A0DA27724}" destId="{7EE6CD3F-C6E3-4DF7-B40D-13C3D9DE23CF}" srcOrd="1" destOrd="0" presId="urn:microsoft.com/office/officeart/2011/layout/InterconnectedBlockProcess"/>
    <dgm:cxn modelId="{9A29D97A-A53F-40D9-8ED0-CAE5C45FA6E7}" srcId="{045684E6-FF25-450B-884B-8CAE5BAD9220}" destId="{ED31905E-20D7-4408-B377-423C79FED780}" srcOrd="0" destOrd="0" parTransId="{76C5A946-3CA7-4B13-8BBF-7AA6A90A98CA}" sibTransId="{F608EE8A-9651-437D-B21F-155F9F3C436A}"/>
    <dgm:cxn modelId="{7974557F-C87C-4477-B08B-C909F4A12566}" srcId="{EF5DE8F4-B5D2-4EAD-B6DB-77C87A72F829}" destId="{634CAFFE-7DF7-4A61-B5D6-44BF8F4C482A}" srcOrd="1" destOrd="0" parTransId="{9BEF467F-D0B3-4530-91DD-9330697D75A4}" sibTransId="{74E33AA0-5EFB-4E7E-A073-F7A5228164F1}"/>
    <dgm:cxn modelId="{D89B0A83-857A-4413-8216-385346996AA2}" type="presOf" srcId="{A32A26B9-5FED-4789-B8E5-D944039DD79A}" destId="{9CCB7FDC-F2F6-48EE-AB67-7B99A4D475F7}" srcOrd="0" destOrd="0" presId="urn:microsoft.com/office/officeart/2011/layout/InterconnectedBlockProcess"/>
    <dgm:cxn modelId="{5A117687-BC58-4874-8BBA-C3B3837134DD}" type="presOf" srcId="{A84A7476-72C0-4C55-8DD4-6B104A58DAB7}" destId="{114B2879-CC89-48C0-8194-1DF359222C87}" srcOrd="0" destOrd="0" presId="urn:microsoft.com/office/officeart/2011/layout/InterconnectedBlockProcess"/>
    <dgm:cxn modelId="{C8D9878A-60E4-4F1E-9322-6A647EFCC969}" srcId="{E1E54782-3C00-4893-8F1E-6A2DE2043CE2}" destId="{0FC4FFCE-5538-4E2E-8BEA-B0B30804BED0}" srcOrd="7" destOrd="0" parTransId="{E38E54AC-1716-4DCA-9E72-42FF7BA38835}" sibTransId="{C3413B7A-6EF4-4D46-9CD7-EC230EE4EDD6}"/>
    <dgm:cxn modelId="{361A229B-4627-42C6-9907-5109BD00DBB2}" srcId="{73DC72C1-72DE-4F0C-977D-4DC5B56FE15F}" destId="{EF547A83-6EDC-40C3-B13E-3C90C05DF479}" srcOrd="1" destOrd="0" parTransId="{CE4948F0-1767-4B26-B551-AA4BCD49E69D}" sibTransId="{8C28BE8D-2D62-4B6B-BAA5-775690069E43}"/>
    <dgm:cxn modelId="{AAA26A9F-16D7-4C2E-8A0D-4B5E66292EF4}" type="presOf" srcId="{ED31905E-20D7-4408-B377-423C79FED780}" destId="{25F82A9F-11CB-4156-B79B-D6C67240F778}" srcOrd="1" destOrd="0" presId="urn:microsoft.com/office/officeart/2011/layout/InterconnectedBlockProcess"/>
    <dgm:cxn modelId="{4554DF9F-FA76-41C4-87AF-91F8A06D670D}" type="presOf" srcId="{047E7E01-F204-4B9B-9905-3E35992D42AA}" destId="{811062F0-6065-4173-BE11-5BA4FBEC736B}" srcOrd="1" destOrd="0" presId="urn:microsoft.com/office/officeart/2011/layout/InterconnectedBlockProcess"/>
    <dgm:cxn modelId="{5F77AFA5-5DB8-417A-99DC-FEC81335FEAC}" srcId="{A84A7476-72C0-4C55-8DD4-6B104A58DAB7}" destId="{FA98EBFA-1BC2-4711-B31F-9FA4253EF982}" srcOrd="0" destOrd="0" parTransId="{B8465059-175F-40CA-9EAB-10F81F3D6CCA}" sibTransId="{A7FED337-681E-4E78-A15D-4773572DBEBF}"/>
    <dgm:cxn modelId="{3462C0A5-5285-462C-8824-45E953120F39}" srcId="{E1E54782-3C00-4893-8F1E-6A2DE2043CE2}" destId="{4B8AF3F4-249C-419C-A8A6-DDB0E8D258AA}" srcOrd="8" destOrd="0" parTransId="{26381D1C-F067-42BF-84A5-BBD682DFDD21}" sibTransId="{017DC483-B867-43C9-A898-57FB1742420E}"/>
    <dgm:cxn modelId="{D2BB46AB-09B0-4D5A-A309-EC16B39CD6A3}" srcId="{73DC72C1-72DE-4F0C-977D-4DC5B56FE15F}" destId="{6594B48F-A9CE-4DD7-A65A-164A0DA27724}" srcOrd="0" destOrd="0" parTransId="{2EB65DDB-1148-449F-93DB-B7A4FBC0D1D9}" sibTransId="{BF8E7E08-D40D-4EF1-AED3-1287A431C8B1}"/>
    <dgm:cxn modelId="{FE3653AB-EB66-4ED1-BB77-A3B5723BE625}" type="presOf" srcId="{E1E54782-3C00-4893-8F1E-6A2DE2043CE2}" destId="{98E45326-ADA5-4647-BA76-A1CF9F196B90}" srcOrd="0" destOrd="0" presId="urn:microsoft.com/office/officeart/2011/layout/InterconnectedBlockProcess"/>
    <dgm:cxn modelId="{D6D291AD-51E1-44DC-B112-6167CE72E9CD}" srcId="{EF5DE8F4-B5D2-4EAD-B6DB-77C87A72F829}" destId="{3D5F57DB-51BC-45DC-B200-3CE6F6C9DBAD}" srcOrd="0" destOrd="0" parTransId="{987A11F3-FD4A-40BF-9F78-72CCB10C64C9}" sibTransId="{923ECC72-F73F-45A9-88F1-01B4859B0036}"/>
    <dgm:cxn modelId="{D22605B4-630F-4922-84C9-A2BFC653454A}" type="presOf" srcId="{3D5F57DB-51BC-45DC-B200-3CE6F6C9DBAD}" destId="{C198EAE7-AF38-427C-AD34-DCD5CE7EAFD5}" srcOrd="1" destOrd="0" presId="urn:microsoft.com/office/officeart/2011/layout/InterconnectedBlockProcess"/>
    <dgm:cxn modelId="{D2C93DB5-24CE-456F-A812-56B8191DD940}" srcId="{E1E54782-3C00-4893-8F1E-6A2DE2043CE2}" destId="{A58C31DF-091D-442F-9F45-0FF630536443}" srcOrd="1" destOrd="0" parTransId="{B7468295-7E80-4805-81A5-FCDC04637D43}" sibTransId="{E240B169-387F-4153-BC99-51CC7EA050B6}"/>
    <dgm:cxn modelId="{3D5475B5-942D-4ABE-ADF9-7F29163D0BD8}" type="presOf" srcId="{32EA3CE1-D5E1-49CF-A9FF-A6F98AA46185}" destId="{6D5EAFF0-9521-4644-90BB-1266165A3F29}" srcOrd="1" destOrd="0" presId="urn:microsoft.com/office/officeart/2011/layout/InterconnectedBlockProcess"/>
    <dgm:cxn modelId="{782FC5BE-6D41-4BDE-B778-33C97A62763E}" type="presOf" srcId="{32EA3CE1-D5E1-49CF-A9FF-A6F98AA46185}" destId="{3A4B62A1-B172-4915-9F7E-396435E51256}" srcOrd="0" destOrd="0" presId="urn:microsoft.com/office/officeart/2011/layout/InterconnectedBlockProcess"/>
    <dgm:cxn modelId="{78AE69C2-4A6A-447E-917B-43C3FD7C303D}" type="presOf" srcId="{A58C31DF-091D-442F-9F45-0FF630536443}" destId="{6B827344-FB50-4284-ADFC-6FA65130E6BE}" srcOrd="0" destOrd="0" presId="urn:microsoft.com/office/officeart/2011/layout/InterconnectedBlockProcess"/>
    <dgm:cxn modelId="{B30EADC2-7BAC-4112-99C7-92B308343181}" type="presOf" srcId="{6DDB0391-50C5-4200-96D6-09E6E157D7C8}" destId="{62895032-BB29-4A0A-BF40-2A37D11C7CED}" srcOrd="1" destOrd="0" presId="urn:microsoft.com/office/officeart/2011/layout/InterconnectedBlockProcess"/>
    <dgm:cxn modelId="{84F957C9-00D5-4C7E-9FB8-632445199C69}" type="presOf" srcId="{634CAFFE-7DF7-4A61-B5D6-44BF8F4C482A}" destId="{079F1481-0D5C-468C-A2E5-A44E51DF139E}" srcOrd="0" destOrd="1" presId="urn:microsoft.com/office/officeart/2011/layout/InterconnectedBlockProcess"/>
    <dgm:cxn modelId="{A8AB2AD3-B9B5-4BC4-BD10-CFC837915CFE}" type="presOf" srcId="{6594B48F-A9CE-4DD7-A65A-164A0DA27724}" destId="{BB481CC4-75D5-4894-9E77-118039923215}" srcOrd="0" destOrd="0" presId="urn:microsoft.com/office/officeart/2011/layout/InterconnectedBlockProcess"/>
    <dgm:cxn modelId="{370A0AD4-CBFC-401E-8CC2-232DEF85C720}" srcId="{A58C31DF-091D-442F-9F45-0FF630536443}" destId="{047E7E01-F204-4B9B-9905-3E35992D42AA}" srcOrd="0" destOrd="0" parTransId="{8F71E4F2-98E9-43B5-86D6-D0D570263378}" sibTransId="{5AC56634-07C5-4143-8403-367394BC8531}"/>
    <dgm:cxn modelId="{DCAE6DD4-02F1-4403-A860-B0281F7C3966}" type="presOf" srcId="{EF547A83-6EDC-40C3-B13E-3C90C05DF479}" destId="{7EE6CD3F-C6E3-4DF7-B40D-13C3D9DE23CF}" srcOrd="1" destOrd="1" presId="urn:microsoft.com/office/officeart/2011/layout/InterconnectedBlockProcess"/>
    <dgm:cxn modelId="{14263ED5-A3B2-47A4-8D77-2487A8E0EE8C}" srcId="{E1E54782-3C00-4893-8F1E-6A2DE2043CE2}" destId="{045684E6-FF25-450B-884B-8CAE5BAD9220}" srcOrd="0" destOrd="0" parTransId="{42C37FEF-4264-4855-8FCF-78A7BB446541}" sibTransId="{AE4383BB-8D95-4E66-9366-7B36CD6318DB}"/>
    <dgm:cxn modelId="{20B294E0-EC5F-4E69-B1C5-B5BC23E6F63C}" type="presOf" srcId="{634CAFFE-7DF7-4A61-B5D6-44BF8F4C482A}" destId="{C198EAE7-AF38-427C-AD34-DCD5CE7EAFD5}" srcOrd="1" destOrd="1" presId="urn:microsoft.com/office/officeart/2011/layout/InterconnectedBlockProcess"/>
    <dgm:cxn modelId="{C187BEE0-3E2E-4CA3-9C2D-A93EC536060E}" srcId="{E1E54782-3C00-4893-8F1E-6A2DE2043CE2}" destId="{73DC72C1-72DE-4F0C-977D-4DC5B56FE15F}" srcOrd="4" destOrd="0" parTransId="{78C24A0A-7D42-42D0-8D7A-3F9104A9E454}" sibTransId="{B1E48E17-302B-4C7E-A5F2-8856312B61E7}"/>
    <dgm:cxn modelId="{E13FD9EE-A296-40FD-BFEA-7A2AFE4F6B39}" srcId="{E1E54782-3C00-4893-8F1E-6A2DE2043CE2}" destId="{EF5DE8F4-B5D2-4EAD-B6DB-77C87A72F829}" srcOrd="2" destOrd="0" parTransId="{118470F6-1A6F-4868-A2BB-5919334501EE}" sibTransId="{44E04453-82CD-4BD6-A450-093C6E9FE6E9}"/>
    <dgm:cxn modelId="{193A1EEF-B4AC-4030-9710-C741AC66F71C}" type="presOf" srcId="{8A66F74F-9F84-4B0E-832D-533DE1DB30BB}" destId="{09A85710-7D0E-4B86-BD55-42358D4B733D}" srcOrd="0" destOrd="0" presId="urn:microsoft.com/office/officeart/2011/layout/InterconnectedBlockProcess"/>
    <dgm:cxn modelId="{538247F8-4728-42C1-805A-BCADA922DE84}" type="presOf" srcId="{EF547A83-6EDC-40C3-B13E-3C90C05DF479}" destId="{BB481CC4-75D5-4894-9E77-118039923215}" srcOrd="0" destOrd="1" presId="urn:microsoft.com/office/officeart/2011/layout/InterconnectedBlockProcess"/>
    <dgm:cxn modelId="{FEA73FA7-BBD2-4D3B-A1E7-D906BB540998}" type="presParOf" srcId="{98E45326-ADA5-4647-BA76-A1CF9F196B90}" destId="{43F117B1-51AA-405A-B152-19EF274ECB63}" srcOrd="0" destOrd="0" presId="urn:microsoft.com/office/officeart/2011/layout/InterconnectedBlockProcess"/>
    <dgm:cxn modelId="{634CFE71-DFB1-49BC-8001-57FDA0582DC1}" type="presParOf" srcId="{43F117B1-51AA-405A-B152-19EF274ECB63}" destId="{F3DF4BA5-A4E8-42DF-9CEF-8893E3E9BAFD}" srcOrd="0" destOrd="0" presId="urn:microsoft.com/office/officeart/2011/layout/InterconnectedBlockProcess"/>
    <dgm:cxn modelId="{956EEBC3-61C0-43D6-8188-03FB9010BBE1}" type="presParOf" srcId="{98E45326-ADA5-4647-BA76-A1CF9F196B90}" destId="{6202C9B2-548E-48F9-A1E0-76109E88A0BC}" srcOrd="1" destOrd="0" presId="urn:microsoft.com/office/officeart/2011/layout/InterconnectedBlockProcess"/>
    <dgm:cxn modelId="{19351D4A-38CD-4B50-99E5-B519925F447F}" type="presParOf" srcId="{98E45326-ADA5-4647-BA76-A1CF9F196B90}" destId="{114B2879-CC89-48C0-8194-1DF359222C87}" srcOrd="2" destOrd="0" presId="urn:microsoft.com/office/officeart/2011/layout/InterconnectedBlockProcess"/>
    <dgm:cxn modelId="{F0DA0775-3798-4BC4-A094-CB6F4929A69C}" type="presParOf" srcId="{98E45326-ADA5-4647-BA76-A1CF9F196B90}" destId="{E3F528B2-FBC0-4B1C-925A-BAE291517282}" srcOrd="3" destOrd="0" presId="urn:microsoft.com/office/officeart/2011/layout/InterconnectedBlockProcess"/>
    <dgm:cxn modelId="{3C7E2BDD-55BC-46B2-9877-22C272210722}" type="presParOf" srcId="{E3F528B2-FBC0-4B1C-925A-BAE291517282}" destId="{3A4B62A1-B172-4915-9F7E-396435E51256}" srcOrd="0" destOrd="0" presId="urn:microsoft.com/office/officeart/2011/layout/InterconnectedBlockProcess"/>
    <dgm:cxn modelId="{724C875B-716B-41BF-993B-41A55BE1E7B4}" type="presParOf" srcId="{98E45326-ADA5-4647-BA76-A1CF9F196B90}" destId="{6D5EAFF0-9521-4644-90BB-1266165A3F29}" srcOrd="4" destOrd="0" presId="urn:microsoft.com/office/officeart/2011/layout/InterconnectedBlockProcess"/>
    <dgm:cxn modelId="{93B4073B-EA2B-4409-B14D-FCC71E9EA235}" type="presParOf" srcId="{98E45326-ADA5-4647-BA76-A1CF9F196B90}" destId="{09A85710-7D0E-4B86-BD55-42358D4B733D}" srcOrd="5" destOrd="0" presId="urn:microsoft.com/office/officeart/2011/layout/InterconnectedBlockProcess"/>
    <dgm:cxn modelId="{937904FD-8DEE-40EE-943F-10197348AA28}" type="presParOf" srcId="{98E45326-ADA5-4647-BA76-A1CF9F196B90}" destId="{2D0411D1-77FE-4DDB-BA1C-4456CA254D26}" srcOrd="6" destOrd="0" presId="urn:microsoft.com/office/officeart/2011/layout/InterconnectedBlockProcess"/>
    <dgm:cxn modelId="{69D98D1E-DD6C-454E-BE28-0BF9F13872CC}" type="presParOf" srcId="{2D0411D1-77FE-4DDB-BA1C-4456CA254D26}" destId="{BB481CC4-75D5-4894-9E77-118039923215}" srcOrd="0" destOrd="0" presId="urn:microsoft.com/office/officeart/2011/layout/InterconnectedBlockProcess"/>
    <dgm:cxn modelId="{80D49EBF-5F8B-4266-86B3-E63A83AB3654}" type="presParOf" srcId="{98E45326-ADA5-4647-BA76-A1CF9F196B90}" destId="{7EE6CD3F-C6E3-4DF7-B40D-13C3D9DE23CF}" srcOrd="7" destOrd="0" presId="urn:microsoft.com/office/officeart/2011/layout/InterconnectedBlockProcess"/>
    <dgm:cxn modelId="{23C9C822-2BC3-4FB9-B2EE-8882B8A6D338}" type="presParOf" srcId="{98E45326-ADA5-4647-BA76-A1CF9F196B90}" destId="{A3CA8251-F888-4C53-BB1D-85A760224F47}" srcOrd="8" destOrd="0" presId="urn:microsoft.com/office/officeart/2011/layout/InterconnectedBlockProcess"/>
    <dgm:cxn modelId="{466DAE66-D8B0-4DF5-AF00-AAB29C23AC62}" type="presParOf" srcId="{98E45326-ADA5-4647-BA76-A1CF9F196B90}" destId="{5E868476-829D-47DE-9D5F-80CA69A94A9C}" srcOrd="9" destOrd="0" presId="urn:microsoft.com/office/officeart/2011/layout/InterconnectedBlockProcess"/>
    <dgm:cxn modelId="{9CC2800C-E311-4E61-8C59-01B5591E819E}" type="presParOf" srcId="{5E868476-829D-47DE-9D5F-80CA69A94A9C}" destId="{D553558B-EDF5-4679-B0C0-23D322740638}" srcOrd="0" destOrd="0" presId="urn:microsoft.com/office/officeart/2011/layout/InterconnectedBlockProcess"/>
    <dgm:cxn modelId="{EE30412E-55DD-4FCE-9E28-27924E22A05E}" type="presParOf" srcId="{98E45326-ADA5-4647-BA76-A1CF9F196B90}" destId="{62895032-BB29-4A0A-BF40-2A37D11C7CED}" srcOrd="10" destOrd="0" presId="urn:microsoft.com/office/officeart/2011/layout/InterconnectedBlockProcess"/>
    <dgm:cxn modelId="{3C2D91DD-2065-4BDD-95E2-3C89564E183A}" type="presParOf" srcId="{98E45326-ADA5-4647-BA76-A1CF9F196B90}" destId="{9CCB7FDC-F2F6-48EE-AB67-7B99A4D475F7}" srcOrd="11" destOrd="0" presId="urn:microsoft.com/office/officeart/2011/layout/InterconnectedBlockProcess"/>
    <dgm:cxn modelId="{2FC8BF93-2183-4F60-8048-03891FE6A898}" type="presParOf" srcId="{98E45326-ADA5-4647-BA76-A1CF9F196B90}" destId="{7B7D8FE0-8D2E-43EC-AD37-235DB7764285}" srcOrd="12" destOrd="0" presId="urn:microsoft.com/office/officeart/2011/layout/InterconnectedBlockProcess"/>
    <dgm:cxn modelId="{D2DB7C0C-EF42-4329-9B66-C579A33991B5}" type="presParOf" srcId="{7B7D8FE0-8D2E-43EC-AD37-235DB7764285}" destId="{079F1481-0D5C-468C-A2E5-A44E51DF139E}" srcOrd="0" destOrd="0" presId="urn:microsoft.com/office/officeart/2011/layout/InterconnectedBlockProcess"/>
    <dgm:cxn modelId="{645753ED-93A4-46CC-9229-EABC35174378}" type="presParOf" srcId="{98E45326-ADA5-4647-BA76-A1CF9F196B90}" destId="{C198EAE7-AF38-427C-AD34-DCD5CE7EAFD5}" srcOrd="13" destOrd="0" presId="urn:microsoft.com/office/officeart/2011/layout/InterconnectedBlockProcess"/>
    <dgm:cxn modelId="{9D7D1338-DC53-4A02-8C16-E42BE064E41D}" type="presParOf" srcId="{98E45326-ADA5-4647-BA76-A1CF9F196B90}" destId="{3A0BFC24-DA03-49EF-BAA2-C6542EBC50BC}" srcOrd="14" destOrd="0" presId="urn:microsoft.com/office/officeart/2011/layout/InterconnectedBlockProcess"/>
    <dgm:cxn modelId="{6E7E7EC4-5398-40C3-BA0C-951E3D23A6A9}" type="presParOf" srcId="{98E45326-ADA5-4647-BA76-A1CF9F196B90}" destId="{D5512F64-A56F-4376-87A0-A77D8AAE3644}" srcOrd="15" destOrd="0" presId="urn:microsoft.com/office/officeart/2011/layout/InterconnectedBlockProcess"/>
    <dgm:cxn modelId="{E64E9652-D526-4EB4-A57B-5449F415920B}" type="presParOf" srcId="{D5512F64-A56F-4376-87A0-A77D8AAE3644}" destId="{613B1957-8EB0-4838-8A4D-2F9DDB07800E}" srcOrd="0" destOrd="0" presId="urn:microsoft.com/office/officeart/2011/layout/InterconnectedBlockProcess"/>
    <dgm:cxn modelId="{815CC3BD-6EEA-4EE6-A387-8D1B0DB93A6B}" type="presParOf" srcId="{98E45326-ADA5-4647-BA76-A1CF9F196B90}" destId="{811062F0-6065-4173-BE11-5BA4FBEC736B}" srcOrd="16" destOrd="0" presId="urn:microsoft.com/office/officeart/2011/layout/InterconnectedBlockProcess"/>
    <dgm:cxn modelId="{9850261A-78E3-48C8-AF8C-A35B725C759B}" type="presParOf" srcId="{98E45326-ADA5-4647-BA76-A1CF9F196B90}" destId="{6B827344-FB50-4284-ADFC-6FA65130E6BE}" srcOrd="17" destOrd="0" presId="urn:microsoft.com/office/officeart/2011/layout/InterconnectedBlockProcess"/>
    <dgm:cxn modelId="{BF7A707A-99D4-4239-AB46-DE6530E990A8}" type="presParOf" srcId="{98E45326-ADA5-4647-BA76-A1CF9F196B90}" destId="{AD32AEA2-63F8-4C49-8548-A7DABE487B21}" srcOrd="18" destOrd="0" presId="urn:microsoft.com/office/officeart/2011/layout/InterconnectedBlockProcess"/>
    <dgm:cxn modelId="{8F841F52-3C14-4225-B84C-D2013956111C}" type="presParOf" srcId="{AD32AEA2-63F8-4C49-8548-A7DABE487B21}" destId="{0B88E1BB-BCA6-4BA5-9BF2-EC3CE860E3BF}" srcOrd="0" destOrd="0" presId="urn:microsoft.com/office/officeart/2011/layout/InterconnectedBlockProcess"/>
    <dgm:cxn modelId="{1B424A18-0D90-4C65-A65D-4FC7560DD772}" type="presParOf" srcId="{98E45326-ADA5-4647-BA76-A1CF9F196B90}" destId="{25F82A9F-11CB-4156-B79B-D6C67240F778}" srcOrd="19" destOrd="0" presId="urn:microsoft.com/office/officeart/2011/layout/InterconnectedBlockProcess"/>
    <dgm:cxn modelId="{17CB2B14-FDB9-4E7E-915F-1958E938CD2C}" type="presParOf" srcId="{98E45326-ADA5-4647-BA76-A1CF9F196B90}" destId="{D7FDBBD2-30F8-4A1B-831C-009403068BA5}" srcOrd="20" destOrd="0" presId="urn:microsoft.com/office/officeart/2011/layout/Interconnected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E54782-3C00-4893-8F1E-6A2DE2043CE2}" type="doc">
      <dgm:prSet loTypeId="urn:microsoft.com/office/officeart/2011/layout/InterconnectedBlockProcess" loCatId="process" qsTypeId="urn:microsoft.com/office/officeart/2005/8/quickstyle/simple2" qsCatId="simple" csTypeId="urn:microsoft.com/office/officeart/2005/8/colors/colorful1" csCatId="colorful" phldr="1"/>
      <dgm:spPr/>
      <dgm:t>
        <a:bodyPr/>
        <a:lstStyle/>
        <a:p>
          <a:endParaRPr lang="en-US"/>
        </a:p>
      </dgm:t>
    </dgm:pt>
    <dgm:pt modelId="{045684E6-FF25-450B-884B-8CAE5BAD9220}">
      <dgm:prSet phldrT="[Text]" custT="1"/>
      <dgm:spPr/>
      <dgm:t>
        <a:bodyPr/>
        <a:lstStyle/>
        <a:p>
          <a:r>
            <a:rPr lang="ar-EG" sz="1600" b="1" dirty="0">
              <a:latin typeface="Sakkal Majalla" panose="02000000000000000000" pitchFamily="2" charset="-78"/>
              <a:cs typeface="Sakkal Majalla" panose="02000000000000000000" pitchFamily="2" charset="-78"/>
            </a:rPr>
            <a:t>مقدمة</a:t>
          </a:r>
          <a:endParaRPr lang="en-US" sz="1600" b="1" dirty="0">
            <a:latin typeface="Sakkal Majalla" panose="02000000000000000000" pitchFamily="2" charset="-78"/>
            <a:cs typeface="Sakkal Majalla" panose="02000000000000000000" pitchFamily="2" charset="-78"/>
          </a:endParaRPr>
        </a:p>
      </dgm:t>
    </dgm:pt>
    <dgm:pt modelId="{42C37FEF-4264-4855-8FCF-78A7BB446541}" type="parTrans" cxnId="{14263ED5-A3B2-47A4-8D77-2487A8E0EE8C}">
      <dgm:prSet/>
      <dgm:spPr/>
      <dgm:t>
        <a:bodyPr/>
        <a:lstStyle/>
        <a:p>
          <a:endParaRPr lang="en-US" sz="1600">
            <a:latin typeface="Sakkal Majalla" panose="02000000000000000000" pitchFamily="2" charset="-78"/>
            <a:cs typeface="Sakkal Majalla" panose="02000000000000000000" pitchFamily="2" charset="-78"/>
          </a:endParaRPr>
        </a:p>
      </dgm:t>
    </dgm:pt>
    <dgm:pt modelId="{AE4383BB-8D95-4E66-9366-7B36CD6318DB}" type="sibTrans" cxnId="{14263ED5-A3B2-47A4-8D77-2487A8E0EE8C}">
      <dgm:prSet/>
      <dgm:spPr/>
      <dgm:t>
        <a:bodyPr/>
        <a:lstStyle/>
        <a:p>
          <a:endParaRPr lang="en-US" sz="1600">
            <a:latin typeface="Sakkal Majalla" panose="02000000000000000000" pitchFamily="2" charset="-78"/>
            <a:cs typeface="Sakkal Majalla" panose="02000000000000000000" pitchFamily="2" charset="-78"/>
          </a:endParaRPr>
        </a:p>
      </dgm:t>
    </dgm:pt>
    <dgm:pt modelId="{A32A26B9-5FED-4789-B8E5-D944039DD79A}">
      <dgm:prSet phldrT="[Text]" custT="1"/>
      <dgm:spPr/>
      <dgm:t>
        <a:bodyPr/>
        <a:lstStyle/>
        <a:p>
          <a:r>
            <a:rPr lang="ar-EG" sz="1600" b="1" dirty="0">
              <a:latin typeface="Sakkal Majalla" panose="02000000000000000000" pitchFamily="2" charset="-78"/>
              <a:cs typeface="Sakkal Majalla" panose="02000000000000000000" pitchFamily="2" charset="-78"/>
            </a:rPr>
            <a:t>أهداف خطة إدارة النفايات وإجراءاتها</a:t>
          </a:r>
          <a:endParaRPr lang="en-US" sz="1600" b="1" dirty="0">
            <a:latin typeface="Sakkal Majalla" panose="02000000000000000000" pitchFamily="2" charset="-78"/>
            <a:cs typeface="Sakkal Majalla" panose="02000000000000000000" pitchFamily="2" charset="-78"/>
          </a:endParaRPr>
        </a:p>
      </dgm:t>
    </dgm:pt>
    <dgm:pt modelId="{FFC257C0-C599-4B66-8B85-16305D8A3F8E}" type="parTrans" cxnId="{641C914C-D31A-469A-BFC4-B04198D9BA12}">
      <dgm:prSet/>
      <dgm:spPr/>
      <dgm:t>
        <a:bodyPr/>
        <a:lstStyle/>
        <a:p>
          <a:endParaRPr lang="en-US" sz="1600">
            <a:latin typeface="Sakkal Majalla" panose="02000000000000000000" pitchFamily="2" charset="-78"/>
            <a:cs typeface="Sakkal Majalla" panose="02000000000000000000" pitchFamily="2" charset="-78"/>
          </a:endParaRPr>
        </a:p>
      </dgm:t>
    </dgm:pt>
    <dgm:pt modelId="{8B9F87D5-E8B9-4D6C-91C2-9E019E98870D}" type="sibTrans" cxnId="{641C914C-D31A-469A-BFC4-B04198D9BA12}">
      <dgm:prSet/>
      <dgm:spPr/>
      <dgm:t>
        <a:bodyPr/>
        <a:lstStyle/>
        <a:p>
          <a:endParaRPr lang="en-US" sz="1600">
            <a:latin typeface="Sakkal Majalla" panose="02000000000000000000" pitchFamily="2" charset="-78"/>
            <a:cs typeface="Sakkal Majalla" panose="02000000000000000000" pitchFamily="2" charset="-78"/>
          </a:endParaRPr>
        </a:p>
      </dgm:t>
    </dgm:pt>
    <dgm:pt modelId="{73DC72C1-72DE-4F0C-977D-4DC5B56FE15F}">
      <dgm:prSet phldrT="[Text]" custT="1"/>
      <dgm:spPr/>
      <dgm:t>
        <a:bodyPr/>
        <a:lstStyle/>
        <a:p>
          <a:r>
            <a:rPr lang="ar-EG" sz="1600" b="1" dirty="0">
              <a:latin typeface="Sakkal Majalla" panose="02000000000000000000" pitchFamily="2" charset="-78"/>
              <a:cs typeface="Sakkal Majalla" panose="02000000000000000000" pitchFamily="2" charset="-78"/>
            </a:rPr>
            <a:t>نظام إدارة النفايات المقترح</a:t>
          </a:r>
          <a:endParaRPr lang="en-US" sz="1600" b="1" dirty="0">
            <a:latin typeface="Sakkal Majalla" panose="02000000000000000000" pitchFamily="2" charset="-78"/>
            <a:cs typeface="Sakkal Majalla" panose="02000000000000000000" pitchFamily="2" charset="-78"/>
          </a:endParaRPr>
        </a:p>
      </dgm:t>
    </dgm:pt>
    <dgm:pt modelId="{78C24A0A-7D42-42D0-8D7A-3F9104A9E454}" type="parTrans" cxnId="{C187BEE0-3E2E-4CA3-9C2D-A93EC536060E}">
      <dgm:prSet/>
      <dgm:spPr/>
      <dgm:t>
        <a:bodyPr/>
        <a:lstStyle/>
        <a:p>
          <a:endParaRPr lang="en-US" sz="1600">
            <a:latin typeface="Sakkal Majalla" panose="02000000000000000000" pitchFamily="2" charset="-78"/>
            <a:cs typeface="Sakkal Majalla" panose="02000000000000000000" pitchFamily="2" charset="-78"/>
          </a:endParaRPr>
        </a:p>
      </dgm:t>
    </dgm:pt>
    <dgm:pt modelId="{B1E48E17-302B-4C7E-A5F2-8856312B61E7}" type="sibTrans" cxnId="{C187BEE0-3E2E-4CA3-9C2D-A93EC536060E}">
      <dgm:prSet/>
      <dgm:spPr/>
      <dgm:t>
        <a:bodyPr/>
        <a:lstStyle/>
        <a:p>
          <a:endParaRPr lang="en-US" sz="1600">
            <a:latin typeface="Sakkal Majalla" panose="02000000000000000000" pitchFamily="2" charset="-78"/>
            <a:cs typeface="Sakkal Majalla" panose="02000000000000000000" pitchFamily="2" charset="-78"/>
          </a:endParaRPr>
        </a:p>
      </dgm:t>
    </dgm:pt>
    <dgm:pt modelId="{A58C31DF-091D-442F-9F45-0FF630536443}">
      <dgm:prSet phldrT="[Text]" custT="1"/>
      <dgm:spPr/>
      <dgm:t>
        <a:bodyPr/>
        <a:lstStyle/>
        <a:p>
          <a:r>
            <a:rPr lang="ar-EG" sz="1600" b="1" dirty="0">
              <a:latin typeface="Sakkal Majalla" panose="02000000000000000000" pitchFamily="2" charset="-78"/>
              <a:cs typeface="Sakkal Majalla" panose="02000000000000000000" pitchFamily="2" charset="-78"/>
            </a:rPr>
            <a:t>تولد النفايات</a:t>
          </a:r>
          <a:endParaRPr lang="en-US" sz="1600" b="1" dirty="0">
            <a:latin typeface="Sakkal Majalla" panose="02000000000000000000" pitchFamily="2" charset="-78"/>
            <a:cs typeface="Sakkal Majalla" panose="02000000000000000000" pitchFamily="2" charset="-78"/>
          </a:endParaRPr>
        </a:p>
      </dgm:t>
    </dgm:pt>
    <dgm:pt modelId="{B7468295-7E80-4805-81A5-FCDC04637D43}" type="parTrans" cxnId="{D2C93DB5-24CE-456F-A812-56B8191DD940}">
      <dgm:prSet/>
      <dgm:spPr/>
      <dgm:t>
        <a:bodyPr/>
        <a:lstStyle/>
        <a:p>
          <a:endParaRPr lang="en-US" sz="1600">
            <a:latin typeface="Sakkal Majalla" panose="02000000000000000000" pitchFamily="2" charset="-78"/>
            <a:cs typeface="Sakkal Majalla" panose="02000000000000000000" pitchFamily="2" charset="-78"/>
          </a:endParaRPr>
        </a:p>
      </dgm:t>
    </dgm:pt>
    <dgm:pt modelId="{E240B169-387F-4153-BC99-51CC7EA050B6}" type="sibTrans" cxnId="{D2C93DB5-24CE-456F-A812-56B8191DD940}">
      <dgm:prSet/>
      <dgm:spPr/>
      <dgm:t>
        <a:bodyPr/>
        <a:lstStyle/>
        <a:p>
          <a:endParaRPr lang="en-US" sz="1600">
            <a:latin typeface="Sakkal Majalla" panose="02000000000000000000" pitchFamily="2" charset="-78"/>
            <a:cs typeface="Sakkal Majalla" panose="02000000000000000000" pitchFamily="2" charset="-78"/>
          </a:endParaRPr>
        </a:p>
      </dgm:t>
    </dgm:pt>
    <dgm:pt modelId="{EF5DE8F4-B5D2-4EAD-B6DB-77C87A72F829}">
      <dgm:prSet phldrT="[Text]" custT="1"/>
      <dgm:spPr/>
      <dgm:t>
        <a:bodyPr/>
        <a:lstStyle/>
        <a:p>
          <a:r>
            <a:rPr lang="ar-EG" sz="1600" b="1" dirty="0">
              <a:latin typeface="Sakkal Majalla" panose="02000000000000000000" pitchFamily="2" charset="-78"/>
              <a:cs typeface="Sakkal Majalla" panose="02000000000000000000" pitchFamily="2" charset="-78"/>
            </a:rPr>
            <a:t>نظام إدارة النفايات الحالي</a:t>
          </a:r>
          <a:endParaRPr lang="en-US" sz="1600" b="1" dirty="0">
            <a:latin typeface="Sakkal Majalla" panose="02000000000000000000" pitchFamily="2" charset="-78"/>
            <a:cs typeface="Sakkal Majalla" panose="02000000000000000000" pitchFamily="2" charset="-78"/>
          </a:endParaRPr>
        </a:p>
      </dgm:t>
    </dgm:pt>
    <dgm:pt modelId="{118470F6-1A6F-4868-A2BB-5919334501EE}" type="parTrans" cxnId="{E13FD9EE-A296-40FD-BFEA-7A2AFE4F6B39}">
      <dgm:prSet/>
      <dgm:spPr/>
      <dgm:t>
        <a:bodyPr/>
        <a:lstStyle/>
        <a:p>
          <a:endParaRPr lang="en-US" sz="1600">
            <a:latin typeface="Sakkal Majalla" panose="02000000000000000000" pitchFamily="2" charset="-78"/>
            <a:cs typeface="Sakkal Majalla" panose="02000000000000000000" pitchFamily="2" charset="-78"/>
          </a:endParaRPr>
        </a:p>
      </dgm:t>
    </dgm:pt>
    <dgm:pt modelId="{44E04453-82CD-4BD6-A450-093C6E9FE6E9}" type="sibTrans" cxnId="{E13FD9EE-A296-40FD-BFEA-7A2AFE4F6B39}">
      <dgm:prSet/>
      <dgm:spPr/>
      <dgm:t>
        <a:bodyPr/>
        <a:lstStyle/>
        <a:p>
          <a:endParaRPr lang="en-US" sz="1600">
            <a:latin typeface="Sakkal Majalla" panose="02000000000000000000" pitchFamily="2" charset="-78"/>
            <a:cs typeface="Sakkal Majalla" panose="02000000000000000000" pitchFamily="2" charset="-78"/>
          </a:endParaRPr>
        </a:p>
      </dgm:t>
    </dgm:pt>
    <dgm:pt modelId="{8A66F74F-9F84-4B0E-832D-533DE1DB30BB}">
      <dgm:prSet phldrT="[Text]" custT="1"/>
      <dgm:spPr/>
      <dgm:t>
        <a:bodyPr/>
        <a:lstStyle/>
        <a:p>
          <a:r>
            <a:rPr lang="ar-EG" sz="1600" b="1" dirty="0">
              <a:latin typeface="Sakkal Majalla" panose="02000000000000000000" pitchFamily="2" charset="-78"/>
              <a:cs typeface="Sakkal Majalla" panose="02000000000000000000" pitchFamily="2" charset="-78"/>
            </a:rPr>
            <a:t>الخطة التنفيذية</a:t>
          </a:r>
          <a:endParaRPr lang="en-US" sz="1600" b="1" dirty="0">
            <a:latin typeface="Sakkal Majalla" panose="02000000000000000000" pitchFamily="2" charset="-78"/>
            <a:cs typeface="Sakkal Majalla" panose="02000000000000000000" pitchFamily="2" charset="-78"/>
          </a:endParaRPr>
        </a:p>
      </dgm:t>
    </dgm:pt>
    <dgm:pt modelId="{5088F1EA-299F-451E-90E6-BF7ACE16B1D6}" type="parTrans" cxnId="{9FF25D46-8B06-49E3-9B63-EC1EAF7AFB92}">
      <dgm:prSet/>
      <dgm:spPr/>
      <dgm:t>
        <a:bodyPr/>
        <a:lstStyle/>
        <a:p>
          <a:endParaRPr lang="en-US" sz="1600">
            <a:latin typeface="Sakkal Majalla" panose="02000000000000000000" pitchFamily="2" charset="-78"/>
            <a:cs typeface="Sakkal Majalla" panose="02000000000000000000" pitchFamily="2" charset="-78"/>
          </a:endParaRPr>
        </a:p>
      </dgm:t>
    </dgm:pt>
    <dgm:pt modelId="{F554E001-7B20-499F-83D4-62D892F7A4E9}" type="sibTrans" cxnId="{9FF25D46-8B06-49E3-9B63-EC1EAF7AFB92}">
      <dgm:prSet/>
      <dgm:spPr/>
      <dgm:t>
        <a:bodyPr/>
        <a:lstStyle/>
        <a:p>
          <a:endParaRPr lang="en-US" sz="1600">
            <a:latin typeface="Sakkal Majalla" panose="02000000000000000000" pitchFamily="2" charset="-78"/>
            <a:cs typeface="Sakkal Majalla" panose="02000000000000000000" pitchFamily="2" charset="-78"/>
          </a:endParaRPr>
        </a:p>
      </dgm:t>
    </dgm:pt>
    <dgm:pt modelId="{A84A7476-72C0-4C55-8DD4-6B104A58DAB7}">
      <dgm:prSet phldrT="[Text]" custT="1"/>
      <dgm:spPr/>
      <dgm:t>
        <a:bodyPr/>
        <a:lstStyle/>
        <a:p>
          <a:r>
            <a:rPr lang="ar-EG" sz="1600" b="1" dirty="0">
              <a:latin typeface="Sakkal Majalla" panose="02000000000000000000" pitchFamily="2" charset="-78"/>
              <a:cs typeface="Sakkal Majalla" panose="02000000000000000000" pitchFamily="2" charset="-78"/>
            </a:rPr>
            <a:t>مراقبة خطة إدارة النفايات</a:t>
          </a:r>
          <a:endParaRPr lang="en-US" sz="1600" b="1" dirty="0">
            <a:latin typeface="Sakkal Majalla" panose="02000000000000000000" pitchFamily="2" charset="-78"/>
            <a:cs typeface="Sakkal Majalla" panose="02000000000000000000" pitchFamily="2" charset="-78"/>
          </a:endParaRPr>
        </a:p>
      </dgm:t>
    </dgm:pt>
    <dgm:pt modelId="{677DE279-47C5-4328-BD66-C861F8C2378F}" type="parTrans" cxnId="{9FFBD513-EA57-416A-873F-CCD0389173AC}">
      <dgm:prSet/>
      <dgm:spPr/>
      <dgm:t>
        <a:bodyPr/>
        <a:lstStyle/>
        <a:p>
          <a:endParaRPr lang="en-US" sz="1600">
            <a:latin typeface="Sakkal Majalla" panose="02000000000000000000" pitchFamily="2" charset="-78"/>
            <a:cs typeface="Sakkal Majalla" panose="02000000000000000000" pitchFamily="2" charset="-78"/>
          </a:endParaRPr>
        </a:p>
      </dgm:t>
    </dgm:pt>
    <dgm:pt modelId="{DC1532E1-7F65-4173-BD74-A2A561F3EC15}" type="sibTrans" cxnId="{9FFBD513-EA57-416A-873F-CCD0389173AC}">
      <dgm:prSet/>
      <dgm:spPr/>
      <dgm:t>
        <a:bodyPr/>
        <a:lstStyle/>
        <a:p>
          <a:endParaRPr lang="en-US" sz="1600">
            <a:latin typeface="Sakkal Majalla" panose="02000000000000000000" pitchFamily="2" charset="-78"/>
            <a:cs typeface="Sakkal Majalla" panose="02000000000000000000" pitchFamily="2" charset="-78"/>
          </a:endParaRPr>
        </a:p>
      </dgm:t>
    </dgm:pt>
    <dgm:pt modelId="{ED31905E-20D7-4408-B377-423C79FED780}">
      <dgm:prSet custT="1"/>
      <dgm:spPr/>
      <dgm:t>
        <a:bodyPr/>
        <a:lstStyle/>
        <a:p>
          <a:r>
            <a:rPr lang="ar-EG" sz="1600" dirty="0">
              <a:latin typeface="Sakkal Majalla" panose="02000000000000000000" pitchFamily="2" charset="-78"/>
              <a:cs typeface="Sakkal Majalla" panose="02000000000000000000" pitchFamily="2" charset="-78"/>
            </a:rPr>
            <a:t>- تحديد إطار خطة إدارة النفايات</a:t>
          </a:r>
        </a:p>
        <a:p>
          <a:endParaRPr lang="ar-EG" sz="1600" dirty="0">
            <a:latin typeface="Sakkal Majalla" panose="02000000000000000000" pitchFamily="2" charset="-78"/>
            <a:cs typeface="Sakkal Majalla" panose="02000000000000000000" pitchFamily="2" charset="-78"/>
          </a:endParaRPr>
        </a:p>
        <a:p>
          <a:r>
            <a:rPr lang="ar-EG" sz="1600" dirty="0">
              <a:latin typeface="Sakkal Majalla" panose="02000000000000000000" pitchFamily="2" charset="-78"/>
              <a:cs typeface="Sakkal Majalla" panose="02000000000000000000" pitchFamily="2" charset="-78"/>
            </a:rPr>
            <a:t>- معلومات عامة عن المنشأة</a:t>
          </a:r>
        </a:p>
        <a:p>
          <a:endParaRPr lang="en-US" sz="1600" dirty="0">
            <a:latin typeface="Sakkal Majalla" panose="02000000000000000000" pitchFamily="2" charset="-78"/>
            <a:cs typeface="Sakkal Majalla" panose="02000000000000000000" pitchFamily="2" charset="-78"/>
          </a:endParaRPr>
        </a:p>
      </dgm:t>
    </dgm:pt>
    <dgm:pt modelId="{76C5A946-3CA7-4B13-8BBF-7AA6A90A98CA}" type="parTrans" cxnId="{9A29D97A-A53F-40D9-8ED0-CAE5C45FA6E7}">
      <dgm:prSet/>
      <dgm:spPr/>
      <dgm:t>
        <a:bodyPr/>
        <a:lstStyle/>
        <a:p>
          <a:endParaRPr lang="en-US">
            <a:latin typeface="Sakkal Majalla" panose="02000000000000000000" pitchFamily="2" charset="-78"/>
            <a:cs typeface="Sakkal Majalla" panose="02000000000000000000" pitchFamily="2" charset="-78"/>
          </a:endParaRPr>
        </a:p>
      </dgm:t>
    </dgm:pt>
    <dgm:pt modelId="{F608EE8A-9651-437D-B21F-155F9F3C436A}" type="sibTrans" cxnId="{9A29D97A-A53F-40D9-8ED0-CAE5C45FA6E7}">
      <dgm:prSet/>
      <dgm:spPr/>
      <dgm:t>
        <a:bodyPr/>
        <a:lstStyle/>
        <a:p>
          <a:endParaRPr lang="en-US">
            <a:latin typeface="Sakkal Majalla" panose="02000000000000000000" pitchFamily="2" charset="-78"/>
            <a:cs typeface="Sakkal Majalla" panose="02000000000000000000" pitchFamily="2" charset="-78"/>
          </a:endParaRPr>
        </a:p>
      </dgm:t>
    </dgm:pt>
    <dgm:pt modelId="{047E7E01-F204-4B9B-9905-3E35992D42AA}">
      <dgm:prSet custT="1"/>
      <dgm:spPr/>
      <dgm:t>
        <a:bodyPr/>
        <a:lstStyle/>
        <a:p>
          <a:r>
            <a:rPr lang="ar-EG" sz="1600" dirty="0">
              <a:latin typeface="Sakkal Majalla" panose="02000000000000000000" pitchFamily="2" charset="-78"/>
              <a:cs typeface="Sakkal Majalla" panose="02000000000000000000" pitchFamily="2" charset="-78"/>
            </a:rPr>
            <a:t>- تحديد الكميات، الفئة، النوع، خطرة\غير خطرة...</a:t>
          </a:r>
          <a:endParaRPr lang="en-US" sz="1600" dirty="0">
            <a:latin typeface="Sakkal Majalla" panose="02000000000000000000" pitchFamily="2" charset="-78"/>
            <a:cs typeface="Sakkal Majalla" panose="02000000000000000000" pitchFamily="2" charset="-78"/>
          </a:endParaRPr>
        </a:p>
      </dgm:t>
    </dgm:pt>
    <dgm:pt modelId="{8F71E4F2-98E9-43B5-86D6-D0D570263378}" type="parTrans" cxnId="{370A0AD4-CBFC-401E-8CC2-232DEF85C720}">
      <dgm:prSet/>
      <dgm:spPr/>
      <dgm:t>
        <a:bodyPr/>
        <a:lstStyle/>
        <a:p>
          <a:endParaRPr lang="en-US">
            <a:latin typeface="Sakkal Majalla" panose="02000000000000000000" pitchFamily="2" charset="-78"/>
            <a:cs typeface="Sakkal Majalla" panose="02000000000000000000" pitchFamily="2" charset="-78"/>
          </a:endParaRPr>
        </a:p>
      </dgm:t>
    </dgm:pt>
    <dgm:pt modelId="{5AC56634-07C5-4143-8403-367394BC8531}" type="sibTrans" cxnId="{370A0AD4-CBFC-401E-8CC2-232DEF85C720}">
      <dgm:prSet/>
      <dgm:spPr/>
      <dgm:t>
        <a:bodyPr/>
        <a:lstStyle/>
        <a:p>
          <a:endParaRPr lang="en-US">
            <a:latin typeface="Sakkal Majalla" panose="02000000000000000000" pitchFamily="2" charset="-78"/>
            <a:cs typeface="Sakkal Majalla" panose="02000000000000000000" pitchFamily="2" charset="-78"/>
          </a:endParaRPr>
        </a:p>
      </dgm:t>
    </dgm:pt>
    <dgm:pt modelId="{3D5F57DB-51BC-45DC-B200-3CE6F6C9DBAD}">
      <dgm:prSet custT="1"/>
      <dgm:spPr/>
      <dgm:t>
        <a:bodyPr/>
        <a:lstStyle/>
        <a:p>
          <a:r>
            <a:rPr lang="ar-EG" sz="1600" dirty="0">
              <a:latin typeface="Sakkal Majalla" panose="02000000000000000000" pitchFamily="2" charset="-78"/>
              <a:cs typeface="Sakkal Majalla" panose="02000000000000000000" pitchFamily="2" charset="-78"/>
            </a:rPr>
            <a:t>- الفصل، الجمع، التخزين</a:t>
          </a:r>
        </a:p>
        <a:p>
          <a:endParaRPr lang="ar-EG" sz="1600" dirty="0">
            <a:latin typeface="Sakkal Majalla" panose="02000000000000000000" pitchFamily="2" charset="-78"/>
            <a:cs typeface="Sakkal Majalla" panose="02000000000000000000" pitchFamily="2" charset="-78"/>
          </a:endParaRPr>
        </a:p>
        <a:p>
          <a:r>
            <a:rPr lang="ar-EG" sz="1600" dirty="0">
              <a:latin typeface="Sakkal Majalla" panose="02000000000000000000" pitchFamily="2" charset="-78"/>
              <a:cs typeface="Sakkal Majalla" panose="02000000000000000000" pitchFamily="2" charset="-78"/>
            </a:rPr>
            <a:t>- اعادة الاستخدام، إعادة التدوير، التخلص</a:t>
          </a:r>
        </a:p>
      </dgm:t>
    </dgm:pt>
    <dgm:pt modelId="{987A11F3-FD4A-40BF-9F78-72CCB10C64C9}" type="parTrans" cxnId="{D6D291AD-51E1-44DC-B112-6167CE72E9CD}">
      <dgm:prSet/>
      <dgm:spPr/>
      <dgm:t>
        <a:bodyPr/>
        <a:lstStyle/>
        <a:p>
          <a:endParaRPr lang="en-US">
            <a:latin typeface="Sakkal Majalla" panose="02000000000000000000" pitchFamily="2" charset="-78"/>
            <a:cs typeface="Sakkal Majalla" panose="02000000000000000000" pitchFamily="2" charset="-78"/>
          </a:endParaRPr>
        </a:p>
      </dgm:t>
    </dgm:pt>
    <dgm:pt modelId="{923ECC72-F73F-45A9-88F1-01B4859B0036}" type="sibTrans" cxnId="{D6D291AD-51E1-44DC-B112-6167CE72E9CD}">
      <dgm:prSet/>
      <dgm:spPr/>
      <dgm:t>
        <a:bodyPr/>
        <a:lstStyle/>
        <a:p>
          <a:endParaRPr lang="en-US">
            <a:latin typeface="Sakkal Majalla" panose="02000000000000000000" pitchFamily="2" charset="-78"/>
            <a:cs typeface="Sakkal Majalla" panose="02000000000000000000" pitchFamily="2" charset="-78"/>
          </a:endParaRPr>
        </a:p>
      </dgm:t>
    </dgm:pt>
    <dgm:pt modelId="{634CAFFE-7DF7-4A61-B5D6-44BF8F4C482A}">
      <dgm:prSet custT="1"/>
      <dgm:spPr/>
      <dgm:t>
        <a:bodyPr/>
        <a:lstStyle/>
        <a:p>
          <a:endParaRPr lang="en-US" sz="1600" dirty="0">
            <a:latin typeface="Sakkal Majalla" panose="02000000000000000000" pitchFamily="2" charset="-78"/>
            <a:cs typeface="Sakkal Majalla" panose="02000000000000000000" pitchFamily="2" charset="-78"/>
          </a:endParaRPr>
        </a:p>
      </dgm:t>
    </dgm:pt>
    <dgm:pt modelId="{9BEF467F-D0B3-4530-91DD-9330697D75A4}" type="parTrans" cxnId="{7974557F-C87C-4477-B08B-C909F4A12566}">
      <dgm:prSet/>
      <dgm:spPr/>
      <dgm:t>
        <a:bodyPr/>
        <a:lstStyle/>
        <a:p>
          <a:endParaRPr lang="en-US">
            <a:latin typeface="Sakkal Majalla" panose="02000000000000000000" pitchFamily="2" charset="-78"/>
            <a:cs typeface="Sakkal Majalla" panose="02000000000000000000" pitchFamily="2" charset="-78"/>
          </a:endParaRPr>
        </a:p>
      </dgm:t>
    </dgm:pt>
    <dgm:pt modelId="{74E33AA0-5EFB-4E7E-A073-F7A5228164F1}" type="sibTrans" cxnId="{7974557F-C87C-4477-B08B-C909F4A12566}">
      <dgm:prSet/>
      <dgm:spPr/>
      <dgm:t>
        <a:bodyPr/>
        <a:lstStyle/>
        <a:p>
          <a:endParaRPr lang="en-US">
            <a:latin typeface="Sakkal Majalla" panose="02000000000000000000" pitchFamily="2" charset="-78"/>
            <a:cs typeface="Sakkal Majalla" panose="02000000000000000000" pitchFamily="2" charset="-78"/>
          </a:endParaRPr>
        </a:p>
      </dgm:t>
    </dgm:pt>
    <dgm:pt modelId="{6DDB0391-50C5-4200-96D6-09E6E157D7C8}">
      <dgm:prSet custT="1"/>
      <dgm:spPr/>
      <dgm:t>
        <a:bodyPr/>
        <a:lstStyle/>
        <a:p>
          <a:r>
            <a:rPr lang="ar-EG" sz="1600" dirty="0">
              <a:latin typeface="Sakkal Majalla" panose="02000000000000000000" pitchFamily="2" charset="-78"/>
              <a:cs typeface="Sakkal Majalla" panose="02000000000000000000" pitchFamily="2" charset="-78"/>
            </a:rPr>
            <a:t>- الأهداف، الغايات، الفرص</a:t>
          </a:r>
        </a:p>
        <a:p>
          <a:endParaRPr lang="ar-EG" sz="1600" dirty="0">
            <a:latin typeface="Sakkal Majalla" panose="02000000000000000000" pitchFamily="2" charset="-78"/>
            <a:cs typeface="Sakkal Majalla" panose="02000000000000000000" pitchFamily="2" charset="-78"/>
          </a:endParaRPr>
        </a:p>
        <a:p>
          <a:r>
            <a:rPr lang="ar-EG" sz="1600" dirty="0">
              <a:latin typeface="Sakkal Majalla" panose="02000000000000000000" pitchFamily="2" charset="-78"/>
              <a:cs typeface="Sakkal Majalla" panose="02000000000000000000" pitchFamily="2" charset="-78"/>
            </a:rPr>
            <a:t>- منع، الحد من تولد النفايات</a:t>
          </a:r>
          <a:endParaRPr lang="en-US" sz="1600" dirty="0">
            <a:latin typeface="Sakkal Majalla" panose="02000000000000000000" pitchFamily="2" charset="-78"/>
            <a:cs typeface="Sakkal Majalla" panose="02000000000000000000" pitchFamily="2" charset="-78"/>
          </a:endParaRPr>
        </a:p>
      </dgm:t>
    </dgm:pt>
    <dgm:pt modelId="{29B70CE8-F3B9-42BF-9069-CCC3DC83C110}" type="parTrans" cxnId="{9DEF951E-E8C7-4DFB-B851-466CB6ED531E}">
      <dgm:prSet/>
      <dgm:spPr/>
      <dgm:t>
        <a:bodyPr/>
        <a:lstStyle/>
        <a:p>
          <a:endParaRPr lang="en-US">
            <a:latin typeface="Sakkal Majalla" panose="02000000000000000000" pitchFamily="2" charset="-78"/>
            <a:cs typeface="Sakkal Majalla" panose="02000000000000000000" pitchFamily="2" charset="-78"/>
          </a:endParaRPr>
        </a:p>
      </dgm:t>
    </dgm:pt>
    <dgm:pt modelId="{6EEE0F99-A9E7-41A7-AA32-516C13D472D1}" type="sibTrans" cxnId="{9DEF951E-E8C7-4DFB-B851-466CB6ED531E}">
      <dgm:prSet/>
      <dgm:spPr/>
      <dgm:t>
        <a:bodyPr/>
        <a:lstStyle/>
        <a:p>
          <a:endParaRPr lang="en-US">
            <a:latin typeface="Sakkal Majalla" panose="02000000000000000000" pitchFamily="2" charset="-78"/>
            <a:cs typeface="Sakkal Majalla" panose="02000000000000000000" pitchFamily="2" charset="-78"/>
          </a:endParaRPr>
        </a:p>
      </dgm:t>
    </dgm:pt>
    <dgm:pt modelId="{6594B48F-A9CE-4DD7-A65A-164A0DA27724}">
      <dgm:prSet custT="1"/>
      <dgm:spPr/>
      <dgm:t>
        <a:bodyPr/>
        <a:lstStyle/>
        <a:p>
          <a:r>
            <a:rPr lang="ar-EG" sz="1600" dirty="0">
              <a:latin typeface="Sakkal Majalla" panose="02000000000000000000" pitchFamily="2" charset="-78"/>
              <a:cs typeface="Sakkal Majalla" panose="02000000000000000000" pitchFamily="2" charset="-78"/>
            </a:rPr>
            <a:t>- مقترح لفصل، جمع وتخزين النفايات</a:t>
          </a:r>
        </a:p>
        <a:p>
          <a:endParaRPr lang="en-US" sz="1600" dirty="0">
            <a:latin typeface="Sakkal Majalla" panose="02000000000000000000" pitchFamily="2" charset="-78"/>
            <a:cs typeface="Sakkal Majalla" panose="02000000000000000000" pitchFamily="2" charset="-78"/>
          </a:endParaRPr>
        </a:p>
      </dgm:t>
    </dgm:pt>
    <dgm:pt modelId="{2EB65DDB-1148-449F-93DB-B7A4FBC0D1D9}" type="parTrans" cxnId="{D2BB46AB-09B0-4D5A-A309-EC16B39CD6A3}">
      <dgm:prSet/>
      <dgm:spPr/>
      <dgm:t>
        <a:bodyPr/>
        <a:lstStyle/>
        <a:p>
          <a:endParaRPr lang="en-US">
            <a:latin typeface="Sakkal Majalla" panose="02000000000000000000" pitchFamily="2" charset="-78"/>
            <a:cs typeface="Sakkal Majalla" panose="02000000000000000000" pitchFamily="2" charset="-78"/>
          </a:endParaRPr>
        </a:p>
      </dgm:t>
    </dgm:pt>
    <dgm:pt modelId="{BF8E7E08-D40D-4EF1-AED3-1287A431C8B1}" type="sibTrans" cxnId="{D2BB46AB-09B0-4D5A-A309-EC16B39CD6A3}">
      <dgm:prSet/>
      <dgm:spPr/>
      <dgm:t>
        <a:bodyPr/>
        <a:lstStyle/>
        <a:p>
          <a:endParaRPr lang="en-US">
            <a:latin typeface="Sakkal Majalla" panose="02000000000000000000" pitchFamily="2" charset="-78"/>
            <a:cs typeface="Sakkal Majalla" panose="02000000000000000000" pitchFamily="2" charset="-78"/>
          </a:endParaRPr>
        </a:p>
      </dgm:t>
    </dgm:pt>
    <dgm:pt modelId="{EF547A83-6EDC-40C3-B13E-3C90C05DF479}">
      <dgm:prSet custT="1"/>
      <dgm:spPr/>
      <dgm:t>
        <a:bodyPr/>
        <a:lstStyle/>
        <a:p>
          <a:r>
            <a:rPr lang="ar-EG" sz="1600" dirty="0">
              <a:latin typeface="Sakkal Majalla" panose="02000000000000000000" pitchFamily="2" charset="-78"/>
              <a:cs typeface="Sakkal Majalla" panose="02000000000000000000" pitchFamily="2" charset="-78"/>
            </a:rPr>
            <a:t>- مقترح لإعادة الاستخدام، إعادة التدوير والتخلص</a:t>
          </a:r>
        </a:p>
      </dgm:t>
    </dgm:pt>
    <dgm:pt modelId="{CE4948F0-1767-4B26-B551-AA4BCD49E69D}" type="parTrans" cxnId="{361A229B-4627-42C6-9907-5109BD00DBB2}">
      <dgm:prSet/>
      <dgm:spPr/>
      <dgm:t>
        <a:bodyPr/>
        <a:lstStyle/>
        <a:p>
          <a:endParaRPr lang="en-US">
            <a:latin typeface="Sakkal Majalla" panose="02000000000000000000" pitchFamily="2" charset="-78"/>
            <a:cs typeface="Sakkal Majalla" panose="02000000000000000000" pitchFamily="2" charset="-78"/>
          </a:endParaRPr>
        </a:p>
      </dgm:t>
    </dgm:pt>
    <dgm:pt modelId="{8C28BE8D-2D62-4B6B-BAA5-775690069E43}" type="sibTrans" cxnId="{361A229B-4627-42C6-9907-5109BD00DBB2}">
      <dgm:prSet/>
      <dgm:spPr/>
      <dgm:t>
        <a:bodyPr/>
        <a:lstStyle/>
        <a:p>
          <a:endParaRPr lang="en-US">
            <a:latin typeface="Sakkal Majalla" panose="02000000000000000000" pitchFamily="2" charset="-78"/>
            <a:cs typeface="Sakkal Majalla" panose="02000000000000000000" pitchFamily="2" charset="-78"/>
          </a:endParaRPr>
        </a:p>
      </dgm:t>
    </dgm:pt>
    <dgm:pt modelId="{32EA3CE1-D5E1-49CF-A9FF-A6F98AA46185}">
      <dgm:prSet custT="1"/>
      <dgm:spPr/>
      <dgm:t>
        <a:bodyPr/>
        <a:lstStyle/>
        <a:p>
          <a:r>
            <a:rPr lang="ar-EG" sz="1600" dirty="0">
              <a:latin typeface="Sakkal Majalla" panose="02000000000000000000" pitchFamily="2" charset="-78"/>
              <a:cs typeface="Sakkal Majalla" panose="02000000000000000000" pitchFamily="2" charset="-78"/>
            </a:rPr>
            <a:t>- الأهداف، الغايات، الفرص، الأنشطة، القسم، المسئولية، الميزانية، تاريخ الاستحقاق</a:t>
          </a:r>
          <a:endParaRPr lang="en-US" sz="1600" dirty="0">
            <a:latin typeface="Sakkal Majalla" panose="02000000000000000000" pitchFamily="2" charset="-78"/>
            <a:cs typeface="Sakkal Majalla" panose="02000000000000000000" pitchFamily="2" charset="-78"/>
          </a:endParaRPr>
        </a:p>
      </dgm:t>
    </dgm:pt>
    <dgm:pt modelId="{421B2A1B-1BCA-4008-A3F9-BC933EA7CB53}" type="parTrans" cxnId="{32D2C612-69B5-4EC6-B81E-901D424F62AF}">
      <dgm:prSet/>
      <dgm:spPr/>
      <dgm:t>
        <a:bodyPr/>
        <a:lstStyle/>
        <a:p>
          <a:endParaRPr lang="en-US">
            <a:latin typeface="Sakkal Majalla" panose="02000000000000000000" pitchFamily="2" charset="-78"/>
            <a:cs typeface="Sakkal Majalla" panose="02000000000000000000" pitchFamily="2" charset="-78"/>
          </a:endParaRPr>
        </a:p>
      </dgm:t>
    </dgm:pt>
    <dgm:pt modelId="{6AC87305-B8F1-4139-991B-161D62D92A17}" type="sibTrans" cxnId="{32D2C612-69B5-4EC6-B81E-901D424F62AF}">
      <dgm:prSet/>
      <dgm:spPr/>
      <dgm:t>
        <a:bodyPr/>
        <a:lstStyle/>
        <a:p>
          <a:endParaRPr lang="en-US">
            <a:latin typeface="Sakkal Majalla" panose="02000000000000000000" pitchFamily="2" charset="-78"/>
            <a:cs typeface="Sakkal Majalla" panose="02000000000000000000" pitchFamily="2" charset="-78"/>
          </a:endParaRPr>
        </a:p>
      </dgm:t>
    </dgm:pt>
    <dgm:pt modelId="{FA98EBFA-1BC2-4711-B31F-9FA4253EF982}">
      <dgm:prSet custT="1"/>
      <dgm:spPr/>
      <dgm:t>
        <a:bodyPr/>
        <a:lstStyle/>
        <a:p>
          <a:r>
            <a:rPr lang="ar-EG" sz="1600" dirty="0">
              <a:latin typeface="Sakkal Majalla" panose="02000000000000000000" pitchFamily="2" charset="-78"/>
              <a:cs typeface="Sakkal Majalla" panose="02000000000000000000" pitchFamily="2" charset="-78"/>
            </a:rPr>
            <a:t>مراقبة الجدول الزمني للتنفيذ، التطورات التشريعية، أفضل التقنيات المتاحة</a:t>
          </a:r>
          <a:endParaRPr lang="en-US" sz="1600" dirty="0">
            <a:latin typeface="Sakkal Majalla" panose="02000000000000000000" pitchFamily="2" charset="-78"/>
            <a:cs typeface="Sakkal Majalla" panose="02000000000000000000" pitchFamily="2" charset="-78"/>
          </a:endParaRPr>
        </a:p>
      </dgm:t>
    </dgm:pt>
    <dgm:pt modelId="{B8465059-175F-40CA-9EAB-10F81F3D6CCA}" type="parTrans" cxnId="{5F77AFA5-5DB8-417A-99DC-FEC81335FEAC}">
      <dgm:prSet/>
      <dgm:spPr/>
      <dgm:t>
        <a:bodyPr/>
        <a:lstStyle/>
        <a:p>
          <a:endParaRPr lang="en-US">
            <a:latin typeface="Sakkal Majalla" panose="02000000000000000000" pitchFamily="2" charset="-78"/>
            <a:cs typeface="Sakkal Majalla" panose="02000000000000000000" pitchFamily="2" charset="-78"/>
          </a:endParaRPr>
        </a:p>
      </dgm:t>
    </dgm:pt>
    <dgm:pt modelId="{A7FED337-681E-4E78-A15D-4773572DBEBF}" type="sibTrans" cxnId="{5F77AFA5-5DB8-417A-99DC-FEC81335FEAC}">
      <dgm:prSet/>
      <dgm:spPr/>
      <dgm:t>
        <a:bodyPr/>
        <a:lstStyle/>
        <a:p>
          <a:endParaRPr lang="en-US">
            <a:latin typeface="Sakkal Majalla" panose="02000000000000000000" pitchFamily="2" charset="-78"/>
            <a:cs typeface="Sakkal Majalla" panose="02000000000000000000" pitchFamily="2" charset="-78"/>
          </a:endParaRPr>
        </a:p>
      </dgm:t>
    </dgm:pt>
    <dgm:pt modelId="{67FA4C7E-D2CB-4874-BCDB-F8F812643DFA}">
      <dgm:prSet phldrT="[Text]" phldr="1"/>
      <dgm:spPr/>
      <dgm:t>
        <a:bodyPr/>
        <a:lstStyle/>
        <a:p>
          <a:endParaRPr lang="en-US" sz="1600">
            <a:latin typeface="Sakkal Majalla" panose="02000000000000000000" pitchFamily="2" charset="-78"/>
            <a:cs typeface="Sakkal Majalla" panose="02000000000000000000" pitchFamily="2" charset="-78"/>
          </a:endParaRPr>
        </a:p>
      </dgm:t>
    </dgm:pt>
    <dgm:pt modelId="{1B3CDF53-6C84-4686-B535-B010E4AD0754}" type="sibTrans" cxnId="{AAED9D07-93DC-44FA-A460-9E4568FD703D}">
      <dgm:prSet/>
      <dgm:spPr/>
      <dgm:t>
        <a:bodyPr/>
        <a:lstStyle/>
        <a:p>
          <a:endParaRPr lang="en-US" sz="1600">
            <a:latin typeface="Sakkal Majalla" panose="02000000000000000000" pitchFamily="2" charset="-78"/>
            <a:cs typeface="Sakkal Majalla" panose="02000000000000000000" pitchFamily="2" charset="-78"/>
          </a:endParaRPr>
        </a:p>
      </dgm:t>
    </dgm:pt>
    <dgm:pt modelId="{1081F8CF-6C79-4132-8825-7626EF041B2E}" type="parTrans" cxnId="{AAED9D07-93DC-44FA-A460-9E4568FD703D}">
      <dgm:prSet/>
      <dgm:spPr/>
      <dgm:t>
        <a:bodyPr/>
        <a:lstStyle/>
        <a:p>
          <a:endParaRPr lang="en-US" sz="1600">
            <a:latin typeface="Sakkal Majalla" panose="02000000000000000000" pitchFamily="2" charset="-78"/>
            <a:cs typeface="Sakkal Majalla" panose="02000000000000000000" pitchFamily="2" charset="-78"/>
          </a:endParaRPr>
        </a:p>
      </dgm:t>
    </dgm:pt>
    <dgm:pt modelId="{C89A403E-5F3C-4110-8242-A780C7E5A754}">
      <dgm:prSet phldrT="[Text]" phldr="1"/>
      <dgm:spPr/>
      <dgm:t>
        <a:bodyPr/>
        <a:lstStyle/>
        <a:p>
          <a:endParaRPr lang="en-US" sz="1600">
            <a:latin typeface="Sakkal Majalla" panose="02000000000000000000" pitchFamily="2" charset="-78"/>
            <a:cs typeface="Sakkal Majalla" panose="02000000000000000000" pitchFamily="2" charset="-78"/>
          </a:endParaRPr>
        </a:p>
      </dgm:t>
    </dgm:pt>
    <dgm:pt modelId="{0CAE16A2-5911-4380-ABBE-01FD0E062348}" type="sibTrans" cxnId="{FF7DFB4A-F316-4B66-B842-736DEC11956D}">
      <dgm:prSet/>
      <dgm:spPr/>
      <dgm:t>
        <a:bodyPr/>
        <a:lstStyle/>
        <a:p>
          <a:endParaRPr lang="en-US" sz="1600">
            <a:latin typeface="Sakkal Majalla" panose="02000000000000000000" pitchFamily="2" charset="-78"/>
            <a:cs typeface="Sakkal Majalla" panose="02000000000000000000" pitchFamily="2" charset="-78"/>
          </a:endParaRPr>
        </a:p>
      </dgm:t>
    </dgm:pt>
    <dgm:pt modelId="{D1A98FC7-0794-49A3-BEA7-2E5F48B02DD8}" type="parTrans" cxnId="{FF7DFB4A-F316-4B66-B842-736DEC11956D}">
      <dgm:prSet/>
      <dgm:spPr/>
      <dgm:t>
        <a:bodyPr/>
        <a:lstStyle/>
        <a:p>
          <a:endParaRPr lang="en-US" sz="1600">
            <a:latin typeface="Sakkal Majalla" panose="02000000000000000000" pitchFamily="2" charset="-78"/>
            <a:cs typeface="Sakkal Majalla" panose="02000000000000000000" pitchFamily="2" charset="-78"/>
          </a:endParaRPr>
        </a:p>
      </dgm:t>
    </dgm:pt>
    <dgm:pt modelId="{4B8AF3F4-249C-419C-A8A6-DDB0E8D258AA}">
      <dgm:prSet phldrT="[Text]" phldr="1"/>
      <dgm:spPr/>
      <dgm:t>
        <a:bodyPr/>
        <a:lstStyle/>
        <a:p>
          <a:endParaRPr lang="en-US" sz="1600">
            <a:latin typeface="Sakkal Majalla" panose="02000000000000000000" pitchFamily="2" charset="-78"/>
            <a:cs typeface="Sakkal Majalla" panose="02000000000000000000" pitchFamily="2" charset="-78"/>
          </a:endParaRPr>
        </a:p>
      </dgm:t>
    </dgm:pt>
    <dgm:pt modelId="{017DC483-B867-43C9-A898-57FB1742420E}" type="sibTrans" cxnId="{3462C0A5-5285-462C-8824-45E953120F39}">
      <dgm:prSet/>
      <dgm:spPr/>
      <dgm:t>
        <a:bodyPr/>
        <a:lstStyle/>
        <a:p>
          <a:endParaRPr lang="en-US" sz="1600">
            <a:latin typeface="Sakkal Majalla" panose="02000000000000000000" pitchFamily="2" charset="-78"/>
            <a:cs typeface="Sakkal Majalla" panose="02000000000000000000" pitchFamily="2" charset="-78"/>
          </a:endParaRPr>
        </a:p>
      </dgm:t>
    </dgm:pt>
    <dgm:pt modelId="{26381D1C-F067-42BF-84A5-BBD682DFDD21}" type="parTrans" cxnId="{3462C0A5-5285-462C-8824-45E953120F39}">
      <dgm:prSet/>
      <dgm:spPr/>
      <dgm:t>
        <a:bodyPr/>
        <a:lstStyle/>
        <a:p>
          <a:endParaRPr lang="en-US" sz="1600">
            <a:latin typeface="Sakkal Majalla" panose="02000000000000000000" pitchFamily="2" charset="-78"/>
            <a:cs typeface="Sakkal Majalla" panose="02000000000000000000" pitchFamily="2" charset="-78"/>
          </a:endParaRPr>
        </a:p>
      </dgm:t>
    </dgm:pt>
    <dgm:pt modelId="{0FC4FFCE-5538-4E2E-8BEA-B0B30804BED0}">
      <dgm:prSet phldrT="[Text]" phldr="1"/>
      <dgm:spPr/>
      <dgm:t>
        <a:bodyPr/>
        <a:lstStyle/>
        <a:p>
          <a:endParaRPr lang="en-US" sz="1600">
            <a:latin typeface="Sakkal Majalla" panose="02000000000000000000" pitchFamily="2" charset="-78"/>
            <a:cs typeface="Sakkal Majalla" panose="02000000000000000000" pitchFamily="2" charset="-78"/>
          </a:endParaRPr>
        </a:p>
      </dgm:t>
    </dgm:pt>
    <dgm:pt modelId="{C3413B7A-6EF4-4D46-9CD7-EC230EE4EDD6}" type="sibTrans" cxnId="{C8D9878A-60E4-4F1E-9322-6A647EFCC969}">
      <dgm:prSet/>
      <dgm:spPr/>
      <dgm:t>
        <a:bodyPr/>
        <a:lstStyle/>
        <a:p>
          <a:endParaRPr lang="en-US" sz="1600">
            <a:latin typeface="Sakkal Majalla" panose="02000000000000000000" pitchFamily="2" charset="-78"/>
            <a:cs typeface="Sakkal Majalla" panose="02000000000000000000" pitchFamily="2" charset="-78"/>
          </a:endParaRPr>
        </a:p>
      </dgm:t>
    </dgm:pt>
    <dgm:pt modelId="{E38E54AC-1716-4DCA-9E72-42FF7BA38835}" type="parTrans" cxnId="{C8D9878A-60E4-4F1E-9322-6A647EFCC969}">
      <dgm:prSet/>
      <dgm:spPr/>
      <dgm:t>
        <a:bodyPr/>
        <a:lstStyle/>
        <a:p>
          <a:endParaRPr lang="en-US" sz="1600">
            <a:latin typeface="Sakkal Majalla" panose="02000000000000000000" pitchFamily="2" charset="-78"/>
            <a:cs typeface="Sakkal Majalla" panose="02000000000000000000" pitchFamily="2" charset="-78"/>
          </a:endParaRPr>
        </a:p>
      </dgm:t>
    </dgm:pt>
    <dgm:pt modelId="{98E45326-ADA5-4647-BA76-A1CF9F196B90}" type="pres">
      <dgm:prSet presAssocID="{E1E54782-3C00-4893-8F1E-6A2DE2043CE2}" presName="Name0" presStyleCnt="0">
        <dgm:presLayoutVars>
          <dgm:chMax val="7"/>
          <dgm:chPref val="5"/>
          <dgm:dir/>
          <dgm:animOne val="branch"/>
          <dgm:animLvl val="lvl"/>
        </dgm:presLayoutVars>
      </dgm:prSet>
      <dgm:spPr/>
    </dgm:pt>
    <dgm:pt modelId="{43F117B1-51AA-405A-B152-19EF274ECB63}" type="pres">
      <dgm:prSet presAssocID="{A84A7476-72C0-4C55-8DD4-6B104A58DAB7}" presName="ChildAccent7" presStyleCnt="0"/>
      <dgm:spPr/>
    </dgm:pt>
    <dgm:pt modelId="{F3DF4BA5-A4E8-42DF-9CEF-8893E3E9BAFD}" type="pres">
      <dgm:prSet presAssocID="{A84A7476-72C0-4C55-8DD4-6B104A58DAB7}" presName="ChildAccent" presStyleLbl="alignImgPlace1" presStyleIdx="0" presStyleCnt="7"/>
      <dgm:spPr/>
    </dgm:pt>
    <dgm:pt modelId="{6202C9B2-548E-48F9-A1E0-76109E88A0BC}" type="pres">
      <dgm:prSet presAssocID="{A84A7476-72C0-4C55-8DD4-6B104A58DAB7}" presName="Child7" presStyleLbl="revTx" presStyleIdx="0" presStyleCnt="0">
        <dgm:presLayoutVars>
          <dgm:chMax val="0"/>
          <dgm:chPref val="0"/>
          <dgm:bulletEnabled val="1"/>
        </dgm:presLayoutVars>
      </dgm:prSet>
      <dgm:spPr/>
    </dgm:pt>
    <dgm:pt modelId="{114B2879-CC89-48C0-8194-1DF359222C87}" type="pres">
      <dgm:prSet presAssocID="{A84A7476-72C0-4C55-8DD4-6B104A58DAB7}" presName="Parent7" presStyleLbl="node1" presStyleIdx="0" presStyleCnt="7">
        <dgm:presLayoutVars>
          <dgm:chMax val="2"/>
          <dgm:chPref val="1"/>
          <dgm:bulletEnabled val="1"/>
        </dgm:presLayoutVars>
      </dgm:prSet>
      <dgm:spPr/>
    </dgm:pt>
    <dgm:pt modelId="{E3F528B2-FBC0-4B1C-925A-BAE291517282}" type="pres">
      <dgm:prSet presAssocID="{8A66F74F-9F84-4B0E-832D-533DE1DB30BB}" presName="ChildAccent6" presStyleCnt="0"/>
      <dgm:spPr/>
    </dgm:pt>
    <dgm:pt modelId="{3A4B62A1-B172-4915-9F7E-396435E51256}" type="pres">
      <dgm:prSet presAssocID="{8A66F74F-9F84-4B0E-832D-533DE1DB30BB}" presName="ChildAccent" presStyleLbl="alignImgPlace1" presStyleIdx="1" presStyleCnt="7"/>
      <dgm:spPr/>
    </dgm:pt>
    <dgm:pt modelId="{6D5EAFF0-9521-4644-90BB-1266165A3F29}" type="pres">
      <dgm:prSet presAssocID="{8A66F74F-9F84-4B0E-832D-533DE1DB30BB}" presName="Child6" presStyleLbl="revTx" presStyleIdx="0" presStyleCnt="0">
        <dgm:presLayoutVars>
          <dgm:chMax val="0"/>
          <dgm:chPref val="0"/>
          <dgm:bulletEnabled val="1"/>
        </dgm:presLayoutVars>
      </dgm:prSet>
      <dgm:spPr/>
    </dgm:pt>
    <dgm:pt modelId="{09A85710-7D0E-4B86-BD55-42358D4B733D}" type="pres">
      <dgm:prSet presAssocID="{8A66F74F-9F84-4B0E-832D-533DE1DB30BB}" presName="Parent6" presStyleLbl="node1" presStyleIdx="1" presStyleCnt="7">
        <dgm:presLayoutVars>
          <dgm:chMax val="2"/>
          <dgm:chPref val="1"/>
          <dgm:bulletEnabled val="1"/>
        </dgm:presLayoutVars>
      </dgm:prSet>
      <dgm:spPr/>
    </dgm:pt>
    <dgm:pt modelId="{2D0411D1-77FE-4DDB-BA1C-4456CA254D26}" type="pres">
      <dgm:prSet presAssocID="{73DC72C1-72DE-4F0C-977D-4DC5B56FE15F}" presName="ChildAccent5" presStyleCnt="0"/>
      <dgm:spPr/>
    </dgm:pt>
    <dgm:pt modelId="{BB481CC4-75D5-4894-9E77-118039923215}" type="pres">
      <dgm:prSet presAssocID="{73DC72C1-72DE-4F0C-977D-4DC5B56FE15F}" presName="ChildAccent" presStyleLbl="alignImgPlace1" presStyleIdx="2" presStyleCnt="7"/>
      <dgm:spPr/>
    </dgm:pt>
    <dgm:pt modelId="{7EE6CD3F-C6E3-4DF7-B40D-13C3D9DE23CF}" type="pres">
      <dgm:prSet presAssocID="{73DC72C1-72DE-4F0C-977D-4DC5B56FE15F}" presName="Child5" presStyleLbl="revTx" presStyleIdx="0" presStyleCnt="0">
        <dgm:presLayoutVars>
          <dgm:chMax val="0"/>
          <dgm:chPref val="0"/>
          <dgm:bulletEnabled val="1"/>
        </dgm:presLayoutVars>
      </dgm:prSet>
      <dgm:spPr/>
    </dgm:pt>
    <dgm:pt modelId="{A3CA8251-F888-4C53-BB1D-85A760224F47}" type="pres">
      <dgm:prSet presAssocID="{73DC72C1-72DE-4F0C-977D-4DC5B56FE15F}" presName="Parent5" presStyleLbl="node1" presStyleIdx="2" presStyleCnt="7">
        <dgm:presLayoutVars>
          <dgm:chMax val="2"/>
          <dgm:chPref val="1"/>
          <dgm:bulletEnabled val="1"/>
        </dgm:presLayoutVars>
      </dgm:prSet>
      <dgm:spPr/>
    </dgm:pt>
    <dgm:pt modelId="{5E868476-829D-47DE-9D5F-80CA69A94A9C}" type="pres">
      <dgm:prSet presAssocID="{A32A26B9-5FED-4789-B8E5-D944039DD79A}" presName="ChildAccent4" presStyleCnt="0"/>
      <dgm:spPr/>
    </dgm:pt>
    <dgm:pt modelId="{D553558B-EDF5-4679-B0C0-23D322740638}" type="pres">
      <dgm:prSet presAssocID="{A32A26B9-5FED-4789-B8E5-D944039DD79A}" presName="ChildAccent" presStyleLbl="alignImgPlace1" presStyleIdx="3" presStyleCnt="7"/>
      <dgm:spPr/>
    </dgm:pt>
    <dgm:pt modelId="{62895032-BB29-4A0A-BF40-2A37D11C7CED}" type="pres">
      <dgm:prSet presAssocID="{A32A26B9-5FED-4789-B8E5-D944039DD79A}" presName="Child4" presStyleLbl="revTx" presStyleIdx="0" presStyleCnt="0">
        <dgm:presLayoutVars>
          <dgm:chMax val="0"/>
          <dgm:chPref val="0"/>
          <dgm:bulletEnabled val="1"/>
        </dgm:presLayoutVars>
      </dgm:prSet>
      <dgm:spPr/>
    </dgm:pt>
    <dgm:pt modelId="{9CCB7FDC-F2F6-48EE-AB67-7B99A4D475F7}" type="pres">
      <dgm:prSet presAssocID="{A32A26B9-5FED-4789-B8E5-D944039DD79A}" presName="Parent4" presStyleLbl="node1" presStyleIdx="3" presStyleCnt="7" custScaleY="117135">
        <dgm:presLayoutVars>
          <dgm:chMax val="2"/>
          <dgm:chPref val="1"/>
          <dgm:bulletEnabled val="1"/>
        </dgm:presLayoutVars>
      </dgm:prSet>
      <dgm:spPr/>
    </dgm:pt>
    <dgm:pt modelId="{7B7D8FE0-8D2E-43EC-AD37-235DB7764285}" type="pres">
      <dgm:prSet presAssocID="{EF5DE8F4-B5D2-4EAD-B6DB-77C87A72F829}" presName="ChildAccent3" presStyleCnt="0"/>
      <dgm:spPr/>
    </dgm:pt>
    <dgm:pt modelId="{079F1481-0D5C-468C-A2E5-A44E51DF139E}" type="pres">
      <dgm:prSet presAssocID="{EF5DE8F4-B5D2-4EAD-B6DB-77C87A72F829}" presName="ChildAccent" presStyleLbl="alignImgPlace1" presStyleIdx="4" presStyleCnt="7"/>
      <dgm:spPr/>
    </dgm:pt>
    <dgm:pt modelId="{C198EAE7-AF38-427C-AD34-DCD5CE7EAFD5}" type="pres">
      <dgm:prSet presAssocID="{EF5DE8F4-B5D2-4EAD-B6DB-77C87A72F829}" presName="Child3" presStyleLbl="revTx" presStyleIdx="0" presStyleCnt="0">
        <dgm:presLayoutVars>
          <dgm:chMax val="0"/>
          <dgm:chPref val="0"/>
          <dgm:bulletEnabled val="1"/>
        </dgm:presLayoutVars>
      </dgm:prSet>
      <dgm:spPr/>
    </dgm:pt>
    <dgm:pt modelId="{3A0BFC24-DA03-49EF-BAA2-C6542EBC50BC}" type="pres">
      <dgm:prSet presAssocID="{EF5DE8F4-B5D2-4EAD-B6DB-77C87A72F829}" presName="Parent3" presStyleLbl="node1" presStyleIdx="4" presStyleCnt="7">
        <dgm:presLayoutVars>
          <dgm:chMax val="2"/>
          <dgm:chPref val="1"/>
          <dgm:bulletEnabled val="1"/>
        </dgm:presLayoutVars>
      </dgm:prSet>
      <dgm:spPr/>
    </dgm:pt>
    <dgm:pt modelId="{D5512F64-A56F-4376-87A0-A77D8AAE3644}" type="pres">
      <dgm:prSet presAssocID="{A58C31DF-091D-442F-9F45-0FF630536443}" presName="ChildAccent2" presStyleCnt="0"/>
      <dgm:spPr/>
    </dgm:pt>
    <dgm:pt modelId="{613B1957-8EB0-4838-8A4D-2F9DDB07800E}" type="pres">
      <dgm:prSet presAssocID="{A58C31DF-091D-442F-9F45-0FF630536443}" presName="ChildAccent" presStyleLbl="alignImgPlace1" presStyleIdx="5" presStyleCnt="7"/>
      <dgm:spPr/>
    </dgm:pt>
    <dgm:pt modelId="{811062F0-6065-4173-BE11-5BA4FBEC736B}" type="pres">
      <dgm:prSet presAssocID="{A58C31DF-091D-442F-9F45-0FF630536443}" presName="Child2" presStyleLbl="revTx" presStyleIdx="0" presStyleCnt="0">
        <dgm:presLayoutVars>
          <dgm:chMax val="0"/>
          <dgm:chPref val="0"/>
          <dgm:bulletEnabled val="1"/>
        </dgm:presLayoutVars>
      </dgm:prSet>
      <dgm:spPr/>
    </dgm:pt>
    <dgm:pt modelId="{6B827344-FB50-4284-ADFC-6FA65130E6BE}" type="pres">
      <dgm:prSet presAssocID="{A58C31DF-091D-442F-9F45-0FF630536443}" presName="Parent2" presStyleLbl="node1" presStyleIdx="5" presStyleCnt="7">
        <dgm:presLayoutVars>
          <dgm:chMax val="2"/>
          <dgm:chPref val="1"/>
          <dgm:bulletEnabled val="1"/>
        </dgm:presLayoutVars>
      </dgm:prSet>
      <dgm:spPr/>
    </dgm:pt>
    <dgm:pt modelId="{AD32AEA2-63F8-4C49-8548-A7DABE487B21}" type="pres">
      <dgm:prSet presAssocID="{045684E6-FF25-450B-884B-8CAE5BAD9220}" presName="ChildAccent1" presStyleCnt="0"/>
      <dgm:spPr/>
    </dgm:pt>
    <dgm:pt modelId="{0B88E1BB-BCA6-4BA5-9BF2-EC3CE860E3BF}" type="pres">
      <dgm:prSet presAssocID="{045684E6-FF25-450B-884B-8CAE5BAD9220}" presName="ChildAccent" presStyleLbl="alignImgPlace1" presStyleIdx="6" presStyleCnt="7"/>
      <dgm:spPr/>
    </dgm:pt>
    <dgm:pt modelId="{25F82A9F-11CB-4156-B79B-D6C67240F778}" type="pres">
      <dgm:prSet presAssocID="{045684E6-FF25-450B-884B-8CAE5BAD9220}" presName="Child1" presStyleLbl="revTx" presStyleIdx="0" presStyleCnt="0">
        <dgm:presLayoutVars>
          <dgm:chMax val="0"/>
          <dgm:chPref val="0"/>
          <dgm:bulletEnabled val="1"/>
        </dgm:presLayoutVars>
      </dgm:prSet>
      <dgm:spPr/>
    </dgm:pt>
    <dgm:pt modelId="{D7FDBBD2-30F8-4A1B-831C-009403068BA5}" type="pres">
      <dgm:prSet presAssocID="{045684E6-FF25-450B-884B-8CAE5BAD9220}" presName="Parent1" presStyleLbl="node1" presStyleIdx="6" presStyleCnt="7">
        <dgm:presLayoutVars>
          <dgm:chMax val="2"/>
          <dgm:chPref val="1"/>
          <dgm:bulletEnabled val="1"/>
        </dgm:presLayoutVars>
      </dgm:prSet>
      <dgm:spPr/>
    </dgm:pt>
  </dgm:ptLst>
  <dgm:cxnLst>
    <dgm:cxn modelId="{AAED9D07-93DC-44FA-A460-9E4568FD703D}" srcId="{E1E54782-3C00-4893-8F1E-6A2DE2043CE2}" destId="{67FA4C7E-D2CB-4874-BCDB-F8F812643DFA}" srcOrd="10" destOrd="0" parTransId="{1081F8CF-6C79-4132-8825-7626EF041B2E}" sibTransId="{1B3CDF53-6C84-4686-B535-B010E4AD0754}"/>
    <dgm:cxn modelId="{32D2C612-69B5-4EC6-B81E-901D424F62AF}" srcId="{8A66F74F-9F84-4B0E-832D-533DE1DB30BB}" destId="{32EA3CE1-D5E1-49CF-A9FF-A6F98AA46185}" srcOrd="0" destOrd="0" parTransId="{421B2A1B-1BCA-4008-A3F9-BC933EA7CB53}" sibTransId="{6AC87305-B8F1-4139-991B-161D62D92A17}"/>
    <dgm:cxn modelId="{9FFBD513-EA57-416A-873F-CCD0389173AC}" srcId="{E1E54782-3C00-4893-8F1E-6A2DE2043CE2}" destId="{A84A7476-72C0-4C55-8DD4-6B104A58DAB7}" srcOrd="6" destOrd="0" parTransId="{677DE279-47C5-4328-BD66-C861F8C2378F}" sibTransId="{DC1532E1-7F65-4173-BD74-A2A561F3EC15}"/>
    <dgm:cxn modelId="{C15C3415-61CE-4BF1-B7FC-93F65F6DE2DE}" type="presOf" srcId="{73DC72C1-72DE-4F0C-977D-4DC5B56FE15F}" destId="{A3CA8251-F888-4C53-BB1D-85A760224F47}" srcOrd="0" destOrd="0" presId="urn:microsoft.com/office/officeart/2011/layout/InterconnectedBlockProcess"/>
    <dgm:cxn modelId="{CAF84F16-7614-4715-A501-EA64B6328C82}" type="presOf" srcId="{FA98EBFA-1BC2-4711-B31F-9FA4253EF982}" destId="{6202C9B2-548E-48F9-A1E0-76109E88A0BC}" srcOrd="1" destOrd="0" presId="urn:microsoft.com/office/officeart/2011/layout/InterconnectedBlockProcess"/>
    <dgm:cxn modelId="{B7CAB416-AC55-48B7-9C38-87206710F3B1}" type="presOf" srcId="{ED31905E-20D7-4408-B377-423C79FED780}" destId="{0B88E1BB-BCA6-4BA5-9BF2-EC3CE860E3BF}" srcOrd="0" destOrd="0" presId="urn:microsoft.com/office/officeart/2011/layout/InterconnectedBlockProcess"/>
    <dgm:cxn modelId="{9DEF951E-E8C7-4DFB-B851-466CB6ED531E}" srcId="{A32A26B9-5FED-4789-B8E5-D944039DD79A}" destId="{6DDB0391-50C5-4200-96D6-09E6E157D7C8}" srcOrd="0" destOrd="0" parTransId="{29B70CE8-F3B9-42BF-9069-CCC3DC83C110}" sibTransId="{6EEE0F99-A9E7-41A7-AA32-516C13D472D1}"/>
    <dgm:cxn modelId="{7AF1F631-AE74-4CAF-A988-4E315512191D}" type="presOf" srcId="{047E7E01-F204-4B9B-9905-3E35992D42AA}" destId="{613B1957-8EB0-4838-8A4D-2F9DDB07800E}" srcOrd="0" destOrd="0" presId="urn:microsoft.com/office/officeart/2011/layout/InterconnectedBlockProcess"/>
    <dgm:cxn modelId="{2123565B-EFA9-42A4-84C3-2CAC8BC0CA3C}" type="presOf" srcId="{045684E6-FF25-450B-884B-8CAE5BAD9220}" destId="{D7FDBBD2-30F8-4A1B-831C-009403068BA5}" srcOrd="0" destOrd="0" presId="urn:microsoft.com/office/officeart/2011/layout/InterconnectedBlockProcess"/>
    <dgm:cxn modelId="{9FF25D46-8B06-49E3-9B63-EC1EAF7AFB92}" srcId="{E1E54782-3C00-4893-8F1E-6A2DE2043CE2}" destId="{8A66F74F-9F84-4B0E-832D-533DE1DB30BB}" srcOrd="5" destOrd="0" parTransId="{5088F1EA-299F-451E-90E6-BF7ACE16B1D6}" sibTransId="{F554E001-7B20-499F-83D4-62D892F7A4E9}"/>
    <dgm:cxn modelId="{E97E6747-4FF7-4A08-8446-1EB58EE3AADE}" type="presOf" srcId="{EF5DE8F4-B5D2-4EAD-B6DB-77C87A72F829}" destId="{3A0BFC24-DA03-49EF-BAA2-C6542EBC50BC}" srcOrd="0" destOrd="0" presId="urn:microsoft.com/office/officeart/2011/layout/InterconnectedBlockProcess"/>
    <dgm:cxn modelId="{FF7DFB4A-F316-4B66-B842-736DEC11956D}" srcId="{E1E54782-3C00-4893-8F1E-6A2DE2043CE2}" destId="{C89A403E-5F3C-4110-8242-A780C7E5A754}" srcOrd="9" destOrd="0" parTransId="{D1A98FC7-0794-49A3-BEA7-2E5F48B02DD8}" sibTransId="{0CAE16A2-5911-4380-ABBE-01FD0E062348}"/>
    <dgm:cxn modelId="{641C914C-D31A-469A-BFC4-B04198D9BA12}" srcId="{E1E54782-3C00-4893-8F1E-6A2DE2043CE2}" destId="{A32A26B9-5FED-4789-B8E5-D944039DD79A}" srcOrd="3" destOrd="0" parTransId="{FFC257C0-C599-4B66-8B85-16305D8A3F8E}" sibTransId="{8B9F87D5-E8B9-4D6C-91C2-9E019E98870D}"/>
    <dgm:cxn modelId="{DD68DE6D-BA89-4C39-9A5D-EFC929F4F6D3}" type="presOf" srcId="{3D5F57DB-51BC-45DC-B200-3CE6F6C9DBAD}" destId="{079F1481-0D5C-468C-A2E5-A44E51DF139E}" srcOrd="0" destOrd="0" presId="urn:microsoft.com/office/officeart/2011/layout/InterconnectedBlockProcess"/>
    <dgm:cxn modelId="{6B1E7551-7E00-41B7-89B5-B994B97E7431}" type="presOf" srcId="{FA98EBFA-1BC2-4711-B31F-9FA4253EF982}" destId="{F3DF4BA5-A4E8-42DF-9CEF-8893E3E9BAFD}" srcOrd="0" destOrd="0" presId="urn:microsoft.com/office/officeart/2011/layout/InterconnectedBlockProcess"/>
    <dgm:cxn modelId="{BF6CB853-5EB2-4A38-BCA2-98ACF7B877E0}" type="presOf" srcId="{6DDB0391-50C5-4200-96D6-09E6E157D7C8}" destId="{D553558B-EDF5-4679-B0C0-23D322740638}" srcOrd="0" destOrd="0" presId="urn:microsoft.com/office/officeart/2011/layout/InterconnectedBlockProcess"/>
    <dgm:cxn modelId="{D06C7175-06ED-45E0-977E-1C1379B3CE97}" type="presOf" srcId="{6594B48F-A9CE-4DD7-A65A-164A0DA27724}" destId="{7EE6CD3F-C6E3-4DF7-B40D-13C3D9DE23CF}" srcOrd="1" destOrd="0" presId="urn:microsoft.com/office/officeart/2011/layout/InterconnectedBlockProcess"/>
    <dgm:cxn modelId="{9A29D97A-A53F-40D9-8ED0-CAE5C45FA6E7}" srcId="{045684E6-FF25-450B-884B-8CAE5BAD9220}" destId="{ED31905E-20D7-4408-B377-423C79FED780}" srcOrd="0" destOrd="0" parTransId="{76C5A946-3CA7-4B13-8BBF-7AA6A90A98CA}" sibTransId="{F608EE8A-9651-437D-B21F-155F9F3C436A}"/>
    <dgm:cxn modelId="{7974557F-C87C-4477-B08B-C909F4A12566}" srcId="{EF5DE8F4-B5D2-4EAD-B6DB-77C87A72F829}" destId="{634CAFFE-7DF7-4A61-B5D6-44BF8F4C482A}" srcOrd="1" destOrd="0" parTransId="{9BEF467F-D0B3-4530-91DD-9330697D75A4}" sibTransId="{74E33AA0-5EFB-4E7E-A073-F7A5228164F1}"/>
    <dgm:cxn modelId="{D89B0A83-857A-4413-8216-385346996AA2}" type="presOf" srcId="{A32A26B9-5FED-4789-B8E5-D944039DD79A}" destId="{9CCB7FDC-F2F6-48EE-AB67-7B99A4D475F7}" srcOrd="0" destOrd="0" presId="urn:microsoft.com/office/officeart/2011/layout/InterconnectedBlockProcess"/>
    <dgm:cxn modelId="{5A117687-BC58-4874-8BBA-C3B3837134DD}" type="presOf" srcId="{A84A7476-72C0-4C55-8DD4-6B104A58DAB7}" destId="{114B2879-CC89-48C0-8194-1DF359222C87}" srcOrd="0" destOrd="0" presId="urn:microsoft.com/office/officeart/2011/layout/InterconnectedBlockProcess"/>
    <dgm:cxn modelId="{C8D9878A-60E4-4F1E-9322-6A647EFCC969}" srcId="{E1E54782-3C00-4893-8F1E-6A2DE2043CE2}" destId="{0FC4FFCE-5538-4E2E-8BEA-B0B30804BED0}" srcOrd="7" destOrd="0" parTransId="{E38E54AC-1716-4DCA-9E72-42FF7BA38835}" sibTransId="{C3413B7A-6EF4-4D46-9CD7-EC230EE4EDD6}"/>
    <dgm:cxn modelId="{361A229B-4627-42C6-9907-5109BD00DBB2}" srcId="{73DC72C1-72DE-4F0C-977D-4DC5B56FE15F}" destId="{EF547A83-6EDC-40C3-B13E-3C90C05DF479}" srcOrd="1" destOrd="0" parTransId="{CE4948F0-1767-4B26-B551-AA4BCD49E69D}" sibTransId="{8C28BE8D-2D62-4B6B-BAA5-775690069E43}"/>
    <dgm:cxn modelId="{AAA26A9F-16D7-4C2E-8A0D-4B5E66292EF4}" type="presOf" srcId="{ED31905E-20D7-4408-B377-423C79FED780}" destId="{25F82A9F-11CB-4156-B79B-D6C67240F778}" srcOrd="1" destOrd="0" presId="urn:microsoft.com/office/officeart/2011/layout/InterconnectedBlockProcess"/>
    <dgm:cxn modelId="{4554DF9F-FA76-41C4-87AF-91F8A06D670D}" type="presOf" srcId="{047E7E01-F204-4B9B-9905-3E35992D42AA}" destId="{811062F0-6065-4173-BE11-5BA4FBEC736B}" srcOrd="1" destOrd="0" presId="urn:microsoft.com/office/officeart/2011/layout/InterconnectedBlockProcess"/>
    <dgm:cxn modelId="{5F77AFA5-5DB8-417A-99DC-FEC81335FEAC}" srcId="{A84A7476-72C0-4C55-8DD4-6B104A58DAB7}" destId="{FA98EBFA-1BC2-4711-B31F-9FA4253EF982}" srcOrd="0" destOrd="0" parTransId="{B8465059-175F-40CA-9EAB-10F81F3D6CCA}" sibTransId="{A7FED337-681E-4E78-A15D-4773572DBEBF}"/>
    <dgm:cxn modelId="{3462C0A5-5285-462C-8824-45E953120F39}" srcId="{E1E54782-3C00-4893-8F1E-6A2DE2043CE2}" destId="{4B8AF3F4-249C-419C-A8A6-DDB0E8D258AA}" srcOrd="8" destOrd="0" parTransId="{26381D1C-F067-42BF-84A5-BBD682DFDD21}" sibTransId="{017DC483-B867-43C9-A898-57FB1742420E}"/>
    <dgm:cxn modelId="{D2BB46AB-09B0-4D5A-A309-EC16B39CD6A3}" srcId="{73DC72C1-72DE-4F0C-977D-4DC5B56FE15F}" destId="{6594B48F-A9CE-4DD7-A65A-164A0DA27724}" srcOrd="0" destOrd="0" parTransId="{2EB65DDB-1148-449F-93DB-B7A4FBC0D1D9}" sibTransId="{BF8E7E08-D40D-4EF1-AED3-1287A431C8B1}"/>
    <dgm:cxn modelId="{FE3653AB-EB66-4ED1-BB77-A3B5723BE625}" type="presOf" srcId="{E1E54782-3C00-4893-8F1E-6A2DE2043CE2}" destId="{98E45326-ADA5-4647-BA76-A1CF9F196B90}" srcOrd="0" destOrd="0" presId="urn:microsoft.com/office/officeart/2011/layout/InterconnectedBlockProcess"/>
    <dgm:cxn modelId="{D6D291AD-51E1-44DC-B112-6167CE72E9CD}" srcId="{EF5DE8F4-B5D2-4EAD-B6DB-77C87A72F829}" destId="{3D5F57DB-51BC-45DC-B200-3CE6F6C9DBAD}" srcOrd="0" destOrd="0" parTransId="{987A11F3-FD4A-40BF-9F78-72CCB10C64C9}" sibTransId="{923ECC72-F73F-45A9-88F1-01B4859B0036}"/>
    <dgm:cxn modelId="{D22605B4-630F-4922-84C9-A2BFC653454A}" type="presOf" srcId="{3D5F57DB-51BC-45DC-B200-3CE6F6C9DBAD}" destId="{C198EAE7-AF38-427C-AD34-DCD5CE7EAFD5}" srcOrd="1" destOrd="0" presId="urn:microsoft.com/office/officeart/2011/layout/InterconnectedBlockProcess"/>
    <dgm:cxn modelId="{D2C93DB5-24CE-456F-A812-56B8191DD940}" srcId="{E1E54782-3C00-4893-8F1E-6A2DE2043CE2}" destId="{A58C31DF-091D-442F-9F45-0FF630536443}" srcOrd="1" destOrd="0" parTransId="{B7468295-7E80-4805-81A5-FCDC04637D43}" sibTransId="{E240B169-387F-4153-BC99-51CC7EA050B6}"/>
    <dgm:cxn modelId="{3D5475B5-942D-4ABE-ADF9-7F29163D0BD8}" type="presOf" srcId="{32EA3CE1-D5E1-49CF-A9FF-A6F98AA46185}" destId="{6D5EAFF0-9521-4644-90BB-1266165A3F29}" srcOrd="1" destOrd="0" presId="urn:microsoft.com/office/officeart/2011/layout/InterconnectedBlockProcess"/>
    <dgm:cxn modelId="{782FC5BE-6D41-4BDE-B778-33C97A62763E}" type="presOf" srcId="{32EA3CE1-D5E1-49CF-A9FF-A6F98AA46185}" destId="{3A4B62A1-B172-4915-9F7E-396435E51256}" srcOrd="0" destOrd="0" presId="urn:microsoft.com/office/officeart/2011/layout/InterconnectedBlockProcess"/>
    <dgm:cxn modelId="{78AE69C2-4A6A-447E-917B-43C3FD7C303D}" type="presOf" srcId="{A58C31DF-091D-442F-9F45-0FF630536443}" destId="{6B827344-FB50-4284-ADFC-6FA65130E6BE}" srcOrd="0" destOrd="0" presId="urn:microsoft.com/office/officeart/2011/layout/InterconnectedBlockProcess"/>
    <dgm:cxn modelId="{B30EADC2-7BAC-4112-99C7-92B308343181}" type="presOf" srcId="{6DDB0391-50C5-4200-96D6-09E6E157D7C8}" destId="{62895032-BB29-4A0A-BF40-2A37D11C7CED}" srcOrd="1" destOrd="0" presId="urn:microsoft.com/office/officeart/2011/layout/InterconnectedBlockProcess"/>
    <dgm:cxn modelId="{84F957C9-00D5-4C7E-9FB8-632445199C69}" type="presOf" srcId="{634CAFFE-7DF7-4A61-B5D6-44BF8F4C482A}" destId="{079F1481-0D5C-468C-A2E5-A44E51DF139E}" srcOrd="0" destOrd="1" presId="urn:microsoft.com/office/officeart/2011/layout/InterconnectedBlockProcess"/>
    <dgm:cxn modelId="{A8AB2AD3-B9B5-4BC4-BD10-CFC837915CFE}" type="presOf" srcId="{6594B48F-A9CE-4DD7-A65A-164A0DA27724}" destId="{BB481CC4-75D5-4894-9E77-118039923215}" srcOrd="0" destOrd="0" presId="urn:microsoft.com/office/officeart/2011/layout/InterconnectedBlockProcess"/>
    <dgm:cxn modelId="{370A0AD4-CBFC-401E-8CC2-232DEF85C720}" srcId="{A58C31DF-091D-442F-9F45-0FF630536443}" destId="{047E7E01-F204-4B9B-9905-3E35992D42AA}" srcOrd="0" destOrd="0" parTransId="{8F71E4F2-98E9-43B5-86D6-D0D570263378}" sibTransId="{5AC56634-07C5-4143-8403-367394BC8531}"/>
    <dgm:cxn modelId="{DCAE6DD4-02F1-4403-A860-B0281F7C3966}" type="presOf" srcId="{EF547A83-6EDC-40C3-B13E-3C90C05DF479}" destId="{7EE6CD3F-C6E3-4DF7-B40D-13C3D9DE23CF}" srcOrd="1" destOrd="1" presId="urn:microsoft.com/office/officeart/2011/layout/InterconnectedBlockProcess"/>
    <dgm:cxn modelId="{14263ED5-A3B2-47A4-8D77-2487A8E0EE8C}" srcId="{E1E54782-3C00-4893-8F1E-6A2DE2043CE2}" destId="{045684E6-FF25-450B-884B-8CAE5BAD9220}" srcOrd="0" destOrd="0" parTransId="{42C37FEF-4264-4855-8FCF-78A7BB446541}" sibTransId="{AE4383BB-8D95-4E66-9366-7B36CD6318DB}"/>
    <dgm:cxn modelId="{20B294E0-EC5F-4E69-B1C5-B5BC23E6F63C}" type="presOf" srcId="{634CAFFE-7DF7-4A61-B5D6-44BF8F4C482A}" destId="{C198EAE7-AF38-427C-AD34-DCD5CE7EAFD5}" srcOrd="1" destOrd="1" presId="urn:microsoft.com/office/officeart/2011/layout/InterconnectedBlockProcess"/>
    <dgm:cxn modelId="{C187BEE0-3E2E-4CA3-9C2D-A93EC536060E}" srcId="{E1E54782-3C00-4893-8F1E-6A2DE2043CE2}" destId="{73DC72C1-72DE-4F0C-977D-4DC5B56FE15F}" srcOrd="4" destOrd="0" parTransId="{78C24A0A-7D42-42D0-8D7A-3F9104A9E454}" sibTransId="{B1E48E17-302B-4C7E-A5F2-8856312B61E7}"/>
    <dgm:cxn modelId="{E13FD9EE-A296-40FD-BFEA-7A2AFE4F6B39}" srcId="{E1E54782-3C00-4893-8F1E-6A2DE2043CE2}" destId="{EF5DE8F4-B5D2-4EAD-B6DB-77C87A72F829}" srcOrd="2" destOrd="0" parTransId="{118470F6-1A6F-4868-A2BB-5919334501EE}" sibTransId="{44E04453-82CD-4BD6-A450-093C6E9FE6E9}"/>
    <dgm:cxn modelId="{193A1EEF-B4AC-4030-9710-C741AC66F71C}" type="presOf" srcId="{8A66F74F-9F84-4B0E-832D-533DE1DB30BB}" destId="{09A85710-7D0E-4B86-BD55-42358D4B733D}" srcOrd="0" destOrd="0" presId="urn:microsoft.com/office/officeart/2011/layout/InterconnectedBlockProcess"/>
    <dgm:cxn modelId="{538247F8-4728-42C1-805A-BCADA922DE84}" type="presOf" srcId="{EF547A83-6EDC-40C3-B13E-3C90C05DF479}" destId="{BB481CC4-75D5-4894-9E77-118039923215}" srcOrd="0" destOrd="1" presId="urn:microsoft.com/office/officeart/2011/layout/InterconnectedBlockProcess"/>
    <dgm:cxn modelId="{FEA73FA7-BBD2-4D3B-A1E7-D906BB540998}" type="presParOf" srcId="{98E45326-ADA5-4647-BA76-A1CF9F196B90}" destId="{43F117B1-51AA-405A-B152-19EF274ECB63}" srcOrd="0" destOrd="0" presId="urn:microsoft.com/office/officeart/2011/layout/InterconnectedBlockProcess"/>
    <dgm:cxn modelId="{634CFE71-DFB1-49BC-8001-57FDA0582DC1}" type="presParOf" srcId="{43F117B1-51AA-405A-B152-19EF274ECB63}" destId="{F3DF4BA5-A4E8-42DF-9CEF-8893E3E9BAFD}" srcOrd="0" destOrd="0" presId="urn:microsoft.com/office/officeart/2011/layout/InterconnectedBlockProcess"/>
    <dgm:cxn modelId="{956EEBC3-61C0-43D6-8188-03FB9010BBE1}" type="presParOf" srcId="{98E45326-ADA5-4647-BA76-A1CF9F196B90}" destId="{6202C9B2-548E-48F9-A1E0-76109E88A0BC}" srcOrd="1" destOrd="0" presId="urn:microsoft.com/office/officeart/2011/layout/InterconnectedBlockProcess"/>
    <dgm:cxn modelId="{19351D4A-38CD-4B50-99E5-B519925F447F}" type="presParOf" srcId="{98E45326-ADA5-4647-BA76-A1CF9F196B90}" destId="{114B2879-CC89-48C0-8194-1DF359222C87}" srcOrd="2" destOrd="0" presId="urn:microsoft.com/office/officeart/2011/layout/InterconnectedBlockProcess"/>
    <dgm:cxn modelId="{F0DA0775-3798-4BC4-A094-CB6F4929A69C}" type="presParOf" srcId="{98E45326-ADA5-4647-BA76-A1CF9F196B90}" destId="{E3F528B2-FBC0-4B1C-925A-BAE291517282}" srcOrd="3" destOrd="0" presId="urn:microsoft.com/office/officeart/2011/layout/InterconnectedBlockProcess"/>
    <dgm:cxn modelId="{3C7E2BDD-55BC-46B2-9877-22C272210722}" type="presParOf" srcId="{E3F528B2-FBC0-4B1C-925A-BAE291517282}" destId="{3A4B62A1-B172-4915-9F7E-396435E51256}" srcOrd="0" destOrd="0" presId="urn:microsoft.com/office/officeart/2011/layout/InterconnectedBlockProcess"/>
    <dgm:cxn modelId="{724C875B-716B-41BF-993B-41A55BE1E7B4}" type="presParOf" srcId="{98E45326-ADA5-4647-BA76-A1CF9F196B90}" destId="{6D5EAFF0-9521-4644-90BB-1266165A3F29}" srcOrd="4" destOrd="0" presId="urn:microsoft.com/office/officeart/2011/layout/InterconnectedBlockProcess"/>
    <dgm:cxn modelId="{93B4073B-EA2B-4409-B14D-FCC71E9EA235}" type="presParOf" srcId="{98E45326-ADA5-4647-BA76-A1CF9F196B90}" destId="{09A85710-7D0E-4B86-BD55-42358D4B733D}" srcOrd="5" destOrd="0" presId="urn:microsoft.com/office/officeart/2011/layout/InterconnectedBlockProcess"/>
    <dgm:cxn modelId="{937904FD-8DEE-40EE-943F-10197348AA28}" type="presParOf" srcId="{98E45326-ADA5-4647-BA76-A1CF9F196B90}" destId="{2D0411D1-77FE-4DDB-BA1C-4456CA254D26}" srcOrd="6" destOrd="0" presId="urn:microsoft.com/office/officeart/2011/layout/InterconnectedBlockProcess"/>
    <dgm:cxn modelId="{69D98D1E-DD6C-454E-BE28-0BF9F13872CC}" type="presParOf" srcId="{2D0411D1-77FE-4DDB-BA1C-4456CA254D26}" destId="{BB481CC4-75D5-4894-9E77-118039923215}" srcOrd="0" destOrd="0" presId="urn:microsoft.com/office/officeart/2011/layout/InterconnectedBlockProcess"/>
    <dgm:cxn modelId="{80D49EBF-5F8B-4266-86B3-E63A83AB3654}" type="presParOf" srcId="{98E45326-ADA5-4647-BA76-A1CF9F196B90}" destId="{7EE6CD3F-C6E3-4DF7-B40D-13C3D9DE23CF}" srcOrd="7" destOrd="0" presId="urn:microsoft.com/office/officeart/2011/layout/InterconnectedBlockProcess"/>
    <dgm:cxn modelId="{23C9C822-2BC3-4FB9-B2EE-8882B8A6D338}" type="presParOf" srcId="{98E45326-ADA5-4647-BA76-A1CF9F196B90}" destId="{A3CA8251-F888-4C53-BB1D-85A760224F47}" srcOrd="8" destOrd="0" presId="urn:microsoft.com/office/officeart/2011/layout/InterconnectedBlockProcess"/>
    <dgm:cxn modelId="{466DAE66-D8B0-4DF5-AF00-AAB29C23AC62}" type="presParOf" srcId="{98E45326-ADA5-4647-BA76-A1CF9F196B90}" destId="{5E868476-829D-47DE-9D5F-80CA69A94A9C}" srcOrd="9" destOrd="0" presId="urn:microsoft.com/office/officeart/2011/layout/InterconnectedBlockProcess"/>
    <dgm:cxn modelId="{9CC2800C-E311-4E61-8C59-01B5591E819E}" type="presParOf" srcId="{5E868476-829D-47DE-9D5F-80CA69A94A9C}" destId="{D553558B-EDF5-4679-B0C0-23D322740638}" srcOrd="0" destOrd="0" presId="urn:microsoft.com/office/officeart/2011/layout/InterconnectedBlockProcess"/>
    <dgm:cxn modelId="{EE30412E-55DD-4FCE-9E28-27924E22A05E}" type="presParOf" srcId="{98E45326-ADA5-4647-BA76-A1CF9F196B90}" destId="{62895032-BB29-4A0A-BF40-2A37D11C7CED}" srcOrd="10" destOrd="0" presId="urn:microsoft.com/office/officeart/2011/layout/InterconnectedBlockProcess"/>
    <dgm:cxn modelId="{3C2D91DD-2065-4BDD-95E2-3C89564E183A}" type="presParOf" srcId="{98E45326-ADA5-4647-BA76-A1CF9F196B90}" destId="{9CCB7FDC-F2F6-48EE-AB67-7B99A4D475F7}" srcOrd="11" destOrd="0" presId="urn:microsoft.com/office/officeart/2011/layout/InterconnectedBlockProcess"/>
    <dgm:cxn modelId="{2FC8BF93-2183-4F60-8048-03891FE6A898}" type="presParOf" srcId="{98E45326-ADA5-4647-BA76-A1CF9F196B90}" destId="{7B7D8FE0-8D2E-43EC-AD37-235DB7764285}" srcOrd="12" destOrd="0" presId="urn:microsoft.com/office/officeart/2011/layout/InterconnectedBlockProcess"/>
    <dgm:cxn modelId="{D2DB7C0C-EF42-4329-9B66-C579A33991B5}" type="presParOf" srcId="{7B7D8FE0-8D2E-43EC-AD37-235DB7764285}" destId="{079F1481-0D5C-468C-A2E5-A44E51DF139E}" srcOrd="0" destOrd="0" presId="urn:microsoft.com/office/officeart/2011/layout/InterconnectedBlockProcess"/>
    <dgm:cxn modelId="{645753ED-93A4-46CC-9229-EABC35174378}" type="presParOf" srcId="{98E45326-ADA5-4647-BA76-A1CF9F196B90}" destId="{C198EAE7-AF38-427C-AD34-DCD5CE7EAFD5}" srcOrd="13" destOrd="0" presId="urn:microsoft.com/office/officeart/2011/layout/InterconnectedBlockProcess"/>
    <dgm:cxn modelId="{9D7D1338-DC53-4A02-8C16-E42BE064E41D}" type="presParOf" srcId="{98E45326-ADA5-4647-BA76-A1CF9F196B90}" destId="{3A0BFC24-DA03-49EF-BAA2-C6542EBC50BC}" srcOrd="14" destOrd="0" presId="urn:microsoft.com/office/officeart/2011/layout/InterconnectedBlockProcess"/>
    <dgm:cxn modelId="{6E7E7EC4-5398-40C3-BA0C-951E3D23A6A9}" type="presParOf" srcId="{98E45326-ADA5-4647-BA76-A1CF9F196B90}" destId="{D5512F64-A56F-4376-87A0-A77D8AAE3644}" srcOrd="15" destOrd="0" presId="urn:microsoft.com/office/officeart/2011/layout/InterconnectedBlockProcess"/>
    <dgm:cxn modelId="{E64E9652-D526-4EB4-A57B-5449F415920B}" type="presParOf" srcId="{D5512F64-A56F-4376-87A0-A77D8AAE3644}" destId="{613B1957-8EB0-4838-8A4D-2F9DDB07800E}" srcOrd="0" destOrd="0" presId="urn:microsoft.com/office/officeart/2011/layout/InterconnectedBlockProcess"/>
    <dgm:cxn modelId="{815CC3BD-6EEA-4EE6-A387-8D1B0DB93A6B}" type="presParOf" srcId="{98E45326-ADA5-4647-BA76-A1CF9F196B90}" destId="{811062F0-6065-4173-BE11-5BA4FBEC736B}" srcOrd="16" destOrd="0" presId="urn:microsoft.com/office/officeart/2011/layout/InterconnectedBlockProcess"/>
    <dgm:cxn modelId="{9850261A-78E3-48C8-AF8C-A35B725C759B}" type="presParOf" srcId="{98E45326-ADA5-4647-BA76-A1CF9F196B90}" destId="{6B827344-FB50-4284-ADFC-6FA65130E6BE}" srcOrd="17" destOrd="0" presId="urn:microsoft.com/office/officeart/2011/layout/InterconnectedBlockProcess"/>
    <dgm:cxn modelId="{BF7A707A-99D4-4239-AB46-DE6530E990A8}" type="presParOf" srcId="{98E45326-ADA5-4647-BA76-A1CF9F196B90}" destId="{AD32AEA2-63F8-4C49-8548-A7DABE487B21}" srcOrd="18" destOrd="0" presId="urn:microsoft.com/office/officeart/2011/layout/InterconnectedBlockProcess"/>
    <dgm:cxn modelId="{8F841F52-3C14-4225-B84C-D2013956111C}" type="presParOf" srcId="{AD32AEA2-63F8-4C49-8548-A7DABE487B21}" destId="{0B88E1BB-BCA6-4BA5-9BF2-EC3CE860E3BF}" srcOrd="0" destOrd="0" presId="urn:microsoft.com/office/officeart/2011/layout/InterconnectedBlockProcess"/>
    <dgm:cxn modelId="{1B424A18-0D90-4C65-A65D-4FC7560DD772}" type="presParOf" srcId="{98E45326-ADA5-4647-BA76-A1CF9F196B90}" destId="{25F82A9F-11CB-4156-B79B-D6C67240F778}" srcOrd="19" destOrd="0" presId="urn:microsoft.com/office/officeart/2011/layout/InterconnectedBlockProcess"/>
    <dgm:cxn modelId="{17CB2B14-FDB9-4E7E-915F-1958E938CD2C}" type="presParOf" srcId="{98E45326-ADA5-4647-BA76-A1CF9F196B90}" destId="{D7FDBBD2-30F8-4A1B-831C-009403068BA5}" srcOrd="20" destOrd="0" presId="urn:microsoft.com/office/officeart/2011/layout/Interconnected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F4BA5-A4E8-42DF-9CEF-8893E3E9BAFD}">
      <dsp:nvSpPr>
        <dsp:cNvPr id="0" name=""/>
        <dsp:cNvSpPr/>
      </dsp:nvSpPr>
      <dsp:spPr>
        <a:xfrm>
          <a:off x="7056528" y="1321204"/>
          <a:ext cx="1179382" cy="3370625"/>
        </a:xfrm>
        <a:prstGeom prst="wedgeRectCallout">
          <a:avLst>
            <a:gd name="adj1" fmla="val 0"/>
            <a:gd name="adj2" fmla="val 0"/>
          </a:avLst>
        </a:prstGeom>
        <a:solidFill>
          <a:schemeClr val="accent1">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50800" tIns="50800" rIns="50800" bIns="50800" numCol="1" spcCol="1270" anchor="t" anchorCtr="0">
          <a:noAutofit/>
        </a:bodyPr>
        <a:lstStyle/>
        <a:p>
          <a:pPr marL="0" lvl="0" indent="0" algn="r" defTabSz="711200">
            <a:lnSpc>
              <a:spcPct val="90000"/>
            </a:lnSpc>
            <a:spcBef>
              <a:spcPct val="0"/>
            </a:spcBef>
            <a:spcAft>
              <a:spcPct val="35000"/>
            </a:spcAft>
            <a:buNone/>
          </a:pPr>
          <a:r>
            <a:rPr lang="ar-EG" sz="1600" kern="1200" dirty="0">
              <a:latin typeface="Sakkal Majalla" panose="02000000000000000000" pitchFamily="2" charset="-78"/>
              <a:cs typeface="Sakkal Majalla" panose="02000000000000000000" pitchFamily="2" charset="-78"/>
            </a:rPr>
            <a:t>مراقبة الجدول الزمني للتنفيذ، التطورات التشريعية، أفضل التقنيات المتاحة</a:t>
          </a:r>
          <a:endParaRPr lang="en-US" sz="1600" kern="1200" dirty="0">
            <a:latin typeface="Sakkal Majalla" panose="02000000000000000000" pitchFamily="2" charset="-78"/>
            <a:cs typeface="Sakkal Majalla" panose="02000000000000000000" pitchFamily="2" charset="-78"/>
          </a:endParaRPr>
        </a:p>
      </dsp:txBody>
      <dsp:txXfrm>
        <a:off x="7206422" y="1321204"/>
        <a:ext cx="1029488" cy="3370625"/>
      </dsp:txXfrm>
    </dsp:sp>
    <dsp:sp modelId="{114B2879-CC89-48C0-8194-1DF359222C87}">
      <dsp:nvSpPr>
        <dsp:cNvPr id="0" name=""/>
        <dsp:cNvSpPr/>
      </dsp:nvSpPr>
      <dsp:spPr>
        <a:xfrm>
          <a:off x="7063940" y="388171"/>
          <a:ext cx="1171970" cy="936045"/>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a:lnSpc>
              <a:spcPct val="90000"/>
            </a:lnSpc>
            <a:spcBef>
              <a:spcPct val="0"/>
            </a:spcBef>
            <a:spcAft>
              <a:spcPct val="35000"/>
            </a:spcAft>
            <a:buNone/>
          </a:pPr>
          <a:r>
            <a:rPr lang="ar-EG" sz="1600" b="1" kern="1200" dirty="0">
              <a:latin typeface="Sakkal Majalla" panose="02000000000000000000" pitchFamily="2" charset="-78"/>
              <a:cs typeface="Sakkal Majalla" panose="02000000000000000000" pitchFamily="2" charset="-78"/>
            </a:rPr>
            <a:t>مراقبة خطة إدارة النفايات</a:t>
          </a:r>
          <a:endParaRPr lang="en-US" sz="1600" b="1" kern="1200" dirty="0">
            <a:latin typeface="Sakkal Majalla" panose="02000000000000000000" pitchFamily="2" charset="-78"/>
            <a:cs typeface="Sakkal Majalla" panose="02000000000000000000" pitchFamily="2" charset="-78"/>
          </a:endParaRPr>
        </a:p>
      </dsp:txBody>
      <dsp:txXfrm>
        <a:off x="7063940" y="388171"/>
        <a:ext cx="1171970" cy="936045"/>
      </dsp:txXfrm>
    </dsp:sp>
    <dsp:sp modelId="{3A4B62A1-B172-4915-9F7E-396435E51256}">
      <dsp:nvSpPr>
        <dsp:cNvPr id="0" name=""/>
        <dsp:cNvSpPr/>
      </dsp:nvSpPr>
      <dsp:spPr>
        <a:xfrm>
          <a:off x="5886205" y="1321204"/>
          <a:ext cx="1179382" cy="3183416"/>
        </a:xfrm>
        <a:prstGeom prst="wedgeRectCallout">
          <a:avLst>
            <a:gd name="adj1" fmla="val 62500"/>
            <a:gd name="adj2" fmla="val 20830"/>
          </a:avLst>
        </a:prstGeom>
        <a:solidFill>
          <a:schemeClr val="accent1">
            <a:tint val="50000"/>
            <a:hueOff val="1286081"/>
            <a:satOff val="3996"/>
            <a:lumOff val="285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50800" tIns="50800" rIns="50800" bIns="50800" numCol="1" spcCol="1270" anchor="t" anchorCtr="0">
          <a:noAutofit/>
        </a:bodyPr>
        <a:lstStyle/>
        <a:p>
          <a:pPr marL="0" lvl="0" indent="0" algn="r" defTabSz="711200">
            <a:lnSpc>
              <a:spcPct val="90000"/>
            </a:lnSpc>
            <a:spcBef>
              <a:spcPct val="0"/>
            </a:spcBef>
            <a:spcAft>
              <a:spcPct val="35000"/>
            </a:spcAft>
            <a:buNone/>
          </a:pPr>
          <a:r>
            <a:rPr lang="ar-EG" sz="1600" kern="1200" dirty="0">
              <a:latin typeface="Sakkal Majalla" panose="02000000000000000000" pitchFamily="2" charset="-78"/>
              <a:cs typeface="Sakkal Majalla" panose="02000000000000000000" pitchFamily="2" charset="-78"/>
            </a:rPr>
            <a:t>- الأهداف، الغايات، الفرص، الأنشطة، القسم، المسئولية، الميزانية، تاريخ الاستحقاق</a:t>
          </a:r>
          <a:endParaRPr lang="en-US" sz="1600" kern="1200" dirty="0">
            <a:latin typeface="Sakkal Majalla" panose="02000000000000000000" pitchFamily="2" charset="-78"/>
            <a:cs typeface="Sakkal Majalla" panose="02000000000000000000" pitchFamily="2" charset="-78"/>
          </a:endParaRPr>
        </a:p>
      </dsp:txBody>
      <dsp:txXfrm>
        <a:off x="6036099" y="1321204"/>
        <a:ext cx="1029488" cy="3183416"/>
      </dsp:txXfrm>
    </dsp:sp>
    <dsp:sp modelId="{09A85710-7D0E-4B86-BD55-42358D4B733D}">
      <dsp:nvSpPr>
        <dsp:cNvPr id="0" name=""/>
        <dsp:cNvSpPr/>
      </dsp:nvSpPr>
      <dsp:spPr>
        <a:xfrm>
          <a:off x="5896912" y="481560"/>
          <a:ext cx="1172793" cy="842656"/>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a:lnSpc>
              <a:spcPct val="90000"/>
            </a:lnSpc>
            <a:spcBef>
              <a:spcPct val="0"/>
            </a:spcBef>
            <a:spcAft>
              <a:spcPct val="35000"/>
            </a:spcAft>
            <a:buNone/>
          </a:pPr>
          <a:r>
            <a:rPr lang="ar-EG" sz="1600" b="1" kern="1200" dirty="0">
              <a:latin typeface="Sakkal Majalla" panose="02000000000000000000" pitchFamily="2" charset="-78"/>
              <a:cs typeface="Sakkal Majalla" panose="02000000000000000000" pitchFamily="2" charset="-78"/>
            </a:rPr>
            <a:t>الخطة التنفيذية</a:t>
          </a:r>
          <a:endParaRPr lang="en-US" sz="1600" b="1" kern="1200" dirty="0">
            <a:latin typeface="Sakkal Majalla" panose="02000000000000000000" pitchFamily="2" charset="-78"/>
            <a:cs typeface="Sakkal Majalla" panose="02000000000000000000" pitchFamily="2" charset="-78"/>
          </a:endParaRPr>
        </a:p>
      </dsp:txBody>
      <dsp:txXfrm>
        <a:off x="5896912" y="481560"/>
        <a:ext cx="1172793" cy="842656"/>
      </dsp:txXfrm>
    </dsp:sp>
    <dsp:sp modelId="{BB481CC4-75D5-4894-9E77-118039923215}">
      <dsp:nvSpPr>
        <dsp:cNvPr id="0" name=""/>
        <dsp:cNvSpPr/>
      </dsp:nvSpPr>
      <dsp:spPr>
        <a:xfrm>
          <a:off x="4715882" y="1321204"/>
          <a:ext cx="1179382" cy="2996206"/>
        </a:xfrm>
        <a:prstGeom prst="wedgeRectCallout">
          <a:avLst>
            <a:gd name="adj1" fmla="val 62500"/>
            <a:gd name="adj2" fmla="val 20830"/>
          </a:avLst>
        </a:prstGeom>
        <a:solidFill>
          <a:schemeClr val="accent1">
            <a:tint val="50000"/>
            <a:hueOff val="2572163"/>
            <a:satOff val="7991"/>
            <a:lumOff val="570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50800" tIns="50800" rIns="50800" bIns="50800" numCol="1" spcCol="1270" anchor="t" anchorCtr="0">
          <a:noAutofit/>
        </a:bodyPr>
        <a:lstStyle/>
        <a:p>
          <a:pPr marL="0" lvl="0" indent="0" algn="r" defTabSz="711200">
            <a:lnSpc>
              <a:spcPct val="90000"/>
            </a:lnSpc>
            <a:spcBef>
              <a:spcPct val="0"/>
            </a:spcBef>
            <a:spcAft>
              <a:spcPct val="35000"/>
            </a:spcAft>
            <a:buNone/>
          </a:pPr>
          <a:r>
            <a:rPr lang="ar-EG" sz="1600" kern="1200" dirty="0">
              <a:latin typeface="Sakkal Majalla" panose="02000000000000000000" pitchFamily="2" charset="-78"/>
              <a:cs typeface="Sakkal Majalla" panose="02000000000000000000" pitchFamily="2" charset="-78"/>
            </a:rPr>
            <a:t>- مقترح لفصل، جمع وتخزين النفايات</a:t>
          </a:r>
        </a:p>
        <a:p>
          <a:pPr marL="0" lvl="0" indent="0" algn="r" defTabSz="711200">
            <a:lnSpc>
              <a:spcPct val="90000"/>
            </a:lnSpc>
            <a:spcBef>
              <a:spcPct val="0"/>
            </a:spcBef>
            <a:spcAft>
              <a:spcPct val="35000"/>
            </a:spcAft>
            <a:buNone/>
          </a:pPr>
          <a:endParaRPr lang="en-US" sz="1600" kern="1200" dirty="0">
            <a:latin typeface="Sakkal Majalla" panose="02000000000000000000" pitchFamily="2" charset="-78"/>
            <a:cs typeface="Sakkal Majalla" panose="02000000000000000000" pitchFamily="2" charset="-78"/>
          </a:endParaRPr>
        </a:p>
        <a:p>
          <a:pPr marL="0" lvl="0" indent="0" algn="r" defTabSz="711200">
            <a:lnSpc>
              <a:spcPct val="90000"/>
            </a:lnSpc>
            <a:spcBef>
              <a:spcPct val="0"/>
            </a:spcBef>
            <a:spcAft>
              <a:spcPct val="35000"/>
            </a:spcAft>
            <a:buNone/>
          </a:pPr>
          <a:r>
            <a:rPr lang="ar-EG" sz="1600" kern="1200" dirty="0">
              <a:latin typeface="Sakkal Majalla" panose="02000000000000000000" pitchFamily="2" charset="-78"/>
              <a:cs typeface="Sakkal Majalla" panose="02000000000000000000" pitchFamily="2" charset="-78"/>
            </a:rPr>
            <a:t>- مقترح لإعادة الاستخدام، إعادة التدوير والتخلص</a:t>
          </a:r>
        </a:p>
      </dsp:txBody>
      <dsp:txXfrm>
        <a:off x="4865776" y="1321204"/>
        <a:ext cx="1029488" cy="2996206"/>
      </dsp:txXfrm>
    </dsp:sp>
    <dsp:sp modelId="{A3CA8251-F888-4C53-BB1D-85A760224F47}">
      <dsp:nvSpPr>
        <dsp:cNvPr id="0" name=""/>
        <dsp:cNvSpPr/>
      </dsp:nvSpPr>
      <dsp:spPr>
        <a:xfrm>
          <a:off x="4715882" y="572367"/>
          <a:ext cx="1179382" cy="748836"/>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a:lnSpc>
              <a:spcPct val="90000"/>
            </a:lnSpc>
            <a:spcBef>
              <a:spcPct val="0"/>
            </a:spcBef>
            <a:spcAft>
              <a:spcPct val="35000"/>
            </a:spcAft>
            <a:buNone/>
          </a:pPr>
          <a:r>
            <a:rPr lang="ar-EG" sz="1600" b="1" kern="1200" dirty="0">
              <a:latin typeface="Sakkal Majalla" panose="02000000000000000000" pitchFamily="2" charset="-78"/>
              <a:cs typeface="Sakkal Majalla" panose="02000000000000000000" pitchFamily="2" charset="-78"/>
            </a:rPr>
            <a:t>نظام إدارة النفايات المقترح</a:t>
          </a:r>
          <a:endParaRPr lang="en-US" sz="1600" b="1" kern="1200" dirty="0">
            <a:latin typeface="Sakkal Majalla" panose="02000000000000000000" pitchFamily="2" charset="-78"/>
            <a:cs typeface="Sakkal Majalla" panose="02000000000000000000" pitchFamily="2" charset="-78"/>
          </a:endParaRPr>
        </a:p>
      </dsp:txBody>
      <dsp:txXfrm>
        <a:off x="4715882" y="572367"/>
        <a:ext cx="1179382" cy="748836"/>
      </dsp:txXfrm>
    </dsp:sp>
    <dsp:sp modelId="{D553558B-EDF5-4679-B0C0-23D322740638}">
      <dsp:nvSpPr>
        <dsp:cNvPr id="0" name=""/>
        <dsp:cNvSpPr/>
      </dsp:nvSpPr>
      <dsp:spPr>
        <a:xfrm>
          <a:off x="3538970" y="1321204"/>
          <a:ext cx="1179382" cy="2808567"/>
        </a:xfrm>
        <a:prstGeom prst="wedgeRectCallout">
          <a:avLst>
            <a:gd name="adj1" fmla="val 62500"/>
            <a:gd name="adj2" fmla="val 20830"/>
          </a:avLst>
        </a:prstGeom>
        <a:solidFill>
          <a:schemeClr val="accent1">
            <a:tint val="50000"/>
            <a:hueOff val="3858244"/>
            <a:satOff val="11987"/>
            <a:lumOff val="856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50800" tIns="50800" rIns="50800" bIns="50800" numCol="1" spcCol="1270" anchor="t" anchorCtr="0">
          <a:noAutofit/>
        </a:bodyPr>
        <a:lstStyle/>
        <a:p>
          <a:pPr marL="0" lvl="0" indent="0" algn="r" defTabSz="711200">
            <a:lnSpc>
              <a:spcPct val="90000"/>
            </a:lnSpc>
            <a:spcBef>
              <a:spcPct val="0"/>
            </a:spcBef>
            <a:spcAft>
              <a:spcPct val="35000"/>
            </a:spcAft>
            <a:buNone/>
          </a:pPr>
          <a:r>
            <a:rPr lang="ar-EG" sz="1600" kern="1200" dirty="0">
              <a:latin typeface="Sakkal Majalla" panose="02000000000000000000" pitchFamily="2" charset="-78"/>
              <a:cs typeface="Sakkal Majalla" panose="02000000000000000000" pitchFamily="2" charset="-78"/>
            </a:rPr>
            <a:t>- الأهداف، الغايات، الفرص</a:t>
          </a:r>
        </a:p>
        <a:p>
          <a:pPr marL="0" lvl="0" indent="0" algn="r" defTabSz="711200">
            <a:lnSpc>
              <a:spcPct val="90000"/>
            </a:lnSpc>
            <a:spcBef>
              <a:spcPct val="0"/>
            </a:spcBef>
            <a:spcAft>
              <a:spcPct val="35000"/>
            </a:spcAft>
            <a:buNone/>
          </a:pPr>
          <a:endParaRPr lang="ar-EG" sz="1600" kern="1200" dirty="0">
            <a:latin typeface="Sakkal Majalla" panose="02000000000000000000" pitchFamily="2" charset="-78"/>
            <a:cs typeface="Sakkal Majalla" panose="02000000000000000000" pitchFamily="2" charset="-78"/>
          </a:endParaRPr>
        </a:p>
        <a:p>
          <a:pPr marL="0" lvl="0" indent="0" algn="r" defTabSz="711200">
            <a:lnSpc>
              <a:spcPct val="90000"/>
            </a:lnSpc>
            <a:spcBef>
              <a:spcPct val="0"/>
            </a:spcBef>
            <a:spcAft>
              <a:spcPct val="35000"/>
            </a:spcAft>
            <a:buNone/>
          </a:pPr>
          <a:r>
            <a:rPr lang="ar-EG" sz="1600" kern="1200" dirty="0">
              <a:latin typeface="Sakkal Majalla" panose="02000000000000000000" pitchFamily="2" charset="-78"/>
              <a:cs typeface="Sakkal Majalla" panose="02000000000000000000" pitchFamily="2" charset="-78"/>
            </a:rPr>
            <a:t>- منع، الحد من تولد النفايات</a:t>
          </a:r>
          <a:endParaRPr lang="en-US" sz="1600" kern="1200" dirty="0">
            <a:latin typeface="Sakkal Majalla" panose="02000000000000000000" pitchFamily="2" charset="-78"/>
            <a:cs typeface="Sakkal Majalla" panose="02000000000000000000" pitchFamily="2" charset="-78"/>
          </a:endParaRPr>
        </a:p>
      </dsp:txBody>
      <dsp:txXfrm>
        <a:off x="3688864" y="1321204"/>
        <a:ext cx="1029488" cy="2808567"/>
      </dsp:txXfrm>
    </dsp:sp>
    <dsp:sp modelId="{9CCB7FDC-F2F6-48EE-AB67-7B99A4D475F7}">
      <dsp:nvSpPr>
        <dsp:cNvPr id="0" name=""/>
        <dsp:cNvSpPr/>
      </dsp:nvSpPr>
      <dsp:spPr>
        <a:xfrm>
          <a:off x="3538970" y="609601"/>
          <a:ext cx="1179382" cy="767758"/>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a:lnSpc>
              <a:spcPct val="90000"/>
            </a:lnSpc>
            <a:spcBef>
              <a:spcPct val="0"/>
            </a:spcBef>
            <a:spcAft>
              <a:spcPct val="35000"/>
            </a:spcAft>
            <a:buNone/>
          </a:pPr>
          <a:r>
            <a:rPr lang="ar-EG" sz="1600" b="1" kern="1200" dirty="0">
              <a:latin typeface="Sakkal Majalla" panose="02000000000000000000" pitchFamily="2" charset="-78"/>
              <a:cs typeface="Sakkal Majalla" panose="02000000000000000000" pitchFamily="2" charset="-78"/>
            </a:rPr>
            <a:t>أهداف خطة إدارة النفايات وإجراءاتها</a:t>
          </a:r>
          <a:endParaRPr lang="en-US" sz="1600" b="1" kern="1200" dirty="0">
            <a:latin typeface="Sakkal Majalla" panose="02000000000000000000" pitchFamily="2" charset="-78"/>
            <a:cs typeface="Sakkal Majalla" panose="02000000000000000000" pitchFamily="2" charset="-78"/>
          </a:endParaRPr>
        </a:p>
      </dsp:txBody>
      <dsp:txXfrm>
        <a:off x="3538970" y="609601"/>
        <a:ext cx="1179382" cy="767758"/>
      </dsp:txXfrm>
    </dsp:sp>
    <dsp:sp modelId="{079F1481-0D5C-468C-A2E5-A44E51DF139E}">
      <dsp:nvSpPr>
        <dsp:cNvPr id="0" name=""/>
        <dsp:cNvSpPr/>
      </dsp:nvSpPr>
      <dsp:spPr>
        <a:xfrm>
          <a:off x="2359588" y="1321204"/>
          <a:ext cx="1179382" cy="2621358"/>
        </a:xfrm>
        <a:prstGeom prst="wedgeRectCallout">
          <a:avLst>
            <a:gd name="adj1" fmla="val 62500"/>
            <a:gd name="adj2" fmla="val 20830"/>
          </a:avLst>
        </a:prstGeom>
        <a:solidFill>
          <a:schemeClr val="accent1">
            <a:tint val="50000"/>
            <a:hueOff val="5144325"/>
            <a:satOff val="15983"/>
            <a:lumOff val="114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50800" tIns="50800" rIns="50800" bIns="50800" numCol="1" spcCol="1270" anchor="t" anchorCtr="0">
          <a:noAutofit/>
        </a:bodyPr>
        <a:lstStyle/>
        <a:p>
          <a:pPr marL="0" lvl="0" indent="0" algn="r" defTabSz="711200">
            <a:lnSpc>
              <a:spcPct val="90000"/>
            </a:lnSpc>
            <a:spcBef>
              <a:spcPct val="0"/>
            </a:spcBef>
            <a:spcAft>
              <a:spcPct val="35000"/>
            </a:spcAft>
            <a:buNone/>
          </a:pPr>
          <a:r>
            <a:rPr lang="ar-EG" sz="1600" kern="1200" dirty="0">
              <a:latin typeface="Sakkal Majalla" panose="02000000000000000000" pitchFamily="2" charset="-78"/>
              <a:cs typeface="Sakkal Majalla" panose="02000000000000000000" pitchFamily="2" charset="-78"/>
            </a:rPr>
            <a:t>- الفصل، الجمع، التخزين</a:t>
          </a:r>
        </a:p>
        <a:p>
          <a:pPr marL="0" lvl="0" indent="0" algn="r" defTabSz="711200">
            <a:lnSpc>
              <a:spcPct val="90000"/>
            </a:lnSpc>
            <a:spcBef>
              <a:spcPct val="0"/>
            </a:spcBef>
            <a:spcAft>
              <a:spcPct val="35000"/>
            </a:spcAft>
            <a:buNone/>
          </a:pPr>
          <a:endParaRPr lang="ar-EG" sz="1600" kern="1200" dirty="0">
            <a:latin typeface="Sakkal Majalla" panose="02000000000000000000" pitchFamily="2" charset="-78"/>
            <a:cs typeface="Sakkal Majalla" panose="02000000000000000000" pitchFamily="2" charset="-78"/>
          </a:endParaRPr>
        </a:p>
        <a:p>
          <a:pPr marL="0" lvl="0" indent="0" algn="r" defTabSz="711200">
            <a:lnSpc>
              <a:spcPct val="90000"/>
            </a:lnSpc>
            <a:spcBef>
              <a:spcPct val="0"/>
            </a:spcBef>
            <a:spcAft>
              <a:spcPct val="35000"/>
            </a:spcAft>
            <a:buNone/>
          </a:pPr>
          <a:r>
            <a:rPr lang="ar-EG" sz="1600" kern="1200" dirty="0">
              <a:latin typeface="Sakkal Majalla" panose="02000000000000000000" pitchFamily="2" charset="-78"/>
              <a:cs typeface="Sakkal Majalla" panose="02000000000000000000" pitchFamily="2" charset="-78"/>
            </a:rPr>
            <a:t>- اعادة الاستخدام، إعادة التدوير، التخلص</a:t>
          </a:r>
        </a:p>
        <a:p>
          <a:pPr marL="0" lvl="0" indent="0" algn="r" defTabSz="711200">
            <a:lnSpc>
              <a:spcPct val="90000"/>
            </a:lnSpc>
            <a:spcBef>
              <a:spcPct val="0"/>
            </a:spcBef>
            <a:spcAft>
              <a:spcPct val="35000"/>
            </a:spcAft>
            <a:buNone/>
          </a:pPr>
          <a:endParaRPr lang="en-US" sz="1600" kern="1200" dirty="0">
            <a:latin typeface="Sakkal Majalla" panose="02000000000000000000" pitchFamily="2" charset="-78"/>
            <a:cs typeface="Sakkal Majalla" panose="02000000000000000000" pitchFamily="2" charset="-78"/>
          </a:endParaRPr>
        </a:p>
      </dsp:txBody>
      <dsp:txXfrm>
        <a:off x="2509482" y="1321204"/>
        <a:ext cx="1029488" cy="2621358"/>
      </dsp:txXfrm>
    </dsp:sp>
    <dsp:sp modelId="{3A0BFC24-DA03-49EF-BAA2-C6542EBC50BC}">
      <dsp:nvSpPr>
        <dsp:cNvPr id="0" name=""/>
        <dsp:cNvSpPr/>
      </dsp:nvSpPr>
      <dsp:spPr>
        <a:xfrm>
          <a:off x="2359588" y="762589"/>
          <a:ext cx="1179382" cy="561627"/>
        </a:xfrm>
        <a:prstGeom prst="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a:lnSpc>
              <a:spcPct val="90000"/>
            </a:lnSpc>
            <a:spcBef>
              <a:spcPct val="0"/>
            </a:spcBef>
            <a:spcAft>
              <a:spcPct val="35000"/>
            </a:spcAft>
            <a:buNone/>
          </a:pPr>
          <a:r>
            <a:rPr lang="ar-EG" sz="1600" b="1" kern="1200" dirty="0">
              <a:latin typeface="Sakkal Majalla" panose="02000000000000000000" pitchFamily="2" charset="-78"/>
              <a:cs typeface="Sakkal Majalla" panose="02000000000000000000" pitchFamily="2" charset="-78"/>
            </a:rPr>
            <a:t>نظام إدارة النفايات الحالي</a:t>
          </a:r>
          <a:endParaRPr lang="en-US" sz="1600" b="1" kern="1200" dirty="0">
            <a:latin typeface="Sakkal Majalla" panose="02000000000000000000" pitchFamily="2" charset="-78"/>
            <a:cs typeface="Sakkal Majalla" panose="02000000000000000000" pitchFamily="2" charset="-78"/>
          </a:endParaRPr>
        </a:p>
      </dsp:txBody>
      <dsp:txXfrm>
        <a:off x="2359588" y="762589"/>
        <a:ext cx="1179382" cy="561627"/>
      </dsp:txXfrm>
    </dsp:sp>
    <dsp:sp modelId="{613B1957-8EB0-4838-8A4D-2F9DDB07800E}">
      <dsp:nvSpPr>
        <dsp:cNvPr id="0" name=""/>
        <dsp:cNvSpPr/>
      </dsp:nvSpPr>
      <dsp:spPr>
        <a:xfrm>
          <a:off x="1179382" y="1321204"/>
          <a:ext cx="1179382" cy="2434149"/>
        </a:xfrm>
        <a:prstGeom prst="wedgeRectCallout">
          <a:avLst>
            <a:gd name="adj1" fmla="val 62500"/>
            <a:gd name="adj2" fmla="val 20830"/>
          </a:avLst>
        </a:prstGeom>
        <a:solidFill>
          <a:schemeClr val="accent1">
            <a:tint val="50000"/>
            <a:hueOff val="6430406"/>
            <a:satOff val="19978"/>
            <a:lumOff val="1426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50800" tIns="50800" rIns="50800" bIns="50800" numCol="1" spcCol="1270" anchor="t" anchorCtr="0">
          <a:noAutofit/>
        </a:bodyPr>
        <a:lstStyle/>
        <a:p>
          <a:pPr marL="0" lvl="0" indent="0" algn="r" defTabSz="711200">
            <a:lnSpc>
              <a:spcPct val="90000"/>
            </a:lnSpc>
            <a:spcBef>
              <a:spcPct val="0"/>
            </a:spcBef>
            <a:spcAft>
              <a:spcPct val="35000"/>
            </a:spcAft>
            <a:buNone/>
          </a:pPr>
          <a:r>
            <a:rPr lang="ar-EG" sz="1600" kern="1200" dirty="0">
              <a:latin typeface="Sakkal Majalla" panose="02000000000000000000" pitchFamily="2" charset="-78"/>
              <a:cs typeface="Sakkal Majalla" panose="02000000000000000000" pitchFamily="2" charset="-78"/>
            </a:rPr>
            <a:t>- تحديد الكميات، الفئة، النوع، خطرة\غير خطرة...</a:t>
          </a:r>
          <a:endParaRPr lang="en-US" sz="1600" kern="1200" dirty="0">
            <a:latin typeface="Sakkal Majalla" panose="02000000000000000000" pitchFamily="2" charset="-78"/>
            <a:cs typeface="Sakkal Majalla" panose="02000000000000000000" pitchFamily="2" charset="-78"/>
          </a:endParaRPr>
        </a:p>
      </dsp:txBody>
      <dsp:txXfrm>
        <a:off x="1329276" y="1321204"/>
        <a:ext cx="1029488" cy="2434149"/>
      </dsp:txXfrm>
    </dsp:sp>
    <dsp:sp modelId="{6B827344-FB50-4284-ADFC-6FA65130E6BE}">
      <dsp:nvSpPr>
        <dsp:cNvPr id="0" name=""/>
        <dsp:cNvSpPr/>
      </dsp:nvSpPr>
      <dsp:spPr>
        <a:xfrm>
          <a:off x="1179382" y="852966"/>
          <a:ext cx="1179382" cy="468238"/>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a:lnSpc>
              <a:spcPct val="90000"/>
            </a:lnSpc>
            <a:spcBef>
              <a:spcPct val="0"/>
            </a:spcBef>
            <a:spcAft>
              <a:spcPct val="35000"/>
            </a:spcAft>
            <a:buNone/>
          </a:pPr>
          <a:r>
            <a:rPr lang="ar-EG" sz="1600" b="1" kern="1200" dirty="0">
              <a:latin typeface="Sakkal Majalla" panose="02000000000000000000" pitchFamily="2" charset="-78"/>
              <a:cs typeface="Sakkal Majalla" panose="02000000000000000000" pitchFamily="2" charset="-78"/>
            </a:rPr>
            <a:t>تولد النفايات</a:t>
          </a:r>
          <a:endParaRPr lang="en-US" sz="1600" b="1" kern="1200" dirty="0">
            <a:latin typeface="Sakkal Majalla" panose="02000000000000000000" pitchFamily="2" charset="-78"/>
            <a:cs typeface="Sakkal Majalla" panose="02000000000000000000" pitchFamily="2" charset="-78"/>
          </a:endParaRPr>
        </a:p>
      </dsp:txBody>
      <dsp:txXfrm>
        <a:off x="1179382" y="852966"/>
        <a:ext cx="1179382" cy="468238"/>
      </dsp:txXfrm>
    </dsp:sp>
    <dsp:sp modelId="{0B88E1BB-BCA6-4BA5-9BF2-EC3CE860E3BF}">
      <dsp:nvSpPr>
        <dsp:cNvPr id="0" name=""/>
        <dsp:cNvSpPr/>
      </dsp:nvSpPr>
      <dsp:spPr>
        <a:xfrm>
          <a:off x="0" y="1321204"/>
          <a:ext cx="1179382" cy="2246940"/>
        </a:xfrm>
        <a:prstGeom prst="wedgeRectCallout">
          <a:avLst>
            <a:gd name="adj1" fmla="val 62500"/>
            <a:gd name="adj2" fmla="val 20830"/>
          </a:avLst>
        </a:prstGeom>
        <a:solidFill>
          <a:schemeClr val="accent1">
            <a:tint val="50000"/>
            <a:hueOff val="7716487"/>
            <a:satOff val="23974"/>
            <a:lumOff val="1712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50800" tIns="50800" rIns="50800" bIns="50800" numCol="1" spcCol="1270" anchor="t" anchorCtr="0">
          <a:noAutofit/>
        </a:bodyPr>
        <a:lstStyle/>
        <a:p>
          <a:pPr marL="0" lvl="0" indent="0" algn="r" defTabSz="711200">
            <a:lnSpc>
              <a:spcPct val="90000"/>
            </a:lnSpc>
            <a:spcBef>
              <a:spcPct val="0"/>
            </a:spcBef>
            <a:spcAft>
              <a:spcPct val="35000"/>
            </a:spcAft>
            <a:buNone/>
          </a:pPr>
          <a:r>
            <a:rPr lang="ar-EG" sz="1600" kern="1200" dirty="0">
              <a:latin typeface="Sakkal Majalla" panose="02000000000000000000" pitchFamily="2" charset="-78"/>
              <a:cs typeface="Sakkal Majalla" panose="02000000000000000000" pitchFamily="2" charset="-78"/>
            </a:rPr>
            <a:t>- تحديد إطار خطة إدارة النفايات</a:t>
          </a:r>
        </a:p>
        <a:p>
          <a:pPr marL="0" lvl="0" indent="0" algn="r" defTabSz="711200">
            <a:lnSpc>
              <a:spcPct val="90000"/>
            </a:lnSpc>
            <a:spcBef>
              <a:spcPct val="0"/>
            </a:spcBef>
            <a:spcAft>
              <a:spcPct val="35000"/>
            </a:spcAft>
            <a:buNone/>
          </a:pPr>
          <a:endParaRPr lang="ar-EG" sz="1600" kern="1200" dirty="0">
            <a:latin typeface="Sakkal Majalla" panose="02000000000000000000" pitchFamily="2" charset="-78"/>
            <a:cs typeface="Sakkal Majalla" panose="02000000000000000000" pitchFamily="2" charset="-78"/>
          </a:endParaRPr>
        </a:p>
        <a:p>
          <a:pPr marL="0" lvl="0" indent="0" algn="r" defTabSz="711200">
            <a:lnSpc>
              <a:spcPct val="90000"/>
            </a:lnSpc>
            <a:spcBef>
              <a:spcPct val="0"/>
            </a:spcBef>
            <a:spcAft>
              <a:spcPct val="35000"/>
            </a:spcAft>
            <a:buNone/>
          </a:pPr>
          <a:r>
            <a:rPr lang="ar-EG" sz="1600" kern="1200" dirty="0">
              <a:latin typeface="Sakkal Majalla" panose="02000000000000000000" pitchFamily="2" charset="-78"/>
              <a:cs typeface="Sakkal Majalla" panose="02000000000000000000" pitchFamily="2" charset="-78"/>
            </a:rPr>
            <a:t>- معلومات عامة عن المنشأة</a:t>
          </a:r>
        </a:p>
        <a:p>
          <a:pPr marL="0" lvl="0" indent="0" algn="r" defTabSz="711200">
            <a:lnSpc>
              <a:spcPct val="90000"/>
            </a:lnSpc>
            <a:spcBef>
              <a:spcPct val="0"/>
            </a:spcBef>
            <a:spcAft>
              <a:spcPct val="35000"/>
            </a:spcAft>
            <a:buNone/>
          </a:pPr>
          <a:endParaRPr lang="en-US" sz="1600" kern="1200" dirty="0">
            <a:latin typeface="Sakkal Majalla" panose="02000000000000000000" pitchFamily="2" charset="-78"/>
            <a:cs typeface="Sakkal Majalla" panose="02000000000000000000" pitchFamily="2" charset="-78"/>
          </a:endParaRPr>
        </a:p>
      </dsp:txBody>
      <dsp:txXfrm>
        <a:off x="149893" y="1321204"/>
        <a:ext cx="1029488" cy="2246940"/>
      </dsp:txXfrm>
    </dsp:sp>
    <dsp:sp modelId="{D7FDBBD2-30F8-4A1B-831C-009403068BA5}">
      <dsp:nvSpPr>
        <dsp:cNvPr id="0" name=""/>
        <dsp:cNvSpPr/>
      </dsp:nvSpPr>
      <dsp:spPr>
        <a:xfrm>
          <a:off x="0" y="946786"/>
          <a:ext cx="1179382" cy="374418"/>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a:lnSpc>
              <a:spcPct val="90000"/>
            </a:lnSpc>
            <a:spcBef>
              <a:spcPct val="0"/>
            </a:spcBef>
            <a:spcAft>
              <a:spcPct val="35000"/>
            </a:spcAft>
            <a:buNone/>
          </a:pPr>
          <a:r>
            <a:rPr lang="ar-EG" sz="1600" b="1" kern="1200" dirty="0">
              <a:latin typeface="Sakkal Majalla" panose="02000000000000000000" pitchFamily="2" charset="-78"/>
              <a:cs typeface="Sakkal Majalla" panose="02000000000000000000" pitchFamily="2" charset="-78"/>
            </a:rPr>
            <a:t>مقدمة</a:t>
          </a:r>
          <a:endParaRPr lang="en-US" sz="1600" b="1" kern="1200" dirty="0">
            <a:latin typeface="Sakkal Majalla" panose="02000000000000000000" pitchFamily="2" charset="-78"/>
            <a:cs typeface="Sakkal Majalla" panose="02000000000000000000" pitchFamily="2" charset="-78"/>
          </a:endParaRPr>
        </a:p>
      </dsp:txBody>
      <dsp:txXfrm>
        <a:off x="0" y="946786"/>
        <a:ext cx="1179382" cy="3744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F4BA5-A4E8-42DF-9CEF-8893E3E9BAFD}">
      <dsp:nvSpPr>
        <dsp:cNvPr id="0" name=""/>
        <dsp:cNvSpPr/>
      </dsp:nvSpPr>
      <dsp:spPr>
        <a:xfrm>
          <a:off x="7056528" y="1321204"/>
          <a:ext cx="1179382" cy="3370625"/>
        </a:xfrm>
        <a:prstGeom prst="wedgeRectCallout">
          <a:avLst>
            <a:gd name="adj1" fmla="val 0"/>
            <a:gd name="adj2" fmla="val 0"/>
          </a:avLst>
        </a:prstGeom>
        <a:solidFill>
          <a:schemeClr val="accent1">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50800" tIns="50800" rIns="50800" bIns="50800" numCol="1" spcCol="1270" anchor="t" anchorCtr="0">
          <a:noAutofit/>
        </a:bodyPr>
        <a:lstStyle/>
        <a:p>
          <a:pPr marL="0" lvl="0" indent="0" algn="r" defTabSz="711200">
            <a:lnSpc>
              <a:spcPct val="90000"/>
            </a:lnSpc>
            <a:spcBef>
              <a:spcPct val="0"/>
            </a:spcBef>
            <a:spcAft>
              <a:spcPct val="35000"/>
            </a:spcAft>
            <a:buNone/>
          </a:pPr>
          <a:r>
            <a:rPr lang="ar-EG" sz="1600" kern="1200" dirty="0">
              <a:latin typeface="Sakkal Majalla" panose="02000000000000000000" pitchFamily="2" charset="-78"/>
              <a:cs typeface="Sakkal Majalla" panose="02000000000000000000" pitchFamily="2" charset="-78"/>
            </a:rPr>
            <a:t>مراقبة الجدول الزمني للتنفيذ، التطورات التشريعية، أفضل التقنيات المتاحة</a:t>
          </a:r>
          <a:endParaRPr lang="en-US" sz="1600" kern="1200" dirty="0">
            <a:latin typeface="Sakkal Majalla" panose="02000000000000000000" pitchFamily="2" charset="-78"/>
            <a:cs typeface="Sakkal Majalla" panose="02000000000000000000" pitchFamily="2" charset="-78"/>
          </a:endParaRPr>
        </a:p>
      </dsp:txBody>
      <dsp:txXfrm>
        <a:off x="7206422" y="1321204"/>
        <a:ext cx="1029488" cy="3370625"/>
      </dsp:txXfrm>
    </dsp:sp>
    <dsp:sp modelId="{114B2879-CC89-48C0-8194-1DF359222C87}">
      <dsp:nvSpPr>
        <dsp:cNvPr id="0" name=""/>
        <dsp:cNvSpPr/>
      </dsp:nvSpPr>
      <dsp:spPr>
        <a:xfrm>
          <a:off x="7063940" y="388171"/>
          <a:ext cx="1171970" cy="936045"/>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a:lnSpc>
              <a:spcPct val="90000"/>
            </a:lnSpc>
            <a:spcBef>
              <a:spcPct val="0"/>
            </a:spcBef>
            <a:spcAft>
              <a:spcPct val="35000"/>
            </a:spcAft>
            <a:buNone/>
          </a:pPr>
          <a:r>
            <a:rPr lang="ar-EG" sz="1600" b="1" kern="1200" dirty="0">
              <a:latin typeface="Sakkal Majalla" panose="02000000000000000000" pitchFamily="2" charset="-78"/>
              <a:cs typeface="Sakkal Majalla" panose="02000000000000000000" pitchFamily="2" charset="-78"/>
            </a:rPr>
            <a:t>مراقبة خطة إدارة النفايات</a:t>
          </a:r>
          <a:endParaRPr lang="en-US" sz="1600" b="1" kern="1200" dirty="0">
            <a:latin typeface="Sakkal Majalla" panose="02000000000000000000" pitchFamily="2" charset="-78"/>
            <a:cs typeface="Sakkal Majalla" panose="02000000000000000000" pitchFamily="2" charset="-78"/>
          </a:endParaRPr>
        </a:p>
      </dsp:txBody>
      <dsp:txXfrm>
        <a:off x="7063940" y="388171"/>
        <a:ext cx="1171970" cy="936045"/>
      </dsp:txXfrm>
    </dsp:sp>
    <dsp:sp modelId="{3A4B62A1-B172-4915-9F7E-396435E51256}">
      <dsp:nvSpPr>
        <dsp:cNvPr id="0" name=""/>
        <dsp:cNvSpPr/>
      </dsp:nvSpPr>
      <dsp:spPr>
        <a:xfrm>
          <a:off x="5886205" y="1321204"/>
          <a:ext cx="1179382" cy="3183416"/>
        </a:xfrm>
        <a:prstGeom prst="wedgeRectCallout">
          <a:avLst>
            <a:gd name="adj1" fmla="val 62500"/>
            <a:gd name="adj2" fmla="val 20830"/>
          </a:avLst>
        </a:prstGeom>
        <a:solidFill>
          <a:schemeClr val="accent1">
            <a:tint val="50000"/>
            <a:hueOff val="1286081"/>
            <a:satOff val="3996"/>
            <a:lumOff val="285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50800" tIns="50800" rIns="50800" bIns="50800" numCol="1" spcCol="1270" anchor="t" anchorCtr="0">
          <a:noAutofit/>
        </a:bodyPr>
        <a:lstStyle/>
        <a:p>
          <a:pPr marL="0" lvl="0" indent="0" algn="r" defTabSz="711200">
            <a:lnSpc>
              <a:spcPct val="90000"/>
            </a:lnSpc>
            <a:spcBef>
              <a:spcPct val="0"/>
            </a:spcBef>
            <a:spcAft>
              <a:spcPct val="35000"/>
            </a:spcAft>
            <a:buNone/>
          </a:pPr>
          <a:r>
            <a:rPr lang="ar-EG" sz="1600" kern="1200" dirty="0">
              <a:latin typeface="Sakkal Majalla" panose="02000000000000000000" pitchFamily="2" charset="-78"/>
              <a:cs typeface="Sakkal Majalla" panose="02000000000000000000" pitchFamily="2" charset="-78"/>
            </a:rPr>
            <a:t>- الأهداف، الغايات، الفرص، الأنشطة، القسم، المسئولية، الميزانية، تاريخ الاستحقاق</a:t>
          </a:r>
          <a:endParaRPr lang="en-US" sz="1600" kern="1200" dirty="0">
            <a:latin typeface="Sakkal Majalla" panose="02000000000000000000" pitchFamily="2" charset="-78"/>
            <a:cs typeface="Sakkal Majalla" panose="02000000000000000000" pitchFamily="2" charset="-78"/>
          </a:endParaRPr>
        </a:p>
      </dsp:txBody>
      <dsp:txXfrm>
        <a:off x="6036099" y="1321204"/>
        <a:ext cx="1029488" cy="3183416"/>
      </dsp:txXfrm>
    </dsp:sp>
    <dsp:sp modelId="{09A85710-7D0E-4B86-BD55-42358D4B733D}">
      <dsp:nvSpPr>
        <dsp:cNvPr id="0" name=""/>
        <dsp:cNvSpPr/>
      </dsp:nvSpPr>
      <dsp:spPr>
        <a:xfrm>
          <a:off x="5896912" y="481560"/>
          <a:ext cx="1172793" cy="842656"/>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a:lnSpc>
              <a:spcPct val="90000"/>
            </a:lnSpc>
            <a:spcBef>
              <a:spcPct val="0"/>
            </a:spcBef>
            <a:spcAft>
              <a:spcPct val="35000"/>
            </a:spcAft>
            <a:buNone/>
          </a:pPr>
          <a:r>
            <a:rPr lang="ar-EG" sz="1600" b="1" kern="1200" dirty="0">
              <a:latin typeface="Sakkal Majalla" panose="02000000000000000000" pitchFamily="2" charset="-78"/>
              <a:cs typeface="Sakkal Majalla" panose="02000000000000000000" pitchFamily="2" charset="-78"/>
            </a:rPr>
            <a:t>الخطة التنفيذية</a:t>
          </a:r>
          <a:endParaRPr lang="en-US" sz="1600" b="1" kern="1200" dirty="0">
            <a:latin typeface="Sakkal Majalla" panose="02000000000000000000" pitchFamily="2" charset="-78"/>
            <a:cs typeface="Sakkal Majalla" panose="02000000000000000000" pitchFamily="2" charset="-78"/>
          </a:endParaRPr>
        </a:p>
      </dsp:txBody>
      <dsp:txXfrm>
        <a:off x="5896912" y="481560"/>
        <a:ext cx="1172793" cy="842656"/>
      </dsp:txXfrm>
    </dsp:sp>
    <dsp:sp modelId="{BB481CC4-75D5-4894-9E77-118039923215}">
      <dsp:nvSpPr>
        <dsp:cNvPr id="0" name=""/>
        <dsp:cNvSpPr/>
      </dsp:nvSpPr>
      <dsp:spPr>
        <a:xfrm>
          <a:off x="4715882" y="1321204"/>
          <a:ext cx="1179382" cy="2996206"/>
        </a:xfrm>
        <a:prstGeom prst="wedgeRectCallout">
          <a:avLst>
            <a:gd name="adj1" fmla="val 62500"/>
            <a:gd name="adj2" fmla="val 20830"/>
          </a:avLst>
        </a:prstGeom>
        <a:solidFill>
          <a:schemeClr val="accent1">
            <a:tint val="50000"/>
            <a:hueOff val="2572163"/>
            <a:satOff val="7991"/>
            <a:lumOff val="570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50800" tIns="50800" rIns="50800" bIns="50800" numCol="1" spcCol="1270" anchor="t" anchorCtr="0">
          <a:noAutofit/>
        </a:bodyPr>
        <a:lstStyle/>
        <a:p>
          <a:pPr marL="0" lvl="0" indent="0" algn="r" defTabSz="711200">
            <a:lnSpc>
              <a:spcPct val="90000"/>
            </a:lnSpc>
            <a:spcBef>
              <a:spcPct val="0"/>
            </a:spcBef>
            <a:spcAft>
              <a:spcPct val="35000"/>
            </a:spcAft>
            <a:buNone/>
          </a:pPr>
          <a:r>
            <a:rPr lang="ar-EG" sz="1600" kern="1200" dirty="0">
              <a:latin typeface="Sakkal Majalla" panose="02000000000000000000" pitchFamily="2" charset="-78"/>
              <a:cs typeface="Sakkal Majalla" panose="02000000000000000000" pitchFamily="2" charset="-78"/>
            </a:rPr>
            <a:t>- مقترح لفصل، جمع وتخزين النفايات</a:t>
          </a:r>
        </a:p>
        <a:p>
          <a:pPr marL="0" lvl="0" indent="0" algn="r" defTabSz="711200">
            <a:lnSpc>
              <a:spcPct val="90000"/>
            </a:lnSpc>
            <a:spcBef>
              <a:spcPct val="0"/>
            </a:spcBef>
            <a:spcAft>
              <a:spcPct val="35000"/>
            </a:spcAft>
            <a:buNone/>
          </a:pPr>
          <a:endParaRPr lang="en-US" sz="1600" kern="1200" dirty="0">
            <a:latin typeface="Sakkal Majalla" panose="02000000000000000000" pitchFamily="2" charset="-78"/>
            <a:cs typeface="Sakkal Majalla" panose="02000000000000000000" pitchFamily="2" charset="-78"/>
          </a:endParaRPr>
        </a:p>
        <a:p>
          <a:pPr marL="0" lvl="0" indent="0" algn="r" defTabSz="711200">
            <a:lnSpc>
              <a:spcPct val="90000"/>
            </a:lnSpc>
            <a:spcBef>
              <a:spcPct val="0"/>
            </a:spcBef>
            <a:spcAft>
              <a:spcPct val="35000"/>
            </a:spcAft>
            <a:buNone/>
          </a:pPr>
          <a:r>
            <a:rPr lang="ar-EG" sz="1600" kern="1200" dirty="0">
              <a:latin typeface="Sakkal Majalla" panose="02000000000000000000" pitchFamily="2" charset="-78"/>
              <a:cs typeface="Sakkal Majalla" panose="02000000000000000000" pitchFamily="2" charset="-78"/>
            </a:rPr>
            <a:t>- مقترح لإعادة الاستخدام، إعادة التدوير والتخلص</a:t>
          </a:r>
        </a:p>
      </dsp:txBody>
      <dsp:txXfrm>
        <a:off x="4865776" y="1321204"/>
        <a:ext cx="1029488" cy="2996206"/>
      </dsp:txXfrm>
    </dsp:sp>
    <dsp:sp modelId="{A3CA8251-F888-4C53-BB1D-85A760224F47}">
      <dsp:nvSpPr>
        <dsp:cNvPr id="0" name=""/>
        <dsp:cNvSpPr/>
      </dsp:nvSpPr>
      <dsp:spPr>
        <a:xfrm>
          <a:off x="4715882" y="572367"/>
          <a:ext cx="1179382" cy="748836"/>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a:lnSpc>
              <a:spcPct val="90000"/>
            </a:lnSpc>
            <a:spcBef>
              <a:spcPct val="0"/>
            </a:spcBef>
            <a:spcAft>
              <a:spcPct val="35000"/>
            </a:spcAft>
            <a:buNone/>
          </a:pPr>
          <a:r>
            <a:rPr lang="ar-EG" sz="1600" b="1" kern="1200" dirty="0">
              <a:latin typeface="Sakkal Majalla" panose="02000000000000000000" pitchFamily="2" charset="-78"/>
              <a:cs typeface="Sakkal Majalla" panose="02000000000000000000" pitchFamily="2" charset="-78"/>
            </a:rPr>
            <a:t>نظام إدارة النفايات المقترح</a:t>
          </a:r>
          <a:endParaRPr lang="en-US" sz="1600" b="1" kern="1200" dirty="0">
            <a:latin typeface="Sakkal Majalla" panose="02000000000000000000" pitchFamily="2" charset="-78"/>
            <a:cs typeface="Sakkal Majalla" panose="02000000000000000000" pitchFamily="2" charset="-78"/>
          </a:endParaRPr>
        </a:p>
      </dsp:txBody>
      <dsp:txXfrm>
        <a:off x="4715882" y="572367"/>
        <a:ext cx="1179382" cy="748836"/>
      </dsp:txXfrm>
    </dsp:sp>
    <dsp:sp modelId="{D553558B-EDF5-4679-B0C0-23D322740638}">
      <dsp:nvSpPr>
        <dsp:cNvPr id="0" name=""/>
        <dsp:cNvSpPr/>
      </dsp:nvSpPr>
      <dsp:spPr>
        <a:xfrm>
          <a:off x="3538970" y="1321204"/>
          <a:ext cx="1179382" cy="2808567"/>
        </a:xfrm>
        <a:prstGeom prst="wedgeRectCallout">
          <a:avLst>
            <a:gd name="adj1" fmla="val 62500"/>
            <a:gd name="adj2" fmla="val 20830"/>
          </a:avLst>
        </a:prstGeom>
        <a:solidFill>
          <a:schemeClr val="accent1">
            <a:tint val="50000"/>
            <a:hueOff val="3858244"/>
            <a:satOff val="11987"/>
            <a:lumOff val="856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50800" tIns="50800" rIns="50800" bIns="50800" numCol="1" spcCol="1270" anchor="t" anchorCtr="0">
          <a:noAutofit/>
        </a:bodyPr>
        <a:lstStyle/>
        <a:p>
          <a:pPr marL="0" lvl="0" indent="0" algn="r" defTabSz="711200">
            <a:lnSpc>
              <a:spcPct val="90000"/>
            </a:lnSpc>
            <a:spcBef>
              <a:spcPct val="0"/>
            </a:spcBef>
            <a:spcAft>
              <a:spcPct val="35000"/>
            </a:spcAft>
            <a:buNone/>
          </a:pPr>
          <a:r>
            <a:rPr lang="ar-EG" sz="1600" kern="1200" dirty="0">
              <a:latin typeface="Sakkal Majalla" panose="02000000000000000000" pitchFamily="2" charset="-78"/>
              <a:cs typeface="Sakkal Majalla" panose="02000000000000000000" pitchFamily="2" charset="-78"/>
            </a:rPr>
            <a:t>- الأهداف، الغايات، الفرص</a:t>
          </a:r>
        </a:p>
        <a:p>
          <a:pPr marL="0" lvl="0" indent="0" algn="r" defTabSz="711200">
            <a:lnSpc>
              <a:spcPct val="90000"/>
            </a:lnSpc>
            <a:spcBef>
              <a:spcPct val="0"/>
            </a:spcBef>
            <a:spcAft>
              <a:spcPct val="35000"/>
            </a:spcAft>
            <a:buNone/>
          </a:pPr>
          <a:endParaRPr lang="ar-EG" sz="1600" kern="1200" dirty="0">
            <a:latin typeface="Sakkal Majalla" panose="02000000000000000000" pitchFamily="2" charset="-78"/>
            <a:cs typeface="Sakkal Majalla" panose="02000000000000000000" pitchFamily="2" charset="-78"/>
          </a:endParaRPr>
        </a:p>
        <a:p>
          <a:pPr marL="0" lvl="0" indent="0" algn="r" defTabSz="711200">
            <a:lnSpc>
              <a:spcPct val="90000"/>
            </a:lnSpc>
            <a:spcBef>
              <a:spcPct val="0"/>
            </a:spcBef>
            <a:spcAft>
              <a:spcPct val="35000"/>
            </a:spcAft>
            <a:buNone/>
          </a:pPr>
          <a:r>
            <a:rPr lang="ar-EG" sz="1600" kern="1200" dirty="0">
              <a:latin typeface="Sakkal Majalla" panose="02000000000000000000" pitchFamily="2" charset="-78"/>
              <a:cs typeface="Sakkal Majalla" panose="02000000000000000000" pitchFamily="2" charset="-78"/>
            </a:rPr>
            <a:t>- منع، الحد من تولد النفايات</a:t>
          </a:r>
          <a:endParaRPr lang="en-US" sz="1600" kern="1200" dirty="0">
            <a:latin typeface="Sakkal Majalla" panose="02000000000000000000" pitchFamily="2" charset="-78"/>
            <a:cs typeface="Sakkal Majalla" panose="02000000000000000000" pitchFamily="2" charset="-78"/>
          </a:endParaRPr>
        </a:p>
      </dsp:txBody>
      <dsp:txXfrm>
        <a:off x="3688864" y="1321204"/>
        <a:ext cx="1029488" cy="2808567"/>
      </dsp:txXfrm>
    </dsp:sp>
    <dsp:sp modelId="{9CCB7FDC-F2F6-48EE-AB67-7B99A4D475F7}">
      <dsp:nvSpPr>
        <dsp:cNvPr id="0" name=""/>
        <dsp:cNvSpPr/>
      </dsp:nvSpPr>
      <dsp:spPr>
        <a:xfrm>
          <a:off x="3538970" y="609601"/>
          <a:ext cx="1179382" cy="767758"/>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a:lnSpc>
              <a:spcPct val="90000"/>
            </a:lnSpc>
            <a:spcBef>
              <a:spcPct val="0"/>
            </a:spcBef>
            <a:spcAft>
              <a:spcPct val="35000"/>
            </a:spcAft>
            <a:buNone/>
          </a:pPr>
          <a:r>
            <a:rPr lang="ar-EG" sz="1600" b="1" kern="1200" dirty="0">
              <a:latin typeface="Sakkal Majalla" panose="02000000000000000000" pitchFamily="2" charset="-78"/>
              <a:cs typeface="Sakkal Majalla" panose="02000000000000000000" pitchFamily="2" charset="-78"/>
            </a:rPr>
            <a:t>أهداف خطة إدارة النفايات وإجراءاتها</a:t>
          </a:r>
          <a:endParaRPr lang="en-US" sz="1600" b="1" kern="1200" dirty="0">
            <a:latin typeface="Sakkal Majalla" panose="02000000000000000000" pitchFamily="2" charset="-78"/>
            <a:cs typeface="Sakkal Majalla" panose="02000000000000000000" pitchFamily="2" charset="-78"/>
          </a:endParaRPr>
        </a:p>
      </dsp:txBody>
      <dsp:txXfrm>
        <a:off x="3538970" y="609601"/>
        <a:ext cx="1179382" cy="767758"/>
      </dsp:txXfrm>
    </dsp:sp>
    <dsp:sp modelId="{079F1481-0D5C-468C-A2E5-A44E51DF139E}">
      <dsp:nvSpPr>
        <dsp:cNvPr id="0" name=""/>
        <dsp:cNvSpPr/>
      </dsp:nvSpPr>
      <dsp:spPr>
        <a:xfrm>
          <a:off x="2359588" y="1321204"/>
          <a:ext cx="1179382" cy="2621358"/>
        </a:xfrm>
        <a:prstGeom prst="wedgeRectCallout">
          <a:avLst>
            <a:gd name="adj1" fmla="val 62500"/>
            <a:gd name="adj2" fmla="val 20830"/>
          </a:avLst>
        </a:prstGeom>
        <a:solidFill>
          <a:schemeClr val="accent1">
            <a:tint val="50000"/>
            <a:hueOff val="5144325"/>
            <a:satOff val="15983"/>
            <a:lumOff val="114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50800" tIns="50800" rIns="50800" bIns="50800" numCol="1" spcCol="1270" anchor="t" anchorCtr="0">
          <a:noAutofit/>
        </a:bodyPr>
        <a:lstStyle/>
        <a:p>
          <a:pPr marL="0" lvl="0" indent="0" algn="r" defTabSz="711200">
            <a:lnSpc>
              <a:spcPct val="90000"/>
            </a:lnSpc>
            <a:spcBef>
              <a:spcPct val="0"/>
            </a:spcBef>
            <a:spcAft>
              <a:spcPct val="35000"/>
            </a:spcAft>
            <a:buNone/>
          </a:pPr>
          <a:r>
            <a:rPr lang="ar-EG" sz="1600" kern="1200" dirty="0">
              <a:latin typeface="Sakkal Majalla" panose="02000000000000000000" pitchFamily="2" charset="-78"/>
              <a:cs typeface="Sakkal Majalla" panose="02000000000000000000" pitchFamily="2" charset="-78"/>
            </a:rPr>
            <a:t>- الفصل، الجمع، التخزين</a:t>
          </a:r>
        </a:p>
        <a:p>
          <a:pPr marL="0" lvl="0" indent="0" algn="r" defTabSz="711200">
            <a:lnSpc>
              <a:spcPct val="90000"/>
            </a:lnSpc>
            <a:spcBef>
              <a:spcPct val="0"/>
            </a:spcBef>
            <a:spcAft>
              <a:spcPct val="35000"/>
            </a:spcAft>
            <a:buNone/>
          </a:pPr>
          <a:endParaRPr lang="ar-EG" sz="1600" kern="1200" dirty="0">
            <a:latin typeface="Sakkal Majalla" panose="02000000000000000000" pitchFamily="2" charset="-78"/>
            <a:cs typeface="Sakkal Majalla" panose="02000000000000000000" pitchFamily="2" charset="-78"/>
          </a:endParaRPr>
        </a:p>
        <a:p>
          <a:pPr marL="0" lvl="0" indent="0" algn="r" defTabSz="711200">
            <a:lnSpc>
              <a:spcPct val="90000"/>
            </a:lnSpc>
            <a:spcBef>
              <a:spcPct val="0"/>
            </a:spcBef>
            <a:spcAft>
              <a:spcPct val="35000"/>
            </a:spcAft>
            <a:buNone/>
          </a:pPr>
          <a:r>
            <a:rPr lang="ar-EG" sz="1600" kern="1200" dirty="0">
              <a:latin typeface="Sakkal Majalla" panose="02000000000000000000" pitchFamily="2" charset="-78"/>
              <a:cs typeface="Sakkal Majalla" panose="02000000000000000000" pitchFamily="2" charset="-78"/>
            </a:rPr>
            <a:t>- اعادة الاستخدام، إعادة التدوير، التخلص</a:t>
          </a:r>
        </a:p>
        <a:p>
          <a:pPr marL="0" lvl="0" indent="0" algn="r" defTabSz="711200">
            <a:lnSpc>
              <a:spcPct val="90000"/>
            </a:lnSpc>
            <a:spcBef>
              <a:spcPct val="0"/>
            </a:spcBef>
            <a:spcAft>
              <a:spcPct val="35000"/>
            </a:spcAft>
            <a:buNone/>
          </a:pPr>
          <a:endParaRPr lang="en-US" sz="1600" kern="1200" dirty="0">
            <a:latin typeface="Sakkal Majalla" panose="02000000000000000000" pitchFamily="2" charset="-78"/>
            <a:cs typeface="Sakkal Majalla" panose="02000000000000000000" pitchFamily="2" charset="-78"/>
          </a:endParaRPr>
        </a:p>
      </dsp:txBody>
      <dsp:txXfrm>
        <a:off x="2509482" y="1321204"/>
        <a:ext cx="1029488" cy="2621358"/>
      </dsp:txXfrm>
    </dsp:sp>
    <dsp:sp modelId="{3A0BFC24-DA03-49EF-BAA2-C6542EBC50BC}">
      <dsp:nvSpPr>
        <dsp:cNvPr id="0" name=""/>
        <dsp:cNvSpPr/>
      </dsp:nvSpPr>
      <dsp:spPr>
        <a:xfrm>
          <a:off x="2359588" y="762589"/>
          <a:ext cx="1179382" cy="561627"/>
        </a:xfrm>
        <a:prstGeom prst="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a:lnSpc>
              <a:spcPct val="90000"/>
            </a:lnSpc>
            <a:spcBef>
              <a:spcPct val="0"/>
            </a:spcBef>
            <a:spcAft>
              <a:spcPct val="35000"/>
            </a:spcAft>
            <a:buNone/>
          </a:pPr>
          <a:r>
            <a:rPr lang="ar-EG" sz="1600" b="1" kern="1200" dirty="0">
              <a:latin typeface="Sakkal Majalla" panose="02000000000000000000" pitchFamily="2" charset="-78"/>
              <a:cs typeface="Sakkal Majalla" panose="02000000000000000000" pitchFamily="2" charset="-78"/>
            </a:rPr>
            <a:t>نظام إدارة النفايات الحالي</a:t>
          </a:r>
          <a:endParaRPr lang="en-US" sz="1600" b="1" kern="1200" dirty="0">
            <a:latin typeface="Sakkal Majalla" panose="02000000000000000000" pitchFamily="2" charset="-78"/>
            <a:cs typeface="Sakkal Majalla" panose="02000000000000000000" pitchFamily="2" charset="-78"/>
          </a:endParaRPr>
        </a:p>
      </dsp:txBody>
      <dsp:txXfrm>
        <a:off x="2359588" y="762589"/>
        <a:ext cx="1179382" cy="561627"/>
      </dsp:txXfrm>
    </dsp:sp>
    <dsp:sp modelId="{613B1957-8EB0-4838-8A4D-2F9DDB07800E}">
      <dsp:nvSpPr>
        <dsp:cNvPr id="0" name=""/>
        <dsp:cNvSpPr/>
      </dsp:nvSpPr>
      <dsp:spPr>
        <a:xfrm>
          <a:off x="1179382" y="1321204"/>
          <a:ext cx="1179382" cy="2434149"/>
        </a:xfrm>
        <a:prstGeom prst="wedgeRectCallout">
          <a:avLst>
            <a:gd name="adj1" fmla="val 62500"/>
            <a:gd name="adj2" fmla="val 20830"/>
          </a:avLst>
        </a:prstGeom>
        <a:solidFill>
          <a:schemeClr val="accent1">
            <a:tint val="50000"/>
            <a:hueOff val="6430406"/>
            <a:satOff val="19978"/>
            <a:lumOff val="1426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50800" tIns="50800" rIns="50800" bIns="50800" numCol="1" spcCol="1270" anchor="t" anchorCtr="0">
          <a:noAutofit/>
        </a:bodyPr>
        <a:lstStyle/>
        <a:p>
          <a:pPr marL="0" lvl="0" indent="0" algn="r" defTabSz="711200">
            <a:lnSpc>
              <a:spcPct val="90000"/>
            </a:lnSpc>
            <a:spcBef>
              <a:spcPct val="0"/>
            </a:spcBef>
            <a:spcAft>
              <a:spcPct val="35000"/>
            </a:spcAft>
            <a:buNone/>
          </a:pPr>
          <a:r>
            <a:rPr lang="ar-EG" sz="1600" kern="1200" dirty="0">
              <a:latin typeface="Sakkal Majalla" panose="02000000000000000000" pitchFamily="2" charset="-78"/>
              <a:cs typeface="Sakkal Majalla" panose="02000000000000000000" pitchFamily="2" charset="-78"/>
            </a:rPr>
            <a:t>- تحديد الكميات، الفئة، النوع، خطرة\غير خطرة...</a:t>
          </a:r>
          <a:endParaRPr lang="en-US" sz="1600" kern="1200" dirty="0">
            <a:latin typeface="Sakkal Majalla" panose="02000000000000000000" pitchFamily="2" charset="-78"/>
            <a:cs typeface="Sakkal Majalla" panose="02000000000000000000" pitchFamily="2" charset="-78"/>
          </a:endParaRPr>
        </a:p>
      </dsp:txBody>
      <dsp:txXfrm>
        <a:off x="1329276" y="1321204"/>
        <a:ext cx="1029488" cy="2434149"/>
      </dsp:txXfrm>
    </dsp:sp>
    <dsp:sp modelId="{6B827344-FB50-4284-ADFC-6FA65130E6BE}">
      <dsp:nvSpPr>
        <dsp:cNvPr id="0" name=""/>
        <dsp:cNvSpPr/>
      </dsp:nvSpPr>
      <dsp:spPr>
        <a:xfrm>
          <a:off x="1179382" y="852966"/>
          <a:ext cx="1179382" cy="468238"/>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a:lnSpc>
              <a:spcPct val="90000"/>
            </a:lnSpc>
            <a:spcBef>
              <a:spcPct val="0"/>
            </a:spcBef>
            <a:spcAft>
              <a:spcPct val="35000"/>
            </a:spcAft>
            <a:buNone/>
          </a:pPr>
          <a:r>
            <a:rPr lang="ar-EG" sz="1600" b="1" kern="1200" dirty="0">
              <a:latin typeface="Sakkal Majalla" panose="02000000000000000000" pitchFamily="2" charset="-78"/>
              <a:cs typeface="Sakkal Majalla" panose="02000000000000000000" pitchFamily="2" charset="-78"/>
            </a:rPr>
            <a:t>تولد النفايات</a:t>
          </a:r>
          <a:endParaRPr lang="en-US" sz="1600" b="1" kern="1200" dirty="0">
            <a:latin typeface="Sakkal Majalla" panose="02000000000000000000" pitchFamily="2" charset="-78"/>
            <a:cs typeface="Sakkal Majalla" panose="02000000000000000000" pitchFamily="2" charset="-78"/>
          </a:endParaRPr>
        </a:p>
      </dsp:txBody>
      <dsp:txXfrm>
        <a:off x="1179382" y="852966"/>
        <a:ext cx="1179382" cy="468238"/>
      </dsp:txXfrm>
    </dsp:sp>
    <dsp:sp modelId="{0B88E1BB-BCA6-4BA5-9BF2-EC3CE860E3BF}">
      <dsp:nvSpPr>
        <dsp:cNvPr id="0" name=""/>
        <dsp:cNvSpPr/>
      </dsp:nvSpPr>
      <dsp:spPr>
        <a:xfrm>
          <a:off x="0" y="1321204"/>
          <a:ext cx="1179382" cy="2246940"/>
        </a:xfrm>
        <a:prstGeom prst="wedgeRectCallout">
          <a:avLst>
            <a:gd name="adj1" fmla="val 62500"/>
            <a:gd name="adj2" fmla="val 20830"/>
          </a:avLst>
        </a:prstGeom>
        <a:solidFill>
          <a:schemeClr val="accent1">
            <a:tint val="50000"/>
            <a:hueOff val="7716487"/>
            <a:satOff val="23974"/>
            <a:lumOff val="1712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50800" tIns="50800" rIns="50800" bIns="50800" numCol="1" spcCol="1270" anchor="t" anchorCtr="0">
          <a:noAutofit/>
        </a:bodyPr>
        <a:lstStyle/>
        <a:p>
          <a:pPr marL="0" lvl="0" indent="0" algn="r" defTabSz="711200">
            <a:lnSpc>
              <a:spcPct val="90000"/>
            </a:lnSpc>
            <a:spcBef>
              <a:spcPct val="0"/>
            </a:spcBef>
            <a:spcAft>
              <a:spcPct val="35000"/>
            </a:spcAft>
            <a:buNone/>
          </a:pPr>
          <a:r>
            <a:rPr lang="ar-EG" sz="1600" kern="1200" dirty="0">
              <a:latin typeface="Sakkal Majalla" panose="02000000000000000000" pitchFamily="2" charset="-78"/>
              <a:cs typeface="Sakkal Majalla" panose="02000000000000000000" pitchFamily="2" charset="-78"/>
            </a:rPr>
            <a:t>- تحديد إطار خطة إدارة النفايات</a:t>
          </a:r>
        </a:p>
        <a:p>
          <a:pPr marL="0" lvl="0" indent="0" algn="r" defTabSz="711200">
            <a:lnSpc>
              <a:spcPct val="90000"/>
            </a:lnSpc>
            <a:spcBef>
              <a:spcPct val="0"/>
            </a:spcBef>
            <a:spcAft>
              <a:spcPct val="35000"/>
            </a:spcAft>
            <a:buNone/>
          </a:pPr>
          <a:endParaRPr lang="ar-EG" sz="1600" kern="1200" dirty="0">
            <a:latin typeface="Sakkal Majalla" panose="02000000000000000000" pitchFamily="2" charset="-78"/>
            <a:cs typeface="Sakkal Majalla" panose="02000000000000000000" pitchFamily="2" charset="-78"/>
          </a:endParaRPr>
        </a:p>
        <a:p>
          <a:pPr marL="0" lvl="0" indent="0" algn="r" defTabSz="711200">
            <a:lnSpc>
              <a:spcPct val="90000"/>
            </a:lnSpc>
            <a:spcBef>
              <a:spcPct val="0"/>
            </a:spcBef>
            <a:spcAft>
              <a:spcPct val="35000"/>
            </a:spcAft>
            <a:buNone/>
          </a:pPr>
          <a:r>
            <a:rPr lang="ar-EG" sz="1600" kern="1200" dirty="0">
              <a:latin typeface="Sakkal Majalla" panose="02000000000000000000" pitchFamily="2" charset="-78"/>
              <a:cs typeface="Sakkal Majalla" panose="02000000000000000000" pitchFamily="2" charset="-78"/>
            </a:rPr>
            <a:t>- معلومات عامة عن المنشأة</a:t>
          </a:r>
        </a:p>
        <a:p>
          <a:pPr marL="0" lvl="0" indent="0" algn="r" defTabSz="711200">
            <a:lnSpc>
              <a:spcPct val="90000"/>
            </a:lnSpc>
            <a:spcBef>
              <a:spcPct val="0"/>
            </a:spcBef>
            <a:spcAft>
              <a:spcPct val="35000"/>
            </a:spcAft>
            <a:buNone/>
          </a:pPr>
          <a:endParaRPr lang="en-US" sz="1600" kern="1200" dirty="0">
            <a:latin typeface="Sakkal Majalla" panose="02000000000000000000" pitchFamily="2" charset="-78"/>
            <a:cs typeface="Sakkal Majalla" panose="02000000000000000000" pitchFamily="2" charset="-78"/>
          </a:endParaRPr>
        </a:p>
      </dsp:txBody>
      <dsp:txXfrm>
        <a:off x="149893" y="1321204"/>
        <a:ext cx="1029488" cy="2246940"/>
      </dsp:txXfrm>
    </dsp:sp>
    <dsp:sp modelId="{D7FDBBD2-30F8-4A1B-831C-009403068BA5}">
      <dsp:nvSpPr>
        <dsp:cNvPr id="0" name=""/>
        <dsp:cNvSpPr/>
      </dsp:nvSpPr>
      <dsp:spPr>
        <a:xfrm>
          <a:off x="0" y="946786"/>
          <a:ext cx="1179382" cy="374418"/>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711200">
            <a:lnSpc>
              <a:spcPct val="90000"/>
            </a:lnSpc>
            <a:spcBef>
              <a:spcPct val="0"/>
            </a:spcBef>
            <a:spcAft>
              <a:spcPct val="35000"/>
            </a:spcAft>
            <a:buNone/>
          </a:pPr>
          <a:r>
            <a:rPr lang="ar-EG" sz="1600" b="1" kern="1200" dirty="0">
              <a:latin typeface="Sakkal Majalla" panose="02000000000000000000" pitchFamily="2" charset="-78"/>
              <a:cs typeface="Sakkal Majalla" panose="02000000000000000000" pitchFamily="2" charset="-78"/>
            </a:rPr>
            <a:t>مقدمة</a:t>
          </a:r>
          <a:endParaRPr lang="en-US" sz="1600" b="1" kern="1200" dirty="0">
            <a:latin typeface="Sakkal Majalla" panose="02000000000000000000" pitchFamily="2" charset="-78"/>
            <a:cs typeface="Sakkal Majalla" panose="02000000000000000000" pitchFamily="2" charset="-78"/>
          </a:endParaRPr>
        </a:p>
      </dsp:txBody>
      <dsp:txXfrm>
        <a:off x="0" y="946786"/>
        <a:ext cx="1179382" cy="374418"/>
      </dsp:txXfrm>
    </dsp:sp>
  </dsp:spTree>
</dsp:drawing>
</file>

<file path=ppt/diagrams/layout1.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62" tIns="46568" rIns="93162" bIns="46568"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62" tIns="46568" rIns="93162" bIns="46568"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62" tIns="46568" rIns="93162" bIns="46568"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ar-EG" sz="1200" smtClean="0">
                <a:solidFill>
                  <a:schemeClr val="dk1"/>
                </a:solidFill>
                <a:latin typeface="Calibri"/>
                <a:ea typeface="Calibri"/>
                <a:cs typeface="Calibri"/>
                <a:sym typeface="Calibri"/>
              </a:rPr>
              <a:pPr algn="r">
                <a:buSzPts val="1200"/>
              </a:pPr>
              <a:t>‹#›</a:t>
            </a:fld>
            <a:endParaRPr lang="ar-EG"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eef19fb09_0_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245" name="Google Shape;245;gceef19fb09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D86E701B-83C6-E74B-B794-932DDC1A0CAC}" type="slidenum">
              <a:rPr lang="en-US" smtClean="0"/>
              <a:pPr/>
              <a:t>10</a:t>
            </a:fld>
            <a:endParaRPr lang="en-US"/>
          </a:p>
        </p:txBody>
      </p:sp>
    </p:spTree>
    <p:extLst>
      <p:ext uri="{BB962C8B-B14F-4D97-AF65-F5344CB8AC3E}">
        <p14:creationId xmlns:p14="http://schemas.microsoft.com/office/powerpoint/2010/main" val="329868937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eef19fb09_0_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245" name="Google Shape;245;gceef19fb09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954995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E701B-83C6-E74B-B794-932DDC1A0CAC}" type="slidenum">
              <a:rPr lang="en-US" smtClean="0"/>
              <a:pPr/>
              <a:t>115</a:t>
            </a:fld>
            <a:endParaRPr lang="en-US"/>
          </a:p>
        </p:txBody>
      </p:sp>
    </p:spTree>
    <p:extLst>
      <p:ext uri="{BB962C8B-B14F-4D97-AF65-F5344CB8AC3E}">
        <p14:creationId xmlns:p14="http://schemas.microsoft.com/office/powerpoint/2010/main" val="257244708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E701B-83C6-E74B-B794-932DDC1A0CAC}" type="slidenum">
              <a:rPr lang="en-US" smtClean="0"/>
              <a:pPr/>
              <a:t>116</a:t>
            </a:fld>
            <a:endParaRPr lang="en-US"/>
          </a:p>
        </p:txBody>
      </p:sp>
    </p:spTree>
    <p:extLst>
      <p:ext uri="{BB962C8B-B14F-4D97-AF65-F5344CB8AC3E}">
        <p14:creationId xmlns:p14="http://schemas.microsoft.com/office/powerpoint/2010/main" val="357875465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117</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131267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Print</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118</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558755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119</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101142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120</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792484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121</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178906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eef19fb09_0_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245" name="Google Shape;245;gceef19fb09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9903798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eef19fb09_0_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245" name="Google Shape;245;gceef19fb09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00936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dirty="0"/>
          </a:p>
        </p:txBody>
      </p:sp>
      <p:sp>
        <p:nvSpPr>
          <p:cNvPr id="4" name="Slide Number Placeholder 3"/>
          <p:cNvSpPr>
            <a:spLocks noGrp="1"/>
          </p:cNvSpPr>
          <p:nvPr>
            <p:ph type="sldNum" sz="quarter" idx="10"/>
          </p:nvPr>
        </p:nvSpPr>
        <p:spPr/>
        <p:txBody>
          <a:bodyPr/>
          <a:lstStyle/>
          <a:p>
            <a:fld id="{D86E701B-83C6-E74B-B794-932DDC1A0CAC}" type="slidenum">
              <a:rPr lang="en-US" smtClean="0"/>
              <a:pPr/>
              <a:t>11</a:t>
            </a:fld>
            <a:endParaRPr lang="en-US"/>
          </a:p>
        </p:txBody>
      </p:sp>
    </p:spTree>
    <p:extLst>
      <p:ext uri="{BB962C8B-B14F-4D97-AF65-F5344CB8AC3E}">
        <p14:creationId xmlns:p14="http://schemas.microsoft.com/office/powerpoint/2010/main" val="204748797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eef19fb09_0_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245" name="Google Shape;245;gceef19fb09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5641720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125</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65572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126</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565895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127</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36966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128</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024181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129</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040482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eef19fb09_0_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245" name="Google Shape;245;gceef19fb09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2219579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131</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73675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134</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674880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135</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6004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D86E701B-83C6-E74B-B794-932DDC1A0CAC}" type="slidenum">
              <a:rPr lang="en-US" smtClean="0"/>
              <a:pPr/>
              <a:t>12</a:t>
            </a:fld>
            <a:endParaRPr lang="en-US"/>
          </a:p>
        </p:txBody>
      </p:sp>
    </p:spTree>
    <p:extLst>
      <p:ext uri="{BB962C8B-B14F-4D97-AF65-F5344CB8AC3E}">
        <p14:creationId xmlns:p14="http://schemas.microsoft.com/office/powerpoint/2010/main" val="83701924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136</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940707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137</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119661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eef19fb09_0_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245" name="Google Shape;245;gceef19fb09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3202822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139</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618116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140</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693410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141</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947020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142</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840851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143</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108914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a:t>
            </a:r>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144</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984339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a:t>
            </a:r>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145</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5668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baseline="0" dirty="0"/>
          </a:p>
          <a:p>
            <a:pPr algn="r" rtl="1"/>
            <a:endParaRPr lang="en-US" dirty="0"/>
          </a:p>
        </p:txBody>
      </p:sp>
      <p:sp>
        <p:nvSpPr>
          <p:cNvPr id="4" name="Slide Number Placeholder 3"/>
          <p:cNvSpPr>
            <a:spLocks noGrp="1"/>
          </p:cNvSpPr>
          <p:nvPr>
            <p:ph type="sldNum" sz="quarter" idx="10"/>
          </p:nvPr>
        </p:nvSpPr>
        <p:spPr/>
        <p:txBody>
          <a:bodyPr/>
          <a:lstStyle/>
          <a:p>
            <a:fld id="{D86E701B-83C6-E74B-B794-932DDC1A0CAC}" type="slidenum">
              <a:rPr lang="en-US" smtClean="0"/>
              <a:pPr/>
              <a:t>13</a:t>
            </a:fld>
            <a:endParaRPr lang="en-US"/>
          </a:p>
        </p:txBody>
      </p:sp>
    </p:spTree>
    <p:extLst>
      <p:ext uri="{BB962C8B-B14F-4D97-AF65-F5344CB8AC3E}">
        <p14:creationId xmlns:p14="http://schemas.microsoft.com/office/powerpoint/2010/main" val="313798661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eef19fb09_0_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245" name="Google Shape;245;gceef19fb09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886075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eef19fb09_0_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245" name="Google Shape;245;gceef19fb09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64668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Share your own experience or story relevant to the topic. It depends on attendees experience or level of commitment.</a:t>
            </a:r>
          </a:p>
        </p:txBody>
      </p:sp>
      <p:sp>
        <p:nvSpPr>
          <p:cNvPr id="4" name="Slide Number Placeholder 3"/>
          <p:cNvSpPr>
            <a:spLocks noGrp="1"/>
          </p:cNvSpPr>
          <p:nvPr>
            <p:ph type="sldNum" sz="quarter" idx="10"/>
          </p:nvPr>
        </p:nvSpPr>
        <p:spPr/>
        <p:txBody>
          <a:bodyPr/>
          <a:lstStyle/>
          <a:p>
            <a:fld id="{D86E701B-83C6-E74B-B794-932DDC1A0CAC}" type="slidenum">
              <a:rPr lang="en-US" smtClean="0"/>
              <a:pPr/>
              <a:t>14</a:t>
            </a:fld>
            <a:endParaRPr lang="en-US"/>
          </a:p>
        </p:txBody>
      </p:sp>
    </p:spTree>
    <p:extLst>
      <p:ext uri="{BB962C8B-B14F-4D97-AF65-F5344CB8AC3E}">
        <p14:creationId xmlns:p14="http://schemas.microsoft.com/office/powerpoint/2010/main" val="538068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eef19fb09_0_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ar-EG" dirty="0"/>
              <a:t>شرح تسلسل البرنامج</a:t>
            </a:r>
            <a:endParaRPr lang="en-US" dirty="0"/>
          </a:p>
        </p:txBody>
      </p:sp>
      <p:sp>
        <p:nvSpPr>
          <p:cNvPr id="245" name="Google Shape;245;gceef19fb09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9392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t>يرجي التأكد من عدم سخرية أحد من الأخر و التأكيد علي حق الجميع في الحلم مهم كان بعيد المنال </a:t>
            </a:r>
            <a:endParaRPr lang="en-US" dirty="0"/>
          </a:p>
        </p:txBody>
      </p:sp>
      <p:sp>
        <p:nvSpPr>
          <p:cNvPr id="4" name="Slide Number Placeholder 3"/>
          <p:cNvSpPr>
            <a:spLocks noGrp="1"/>
          </p:cNvSpPr>
          <p:nvPr>
            <p:ph type="sldNum" sz="quarter" idx="10"/>
          </p:nvPr>
        </p:nvSpPr>
        <p:spPr/>
        <p:txBody>
          <a:bodyPr/>
          <a:lstStyle/>
          <a:p>
            <a:fld id="{D86E701B-83C6-E74B-B794-932DDC1A0CAC}" type="slidenum">
              <a:rPr lang="en-US" smtClean="0"/>
              <a:pPr/>
              <a:t>16</a:t>
            </a:fld>
            <a:endParaRPr lang="en-US"/>
          </a:p>
        </p:txBody>
      </p:sp>
    </p:spTree>
    <p:extLst>
      <p:ext uri="{BB962C8B-B14F-4D97-AF65-F5344CB8AC3E}">
        <p14:creationId xmlns:p14="http://schemas.microsoft.com/office/powerpoint/2010/main" val="1458136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D86E701B-83C6-E74B-B794-932DDC1A0CAC}" type="slidenum">
              <a:rPr lang="en-US" smtClean="0"/>
              <a:pPr/>
              <a:t>17</a:t>
            </a:fld>
            <a:endParaRPr lang="en-US"/>
          </a:p>
        </p:txBody>
      </p:sp>
    </p:spTree>
    <p:extLst>
      <p:ext uri="{BB962C8B-B14F-4D97-AF65-F5344CB8AC3E}">
        <p14:creationId xmlns:p14="http://schemas.microsoft.com/office/powerpoint/2010/main" val="1274716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EG" dirty="0"/>
              <a:t>إسأل المستمعين عن سبب وجودهم</a:t>
            </a:r>
            <a:r>
              <a:rPr lang="ar-EG" baseline="0" dirty="0"/>
              <a:t> هنا و اكتب ملاحظات علي إجابتهم و قم بتعليقها – ركز مع كل الأسباب التي يذكرونها و لا تقم بالتعليق علي اي منها</a:t>
            </a:r>
            <a:endParaRPr lang="en-US" dirty="0"/>
          </a:p>
        </p:txBody>
      </p:sp>
      <p:sp>
        <p:nvSpPr>
          <p:cNvPr id="4" name="Slide Number Placeholder 3"/>
          <p:cNvSpPr>
            <a:spLocks noGrp="1"/>
          </p:cNvSpPr>
          <p:nvPr>
            <p:ph type="sldNum" sz="quarter" idx="10"/>
          </p:nvPr>
        </p:nvSpPr>
        <p:spPr/>
        <p:txBody>
          <a:bodyPr/>
          <a:lstStyle/>
          <a:p>
            <a:fld id="{D86E701B-83C6-E74B-B794-932DDC1A0CAC}" type="slidenum">
              <a:rPr lang="en-US" smtClean="0"/>
              <a:pPr/>
              <a:t>18</a:t>
            </a:fld>
            <a:endParaRPr lang="en-US"/>
          </a:p>
        </p:txBody>
      </p:sp>
    </p:spTree>
    <p:extLst>
      <p:ext uri="{BB962C8B-B14F-4D97-AF65-F5344CB8AC3E}">
        <p14:creationId xmlns:p14="http://schemas.microsoft.com/office/powerpoint/2010/main" val="1555733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EG" dirty="0"/>
              <a:t>إسأل المستمعين عن سبب وجودهم</a:t>
            </a:r>
            <a:r>
              <a:rPr lang="ar-EG" baseline="0" dirty="0"/>
              <a:t> هنا و اكتب ملاحظات علي إجابتهم و قم بتعليقها – ركز مع كل الأسباب التي يذكرونها و لا تقم بالتعليق علي اي منها</a:t>
            </a:r>
            <a:endParaRPr lang="en-US" dirty="0"/>
          </a:p>
        </p:txBody>
      </p:sp>
      <p:sp>
        <p:nvSpPr>
          <p:cNvPr id="4" name="Slide Number Placeholder 3"/>
          <p:cNvSpPr>
            <a:spLocks noGrp="1"/>
          </p:cNvSpPr>
          <p:nvPr>
            <p:ph type="sldNum" sz="quarter" idx="10"/>
          </p:nvPr>
        </p:nvSpPr>
        <p:spPr/>
        <p:txBody>
          <a:bodyPr/>
          <a:lstStyle/>
          <a:p>
            <a:fld id="{D86E701B-83C6-E74B-B794-932DDC1A0CAC}" type="slidenum">
              <a:rPr lang="en-US" smtClean="0"/>
              <a:pPr/>
              <a:t>19</a:t>
            </a:fld>
            <a:endParaRPr lang="en-US"/>
          </a:p>
        </p:txBody>
      </p:sp>
    </p:spTree>
    <p:extLst>
      <p:ext uri="{BB962C8B-B14F-4D97-AF65-F5344CB8AC3E}">
        <p14:creationId xmlns:p14="http://schemas.microsoft.com/office/powerpoint/2010/main" val="385325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eef19fb09_0_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245" name="Google Shape;245;gceef19fb09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98521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EG" dirty="0"/>
              <a:t>اسأل السؤال – اكتب الإجابات علي اللوح – ثم خذ الأصوات</a:t>
            </a:r>
            <a:r>
              <a:rPr lang="ar-EG" baseline="0" dirty="0"/>
              <a:t> علي اي الأسباب هو الأكثر أهمية</a:t>
            </a:r>
            <a:endParaRPr lang="en-US" dirty="0"/>
          </a:p>
        </p:txBody>
      </p:sp>
      <p:sp>
        <p:nvSpPr>
          <p:cNvPr id="4" name="Slide Number Placeholder 3"/>
          <p:cNvSpPr>
            <a:spLocks noGrp="1"/>
          </p:cNvSpPr>
          <p:nvPr>
            <p:ph type="sldNum" sz="quarter" idx="10"/>
          </p:nvPr>
        </p:nvSpPr>
        <p:spPr/>
        <p:txBody>
          <a:bodyPr/>
          <a:lstStyle/>
          <a:p>
            <a:fld id="{D86E701B-83C6-E74B-B794-932DDC1A0CAC}" type="slidenum">
              <a:rPr lang="en-US" smtClean="0"/>
              <a:pPr/>
              <a:t>20</a:t>
            </a:fld>
            <a:endParaRPr lang="en-US"/>
          </a:p>
        </p:txBody>
      </p:sp>
    </p:spTree>
    <p:extLst>
      <p:ext uri="{BB962C8B-B14F-4D97-AF65-F5344CB8AC3E}">
        <p14:creationId xmlns:p14="http://schemas.microsoft.com/office/powerpoint/2010/main" val="1759330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EG" dirty="0"/>
              <a:t>اسأل السؤال – اكتب الإجابات علي اللوح – ثم خذ الأصوات</a:t>
            </a:r>
            <a:r>
              <a:rPr lang="ar-EG" baseline="0" dirty="0"/>
              <a:t> علي اي الأسباب هو الأكثر أهمية</a:t>
            </a:r>
            <a:endParaRPr lang="en-US" dirty="0"/>
          </a:p>
        </p:txBody>
      </p:sp>
      <p:sp>
        <p:nvSpPr>
          <p:cNvPr id="4" name="Slide Number Placeholder 3"/>
          <p:cNvSpPr>
            <a:spLocks noGrp="1"/>
          </p:cNvSpPr>
          <p:nvPr>
            <p:ph type="sldNum" sz="quarter" idx="10"/>
          </p:nvPr>
        </p:nvSpPr>
        <p:spPr/>
        <p:txBody>
          <a:bodyPr/>
          <a:lstStyle/>
          <a:p>
            <a:fld id="{D86E701B-83C6-E74B-B794-932DDC1A0CAC}" type="slidenum">
              <a:rPr lang="en-US" smtClean="0"/>
              <a:pPr/>
              <a:t>21</a:t>
            </a:fld>
            <a:endParaRPr lang="en-US"/>
          </a:p>
        </p:txBody>
      </p:sp>
    </p:spTree>
    <p:extLst>
      <p:ext uri="{BB962C8B-B14F-4D97-AF65-F5344CB8AC3E}">
        <p14:creationId xmlns:p14="http://schemas.microsoft.com/office/powerpoint/2010/main" val="3490793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EG" dirty="0"/>
              <a:t>اسأل السؤال – اكتب الإجابات علي اللوح – ثم خذ الأصوات</a:t>
            </a:r>
            <a:r>
              <a:rPr lang="ar-EG" baseline="0" dirty="0"/>
              <a:t> علي اي الأسباب هو الأكثر أهمية</a:t>
            </a:r>
            <a:endParaRPr lang="en-US" dirty="0"/>
          </a:p>
        </p:txBody>
      </p:sp>
      <p:sp>
        <p:nvSpPr>
          <p:cNvPr id="4" name="Slide Number Placeholder 3"/>
          <p:cNvSpPr>
            <a:spLocks noGrp="1"/>
          </p:cNvSpPr>
          <p:nvPr>
            <p:ph type="sldNum" sz="quarter" idx="10"/>
          </p:nvPr>
        </p:nvSpPr>
        <p:spPr/>
        <p:txBody>
          <a:bodyPr/>
          <a:lstStyle/>
          <a:p>
            <a:fld id="{D86E701B-83C6-E74B-B794-932DDC1A0CAC}" type="slidenum">
              <a:rPr lang="en-US" smtClean="0"/>
              <a:pPr/>
              <a:t>22</a:t>
            </a:fld>
            <a:endParaRPr lang="en-US"/>
          </a:p>
        </p:txBody>
      </p:sp>
    </p:spTree>
    <p:extLst>
      <p:ext uri="{BB962C8B-B14F-4D97-AF65-F5344CB8AC3E}">
        <p14:creationId xmlns:p14="http://schemas.microsoft.com/office/powerpoint/2010/main" val="126987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eef19fb09_0_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245" name="Google Shape;245;gceef19fb09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222612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ar-EG"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24</a:t>
            </a:fld>
            <a:endParaRPr lang="ar-EG"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9370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ar-EG"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25</a:t>
            </a:fld>
            <a:endParaRPr lang="ar-EG"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83043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- 15 minutes -</a:t>
            </a:r>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27</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1324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28</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0868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29</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4717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32</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011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JRA team - 15 Minutes (10.00 – 10.15)</a:t>
            </a:r>
          </a:p>
          <a:p>
            <a:endParaRPr lang="en-US" dirty="0"/>
          </a:p>
        </p:txBody>
      </p:sp>
      <p:sp>
        <p:nvSpPr>
          <p:cNvPr id="4" name="Slide Number Placeholder 3"/>
          <p:cNvSpPr>
            <a:spLocks noGrp="1"/>
          </p:cNvSpPr>
          <p:nvPr>
            <p:ph type="sldNum" sz="quarter" idx="10"/>
          </p:nvPr>
        </p:nvSpPr>
        <p:spPr/>
        <p:txBody>
          <a:bodyPr/>
          <a:lstStyle/>
          <a:p>
            <a:fld id="{D86E701B-83C6-E74B-B794-932DDC1A0CAC}" type="slidenum">
              <a:rPr lang="en-US" smtClean="0"/>
              <a:pPr/>
              <a:t>3</a:t>
            </a:fld>
            <a:endParaRPr lang="en-US"/>
          </a:p>
        </p:txBody>
      </p:sp>
    </p:spTree>
    <p:extLst>
      <p:ext uri="{BB962C8B-B14F-4D97-AF65-F5344CB8AC3E}">
        <p14:creationId xmlns:p14="http://schemas.microsoft.com/office/powerpoint/2010/main" val="3542527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33</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8180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ar-EG" dirty="0"/>
              <a:t>اسأل السؤال – اكتب الإجابات علي اللوح – ثم خذ الأصوات</a:t>
            </a:r>
            <a:r>
              <a:rPr lang="ar-EG" baseline="0" dirty="0"/>
              <a:t> علي اي الأسباب هو الأكثر أهمية </a:t>
            </a:r>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34</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82360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35</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68022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indent="0" algn="r" rtl="1">
              <a:spcBef>
                <a:spcPts val="1800"/>
              </a:spcBef>
              <a:spcAft>
                <a:spcPts val="1800"/>
              </a:spcAft>
              <a:buFont typeface="Wingdings" panose="05000000000000000000" pitchFamily="2" charset="2"/>
              <a:buNone/>
            </a:pPr>
            <a:r>
              <a:rPr lang="ar-EG" sz="1200" dirty="0">
                <a:latin typeface="Sakkal Majalla" panose="02000000000000000000" pitchFamily="2" charset="-78"/>
                <a:cs typeface="Sakkal Majalla" panose="02000000000000000000" pitchFamily="2" charset="-78"/>
              </a:rPr>
              <a:t>الفصل غير الفعال من المصدر</a:t>
            </a:r>
          </a:p>
          <a:p>
            <a:pPr marL="0" indent="0" algn="r" rtl="1">
              <a:spcBef>
                <a:spcPts val="1800"/>
              </a:spcBef>
              <a:spcAft>
                <a:spcPts val="1800"/>
              </a:spcAft>
              <a:buFont typeface="Wingdings" panose="05000000000000000000" pitchFamily="2" charset="2"/>
              <a:buNone/>
            </a:pPr>
            <a:r>
              <a:rPr lang="ar-EG" sz="1200" dirty="0">
                <a:latin typeface="Sakkal Majalla" panose="02000000000000000000" pitchFamily="2" charset="-78"/>
                <a:cs typeface="Sakkal Majalla" panose="02000000000000000000" pitchFamily="2" charset="-78"/>
              </a:rPr>
              <a:t>انخفاض جودة المنتج</a:t>
            </a:r>
          </a:p>
          <a:p>
            <a:pPr marL="0" indent="0" algn="r" rtl="1">
              <a:spcBef>
                <a:spcPts val="1800"/>
              </a:spcBef>
              <a:spcAft>
                <a:spcPts val="1800"/>
              </a:spcAft>
              <a:buFont typeface="Wingdings" panose="05000000000000000000" pitchFamily="2" charset="2"/>
              <a:buNone/>
            </a:pPr>
            <a:r>
              <a:rPr lang="ar-EG" sz="1200" dirty="0">
                <a:latin typeface="Sakkal Majalla" panose="02000000000000000000" pitchFamily="2" charset="-78"/>
                <a:cs typeface="Sakkal Majalla" panose="02000000000000000000" pitchFamily="2" charset="-78"/>
              </a:rPr>
              <a:t>غياب حوافز الاستثمار في القطاع</a:t>
            </a:r>
          </a:p>
          <a:p>
            <a:pPr marL="0" indent="0" algn="r" rtl="1">
              <a:spcBef>
                <a:spcPts val="1800"/>
              </a:spcBef>
              <a:spcAft>
                <a:spcPts val="1800"/>
              </a:spcAft>
              <a:buFont typeface="Wingdings" panose="05000000000000000000" pitchFamily="2" charset="2"/>
              <a:buNone/>
            </a:pPr>
            <a:r>
              <a:rPr lang="ar-EG" sz="1200" dirty="0">
                <a:latin typeface="Sakkal Majalla" panose="02000000000000000000" pitchFamily="2" charset="-78"/>
                <a:cs typeface="Sakkal Majalla" panose="02000000000000000000" pitchFamily="2" charset="-78"/>
              </a:rPr>
              <a:t>نقص الوعي لدى الجهات المولدة للنفايات ومقدمي الخدمات </a:t>
            </a:r>
          </a:p>
          <a:p>
            <a:pPr marL="0" indent="0" algn="r" rtl="1">
              <a:spcBef>
                <a:spcPts val="1800"/>
              </a:spcBef>
              <a:spcAft>
                <a:spcPts val="1800"/>
              </a:spcAft>
              <a:buFont typeface="Wingdings" panose="05000000000000000000" pitchFamily="2" charset="2"/>
              <a:buNone/>
            </a:pPr>
            <a:r>
              <a:rPr lang="ar-EG" sz="1200" dirty="0">
                <a:latin typeface="Sakkal Majalla" panose="02000000000000000000" pitchFamily="2" charset="-78"/>
                <a:cs typeface="Sakkal Majalla" panose="02000000000000000000" pitchFamily="2" charset="-78"/>
              </a:rPr>
              <a:t>محدودية الدعم الحكومي</a:t>
            </a:r>
            <a:endParaRPr lang="en-US" sz="1200" dirty="0">
              <a:latin typeface="Sakkal Majalla" panose="02000000000000000000" pitchFamily="2" charset="-78"/>
              <a:cs typeface="Sakkal Majalla" panose="02000000000000000000" pitchFamily="2" charset="-78"/>
            </a:endParaRPr>
          </a:p>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36</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79217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eef19fb09_0_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245" name="Google Shape;245;gceef19fb09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679075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39</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35379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41</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81219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42</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09658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Explain the meaning of bales </a:t>
            </a:r>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43</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40116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45</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1850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1" eaLnBrk="1" latinLnBrk="0" hangingPunct="1"/>
            <a:r>
              <a:rPr lang="en-US" dirty="0"/>
              <a:t>History of JRA Project</a:t>
            </a:r>
          </a:p>
        </p:txBody>
      </p:sp>
      <p:sp>
        <p:nvSpPr>
          <p:cNvPr id="4" name="Slide Number Placeholder 3"/>
          <p:cNvSpPr>
            <a:spLocks noGrp="1"/>
          </p:cNvSpPr>
          <p:nvPr>
            <p:ph type="sldNum" sz="quarter" idx="10"/>
          </p:nvPr>
        </p:nvSpPr>
        <p:spPr/>
        <p:txBody>
          <a:bodyPr/>
          <a:lstStyle/>
          <a:p>
            <a:fld id="{D86E701B-83C6-E74B-B794-932DDC1A0CAC}" type="slidenum">
              <a:rPr lang="en-US" smtClean="0"/>
              <a:pPr/>
              <a:t>4</a:t>
            </a:fld>
            <a:endParaRPr lang="en-US"/>
          </a:p>
        </p:txBody>
      </p:sp>
    </p:spTree>
    <p:extLst>
      <p:ext uri="{BB962C8B-B14F-4D97-AF65-F5344CB8AC3E}">
        <p14:creationId xmlns:p14="http://schemas.microsoft.com/office/powerpoint/2010/main" val="21109121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46</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86054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eef19fb09_0_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245" name="Google Shape;245;gceef19fb09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584154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48</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9817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51</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31247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54</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81236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55</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08341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56</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51743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57</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60371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58</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76092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59</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0245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gn="l" rtl="0">
              <a:lnSpc>
                <a:spcPct val="100000"/>
              </a:lnSpc>
              <a:spcBef>
                <a:spcPts val="0"/>
              </a:spcBef>
              <a:spcAft>
                <a:spcPts val="0"/>
              </a:spcAft>
              <a:buClr>
                <a:srgbClr val="000000"/>
              </a:buClr>
              <a:buSzPts val="1400"/>
              <a:buFont typeface="Arial"/>
              <a:buNone/>
            </a:pPr>
            <a:endParaRPr lang="en-US" dirty="0"/>
          </a:p>
        </p:txBody>
      </p:sp>
      <p:sp>
        <p:nvSpPr>
          <p:cNvPr id="4" name="Slide Number Placeholder 3"/>
          <p:cNvSpPr>
            <a:spLocks noGrp="1"/>
          </p:cNvSpPr>
          <p:nvPr>
            <p:ph type="sldNum" sz="quarter" idx="10"/>
          </p:nvPr>
        </p:nvSpPr>
        <p:spPr/>
        <p:txBody>
          <a:bodyPr/>
          <a:lstStyle/>
          <a:p>
            <a:fld id="{D86E701B-83C6-E74B-B794-932DDC1A0CAC}" type="slidenum">
              <a:rPr lang="en-US" smtClean="0"/>
              <a:pPr/>
              <a:t>5</a:t>
            </a:fld>
            <a:endParaRPr lang="en-US"/>
          </a:p>
        </p:txBody>
      </p:sp>
    </p:spTree>
    <p:extLst>
      <p:ext uri="{BB962C8B-B14F-4D97-AF65-F5344CB8AC3E}">
        <p14:creationId xmlns:p14="http://schemas.microsoft.com/office/powerpoint/2010/main" val="31599462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7217EEC-0323-4740-BD85-10DBC31E264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51796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61</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19032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64</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11446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65</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99665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66</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62894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answers :</a:t>
            </a:r>
          </a:p>
          <a:p>
            <a:pPr marR="0" algn="r" rtl="1" fontAlgn="t">
              <a:spcBef>
                <a:spcPts val="0"/>
              </a:spcBef>
              <a:spcAft>
                <a:spcPts val="0"/>
              </a:spcAft>
            </a:pPr>
            <a:r>
              <a:rPr lang="ar-EG" sz="1800" b="1" i="0" u="none" strike="noStrike" dirty="0">
                <a:solidFill>
                  <a:srgbClr val="FFFFFF"/>
                </a:solidFill>
                <a:effectLst/>
                <a:latin typeface="Sakkal Majalla" panose="02000000000000000000" pitchFamily="2" charset="-78"/>
                <a:ea typeface="Gill Sans MT" panose="020B0502020104020203" pitchFamily="34" charset="0"/>
                <a:cs typeface="Sakkal Majalla" panose="02000000000000000000" pitchFamily="2" charset="-78"/>
              </a:rPr>
              <a:t>علب بلاستك مياه فارغة</a:t>
            </a:r>
            <a:endParaRPr lang="en-US" sz="1800" b="0" i="0" u="none" strike="noStrike" dirty="0">
              <a:effectLst/>
              <a:latin typeface="Arial" panose="020B0604020202020204" pitchFamily="34" charset="0"/>
            </a:endParaRPr>
          </a:p>
          <a:p>
            <a:pPr marR="0" algn="r" rtl="1" fontAlgn="t">
              <a:spcBef>
                <a:spcPts val="0"/>
              </a:spcBef>
              <a:spcAft>
                <a:spcPts val="0"/>
              </a:spcAft>
            </a:pPr>
            <a:r>
              <a:rPr lang="ar-EG" sz="1800" b="0" i="0" u="none" strike="noStrike" dirty="0">
                <a:solidFill>
                  <a:srgbClr val="000000"/>
                </a:solidFill>
                <a:effectLst/>
                <a:latin typeface="Sakkal Majalla" panose="02000000000000000000" pitchFamily="2" charset="-78"/>
                <a:ea typeface="Gill Sans MT" panose="020B0502020104020203" pitchFamily="34" charset="0"/>
                <a:cs typeface="Sakkal Majalla" panose="02000000000000000000" pitchFamily="2" charset="-78"/>
              </a:rPr>
              <a:t>بقايا طعام</a:t>
            </a:r>
            <a:endParaRPr lang="en-US" sz="1800" b="0" i="0" u="none" strike="noStrike" dirty="0">
              <a:effectLst/>
              <a:latin typeface="Arial" panose="020B0604020202020204" pitchFamily="34" charset="0"/>
            </a:endParaRPr>
          </a:p>
          <a:p>
            <a:pPr marR="0" algn="r" rtl="1" fontAlgn="t">
              <a:spcBef>
                <a:spcPts val="0"/>
              </a:spcBef>
              <a:spcAft>
                <a:spcPts val="0"/>
              </a:spcAft>
            </a:pPr>
            <a:r>
              <a:rPr lang="ar-EG" sz="1800" b="0" i="0" u="none" strike="noStrike" dirty="0">
                <a:solidFill>
                  <a:srgbClr val="000000"/>
                </a:solidFill>
                <a:effectLst/>
                <a:latin typeface="Sakkal Majalla" panose="02000000000000000000" pitchFamily="2" charset="-78"/>
                <a:ea typeface="Gill Sans MT" panose="020B0502020104020203" pitchFamily="34" charset="0"/>
                <a:cs typeface="Sakkal Majalla" panose="02000000000000000000" pitchFamily="2" charset="-78"/>
              </a:rPr>
              <a:t>زيوت طعام مستعملة</a:t>
            </a:r>
            <a:endParaRPr lang="en-US" sz="1800" b="0" i="0" u="none" strike="noStrike" dirty="0">
              <a:effectLst/>
              <a:latin typeface="Arial" panose="020B0604020202020204" pitchFamily="34" charset="0"/>
            </a:endParaRPr>
          </a:p>
          <a:p>
            <a:endParaRPr lang="en-US" dirty="0"/>
          </a:p>
          <a:p>
            <a:r>
              <a:rPr lang="en-US" dirty="0"/>
              <a:t>Wrong answers:</a:t>
            </a:r>
          </a:p>
          <a:p>
            <a:pPr marR="0" algn="r" rtl="1" fontAlgn="t">
              <a:spcBef>
                <a:spcPts val="0"/>
              </a:spcBef>
              <a:spcAft>
                <a:spcPts val="0"/>
              </a:spcAft>
            </a:pPr>
            <a:r>
              <a:rPr lang="ar-EG" sz="1800" b="1" i="0" u="none" strike="noStrike" dirty="0">
                <a:solidFill>
                  <a:srgbClr val="FFFFFF"/>
                </a:solidFill>
                <a:effectLst/>
                <a:latin typeface="Sakkal Majalla" panose="02000000000000000000" pitchFamily="2" charset="-78"/>
                <a:ea typeface="Gill Sans MT" panose="020B0502020104020203" pitchFamily="34" charset="0"/>
                <a:cs typeface="Sakkal Majalla" panose="02000000000000000000" pitchFamily="2" charset="-78"/>
              </a:rPr>
              <a:t>نفايات كرتونية</a:t>
            </a:r>
            <a:endParaRPr lang="en-US" sz="1800" b="0" i="0" u="none" strike="noStrike" dirty="0">
              <a:effectLst/>
              <a:latin typeface="Arial" panose="020B0604020202020204" pitchFamily="34" charset="0"/>
            </a:endParaRPr>
          </a:p>
          <a:p>
            <a:pPr marR="0" algn="r" rtl="1" fontAlgn="t">
              <a:spcBef>
                <a:spcPts val="0"/>
              </a:spcBef>
              <a:spcAft>
                <a:spcPts val="0"/>
              </a:spcAft>
            </a:pPr>
            <a:r>
              <a:rPr lang="ar-EG" sz="1800" b="0" i="0" u="none" strike="noStrike" dirty="0">
                <a:solidFill>
                  <a:srgbClr val="000000"/>
                </a:solidFill>
                <a:effectLst/>
                <a:latin typeface="Sakkal Majalla" panose="02000000000000000000" pitchFamily="2" charset="-78"/>
                <a:ea typeface="Gill Sans MT" panose="020B0502020104020203" pitchFamily="34" charset="0"/>
                <a:cs typeface="Sakkal Majalla" panose="02000000000000000000" pitchFamily="2" charset="-78"/>
              </a:rPr>
              <a:t>نفايات بلاستيكية</a:t>
            </a:r>
            <a:endParaRPr lang="en-US" sz="1800" b="0" i="0" u="none" strike="noStrike" dirty="0">
              <a:effectLst/>
              <a:latin typeface="Arial" panose="020B0604020202020204" pitchFamily="34" charset="0"/>
            </a:endParaRPr>
          </a:p>
          <a:p>
            <a:pPr marR="0" algn="r" rtl="1" fontAlgn="t">
              <a:spcBef>
                <a:spcPts val="0"/>
              </a:spcBef>
              <a:spcAft>
                <a:spcPts val="0"/>
              </a:spcAft>
            </a:pPr>
            <a:r>
              <a:rPr lang="ar-EG" sz="1800" b="0" i="0" u="none" strike="noStrike" dirty="0">
                <a:solidFill>
                  <a:srgbClr val="000000"/>
                </a:solidFill>
                <a:effectLst/>
                <a:latin typeface="Sakkal Majalla" panose="02000000000000000000" pitchFamily="2" charset="-78"/>
                <a:ea typeface="Gill Sans MT" panose="020B0502020104020203" pitchFamily="34" charset="0"/>
                <a:cs typeface="Sakkal Majalla" panose="02000000000000000000" pitchFamily="2" charset="-78"/>
              </a:rPr>
              <a:t>نفايات عضوية</a:t>
            </a:r>
            <a:endParaRPr lang="en-US" sz="1800" b="0" i="0" u="none" strike="noStrike" dirty="0">
              <a:effectLst/>
              <a:latin typeface="Arial" panose="020B0604020202020204" pitchFamily="34" charset="0"/>
            </a:endParaRPr>
          </a:p>
          <a:p>
            <a:endParaRPr lang="en-US" dirty="0"/>
          </a:p>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67</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28274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a:t>
            </a:r>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68</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05837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69</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4523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last opportunity is the wrong one</a:t>
            </a:r>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70</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36766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last opportunity is the wrong one</a:t>
            </a:r>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71</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8867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EG" dirty="0"/>
              <a:t>إسأل المستمعين عن سبب وجودهم</a:t>
            </a:r>
            <a:r>
              <a:rPr lang="ar-EG" baseline="0" dirty="0"/>
              <a:t> هنا و اكتب ملاحظات علي إجابتهم و قم بتعليقها – ركز مع كل الأسباب التي يذكرونها و لا تقم بالتعليق علي اي منها</a:t>
            </a:r>
            <a:endParaRPr lang="en-US" dirty="0"/>
          </a:p>
        </p:txBody>
      </p:sp>
      <p:sp>
        <p:nvSpPr>
          <p:cNvPr id="4" name="Slide Number Placeholder 3"/>
          <p:cNvSpPr>
            <a:spLocks noGrp="1"/>
          </p:cNvSpPr>
          <p:nvPr>
            <p:ph type="sldNum" sz="quarter" idx="10"/>
          </p:nvPr>
        </p:nvSpPr>
        <p:spPr/>
        <p:txBody>
          <a:bodyPr/>
          <a:lstStyle/>
          <a:p>
            <a:fld id="{D86E701B-83C6-E74B-B794-932DDC1A0CAC}" type="slidenum">
              <a:rPr lang="en-US" smtClean="0"/>
              <a:pPr/>
              <a:t>6</a:t>
            </a:fld>
            <a:endParaRPr lang="en-US"/>
          </a:p>
        </p:txBody>
      </p:sp>
    </p:spTree>
    <p:extLst>
      <p:ext uri="{BB962C8B-B14F-4D97-AF65-F5344CB8AC3E}">
        <p14:creationId xmlns:p14="http://schemas.microsoft.com/office/powerpoint/2010/main" val="1333299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72</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62723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73</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8784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74</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46885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75</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34092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76</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29421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77</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84711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78</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21876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79</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22300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80</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73745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81</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509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EG" dirty="0"/>
              <a:t>إسأل المستمعين عن سبب وجودهم</a:t>
            </a:r>
            <a:r>
              <a:rPr lang="ar-EG" baseline="0" dirty="0"/>
              <a:t> هنا و اكتب ملاحظات علي إجابتهم و قم بتعليقها – ركز مع كل الأسباب التي يذكرونها و لا تقم بالتعليق علي اي منها</a:t>
            </a:r>
            <a:endParaRPr lang="en-US" dirty="0"/>
          </a:p>
        </p:txBody>
      </p:sp>
      <p:sp>
        <p:nvSpPr>
          <p:cNvPr id="4" name="Slide Number Placeholder 3"/>
          <p:cNvSpPr>
            <a:spLocks noGrp="1"/>
          </p:cNvSpPr>
          <p:nvPr>
            <p:ph type="sldNum" sz="quarter" idx="10"/>
          </p:nvPr>
        </p:nvSpPr>
        <p:spPr/>
        <p:txBody>
          <a:bodyPr/>
          <a:lstStyle/>
          <a:p>
            <a:fld id="{D86E701B-83C6-E74B-B794-932DDC1A0CAC}" type="slidenum">
              <a:rPr lang="en-US" smtClean="0"/>
              <a:pPr/>
              <a:t>7</a:t>
            </a:fld>
            <a:endParaRPr lang="en-US"/>
          </a:p>
        </p:txBody>
      </p:sp>
    </p:spTree>
    <p:extLst>
      <p:ext uri="{BB962C8B-B14F-4D97-AF65-F5344CB8AC3E}">
        <p14:creationId xmlns:p14="http://schemas.microsoft.com/office/powerpoint/2010/main" val="1228970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82</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70063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83</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06108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84</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27657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eef19fb09_0_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245" name="Google Shape;245;gceef19fb09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188382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E701B-83C6-E74B-B794-932DDC1A0CAC}" type="slidenum">
              <a:rPr lang="en-US" smtClean="0"/>
              <a:pPr/>
              <a:t>86</a:t>
            </a:fld>
            <a:endParaRPr lang="en-US"/>
          </a:p>
        </p:txBody>
      </p:sp>
    </p:spTree>
    <p:extLst>
      <p:ext uri="{BB962C8B-B14F-4D97-AF65-F5344CB8AC3E}">
        <p14:creationId xmlns:p14="http://schemas.microsoft.com/office/powerpoint/2010/main" val="39299548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E701B-83C6-E74B-B794-932DDC1A0CAC}" type="slidenum">
              <a:rPr lang="en-US" smtClean="0"/>
              <a:pPr/>
              <a:t>87</a:t>
            </a:fld>
            <a:endParaRPr lang="en-US"/>
          </a:p>
        </p:txBody>
      </p:sp>
    </p:spTree>
    <p:extLst>
      <p:ext uri="{BB962C8B-B14F-4D97-AF65-F5344CB8AC3E}">
        <p14:creationId xmlns:p14="http://schemas.microsoft.com/office/powerpoint/2010/main" val="8569090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88</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06653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First one is wrong (it should be done now not long term)</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89</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03476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90</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96800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Print</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91</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081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D86E701B-83C6-E74B-B794-932DDC1A0CAC}" type="slidenum">
              <a:rPr lang="en-US" smtClean="0"/>
              <a:pPr/>
              <a:t>8</a:t>
            </a:fld>
            <a:endParaRPr lang="en-US"/>
          </a:p>
        </p:txBody>
      </p:sp>
    </p:spTree>
    <p:extLst>
      <p:ext uri="{BB962C8B-B14F-4D97-AF65-F5344CB8AC3E}">
        <p14:creationId xmlns:p14="http://schemas.microsoft.com/office/powerpoint/2010/main" val="14293378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eef19fb09_0_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245" name="Google Shape;245;gceef19fb09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63134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93</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32150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94</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27948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95</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55385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eef19fb09_0_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245" name="Google Shape;245;gceef19fb09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9577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eef19fb09_0_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245" name="Google Shape;245;gceef19fb09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8601253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EG" dirty="0"/>
              <a:t>ملخص اليوم الأول مر بإختصار علي شرائح اليوم الماضي و إسأل كل شخص ما هو</a:t>
            </a:r>
            <a:r>
              <a:rPr lang="ar-EG" baseline="0" dirty="0"/>
              <a:t> أفضل شيء تعلمته بالأمس</a:t>
            </a:r>
            <a:endParaRPr lang="en-US" dirty="0"/>
          </a:p>
          <a:p>
            <a:pPr marL="0" algn="r" defTabSz="914400" rtl="1" eaLnBrk="1" latinLnBrk="0" hangingPunct="1"/>
            <a:endParaRPr lang="en-EG" dirty="0"/>
          </a:p>
        </p:txBody>
      </p:sp>
      <p:sp>
        <p:nvSpPr>
          <p:cNvPr id="4" name="Slide Number Placeholder 3"/>
          <p:cNvSpPr>
            <a:spLocks noGrp="1"/>
          </p:cNvSpPr>
          <p:nvPr>
            <p:ph type="sldNum" sz="quarter" idx="5"/>
          </p:nvPr>
        </p:nvSpPr>
        <p:spPr/>
        <p:txBody>
          <a:bodyPr/>
          <a:lstStyle/>
          <a:p>
            <a:fld id="{D86E701B-83C6-E74B-B794-932DDC1A0CAC}" type="slidenum">
              <a:rPr lang="en-US" smtClean="0"/>
              <a:pPr/>
              <a:t>98</a:t>
            </a:fld>
            <a:endParaRPr lang="en-US"/>
          </a:p>
        </p:txBody>
      </p:sp>
    </p:spTree>
    <p:extLst>
      <p:ext uri="{BB962C8B-B14F-4D97-AF65-F5344CB8AC3E}">
        <p14:creationId xmlns:p14="http://schemas.microsoft.com/office/powerpoint/2010/main" val="213405970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EG" dirty="0"/>
              <a:t>ملخص اليوم الأول مر بإختصار علي شرائح اليوم الماضي و إسأل كل شخص ما هو</a:t>
            </a:r>
            <a:r>
              <a:rPr lang="ar-EG" baseline="0" dirty="0"/>
              <a:t> أفضل شيء تعلمته بالأمس</a:t>
            </a:r>
            <a:endParaRPr lang="en-US" dirty="0"/>
          </a:p>
          <a:p>
            <a:pPr marL="0" algn="r" defTabSz="914400" rtl="1" eaLnBrk="1" latinLnBrk="0" hangingPunct="1"/>
            <a:endParaRPr lang="en-EG" dirty="0"/>
          </a:p>
        </p:txBody>
      </p:sp>
      <p:sp>
        <p:nvSpPr>
          <p:cNvPr id="4" name="Slide Number Placeholder 3"/>
          <p:cNvSpPr>
            <a:spLocks noGrp="1"/>
          </p:cNvSpPr>
          <p:nvPr>
            <p:ph type="sldNum" sz="quarter" idx="5"/>
          </p:nvPr>
        </p:nvSpPr>
        <p:spPr/>
        <p:txBody>
          <a:bodyPr/>
          <a:lstStyle/>
          <a:p>
            <a:fld id="{D86E701B-83C6-E74B-B794-932DDC1A0CAC}" type="slidenum">
              <a:rPr lang="en-US" smtClean="0"/>
              <a:pPr/>
              <a:t>99</a:t>
            </a:fld>
            <a:endParaRPr lang="en-US"/>
          </a:p>
        </p:txBody>
      </p:sp>
    </p:spTree>
    <p:extLst>
      <p:ext uri="{BB962C8B-B14F-4D97-AF65-F5344CB8AC3E}">
        <p14:creationId xmlns:p14="http://schemas.microsoft.com/office/powerpoint/2010/main" val="40136009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eef19fb09_0_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ar-EG" dirty="0"/>
              <a:t>شرح تسلسل البرنامج</a:t>
            </a:r>
            <a:endParaRPr lang="en-US" dirty="0"/>
          </a:p>
        </p:txBody>
      </p:sp>
      <p:sp>
        <p:nvSpPr>
          <p:cNvPr id="245" name="Google Shape;245;gceef19fb09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3076250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be detailed and think deeply </a:t>
            </a:r>
          </a:p>
        </p:txBody>
      </p:sp>
      <p:sp>
        <p:nvSpPr>
          <p:cNvPr id="4" name="Slide Number Placeholder 3"/>
          <p:cNvSpPr>
            <a:spLocks noGrp="1"/>
          </p:cNvSpPr>
          <p:nvPr>
            <p:ph type="sldNum" sz="quarter" idx="10"/>
          </p:nvPr>
        </p:nvSpPr>
        <p:spPr/>
        <p:txBody>
          <a:bodyPr/>
          <a:lstStyle/>
          <a:p>
            <a:fld id="{D86E701B-83C6-E74B-B794-932DDC1A0CAC}" type="slidenum">
              <a:rPr lang="en-US" smtClean="0"/>
              <a:pPr/>
              <a:t>101</a:t>
            </a:fld>
            <a:endParaRPr lang="en-US"/>
          </a:p>
        </p:txBody>
      </p:sp>
    </p:spTree>
    <p:extLst>
      <p:ext uri="{BB962C8B-B14F-4D97-AF65-F5344CB8AC3E}">
        <p14:creationId xmlns:p14="http://schemas.microsoft.com/office/powerpoint/2010/main" val="812015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t>يرجي التأكد من عدم سخرية أحد من الأخر و التأكيد علي حق الجميع في الحلم مهم كان بعيد المنال </a:t>
            </a:r>
            <a:endParaRPr lang="en-US" dirty="0"/>
          </a:p>
        </p:txBody>
      </p:sp>
      <p:sp>
        <p:nvSpPr>
          <p:cNvPr id="4" name="Slide Number Placeholder 3"/>
          <p:cNvSpPr>
            <a:spLocks noGrp="1"/>
          </p:cNvSpPr>
          <p:nvPr>
            <p:ph type="sldNum" sz="quarter" idx="10"/>
          </p:nvPr>
        </p:nvSpPr>
        <p:spPr/>
        <p:txBody>
          <a:bodyPr/>
          <a:lstStyle/>
          <a:p>
            <a:fld id="{D86E701B-83C6-E74B-B794-932DDC1A0CAC}" type="slidenum">
              <a:rPr lang="en-US" smtClean="0"/>
              <a:pPr/>
              <a:t>9</a:t>
            </a:fld>
            <a:endParaRPr lang="en-US"/>
          </a:p>
        </p:txBody>
      </p:sp>
    </p:spTree>
    <p:extLst>
      <p:ext uri="{BB962C8B-B14F-4D97-AF65-F5344CB8AC3E}">
        <p14:creationId xmlns:p14="http://schemas.microsoft.com/office/powerpoint/2010/main" val="489940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be detailed and think deeply </a:t>
            </a:r>
          </a:p>
        </p:txBody>
      </p:sp>
      <p:sp>
        <p:nvSpPr>
          <p:cNvPr id="4" name="Slide Number Placeholder 3"/>
          <p:cNvSpPr>
            <a:spLocks noGrp="1"/>
          </p:cNvSpPr>
          <p:nvPr>
            <p:ph type="sldNum" sz="quarter" idx="10"/>
          </p:nvPr>
        </p:nvSpPr>
        <p:spPr/>
        <p:txBody>
          <a:bodyPr/>
          <a:lstStyle/>
          <a:p>
            <a:fld id="{D86E701B-83C6-E74B-B794-932DDC1A0CAC}" type="slidenum">
              <a:rPr lang="en-US" smtClean="0"/>
              <a:pPr/>
              <a:t>102</a:t>
            </a:fld>
            <a:endParaRPr lang="en-US"/>
          </a:p>
        </p:txBody>
      </p:sp>
    </p:spTree>
    <p:extLst>
      <p:ext uri="{BB962C8B-B14F-4D97-AF65-F5344CB8AC3E}">
        <p14:creationId xmlns:p14="http://schemas.microsoft.com/office/powerpoint/2010/main" val="1940049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eef19fb09_0_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245" name="Google Shape;245;gceef19fb09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416886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104</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844112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105</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639704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106</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639934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107</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97370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108</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552544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111</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834960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112</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396349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ar-EG" sz="1200">
                <a:solidFill>
                  <a:schemeClr val="dk1"/>
                </a:solidFill>
                <a:latin typeface="Calibri"/>
                <a:ea typeface="Calibri"/>
                <a:cs typeface="Calibri"/>
                <a:sym typeface="Calibri"/>
              </a:rPr>
              <a:pPr algn="r">
                <a:buSzPts val="1200"/>
              </a:pPr>
              <a:t>113</a:t>
            </a:fld>
            <a:endParaRPr lang="ar-EG"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85973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 Full Red">
  <p:cSld name="Cover - Full Red">
    <p:bg>
      <p:bgPr>
        <a:solidFill>
          <a:srgbClr val="BA0C2F"/>
        </a:solidFill>
        <a:effectLst/>
      </p:bgPr>
    </p:bg>
    <p:spTree>
      <p:nvGrpSpPr>
        <p:cNvPr id="1" name="Shape 16"/>
        <p:cNvGrpSpPr/>
        <p:nvPr/>
      </p:nvGrpSpPr>
      <p:grpSpPr>
        <a:xfrm>
          <a:off x="0" y="0"/>
          <a:ext cx="0" cy="0"/>
          <a:chOff x="0" y="0"/>
          <a:chExt cx="0" cy="0"/>
        </a:xfrm>
      </p:grpSpPr>
      <p:sp>
        <p:nvSpPr>
          <p:cNvPr id="17" name="Google Shape;17;p64"/>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64"/>
          <p:cNvSpPr txBox="1">
            <a:spLocks noGrp="1"/>
          </p:cNvSpPr>
          <p:nvPr>
            <p:ph type="ftr" idx="11"/>
          </p:nvPr>
        </p:nvSpPr>
        <p:spPr>
          <a:xfrm>
            <a:off x="3124200" y="6520934"/>
            <a:ext cx="2895600" cy="184666"/>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4"/>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fld id="{00000000-1234-1234-1234-123412341234}" type="slidenum">
              <a:rPr lang="ar-EG" smtClean="0"/>
              <a:pPr/>
              <a:t>‹#›</a:t>
            </a:fld>
            <a:endParaRPr lang="ar-EG"/>
          </a:p>
        </p:txBody>
      </p:sp>
      <p:sp>
        <p:nvSpPr>
          <p:cNvPr id="20" name="Google Shape;20;p64"/>
          <p:cNvSpPr txBox="1">
            <a:spLocks noGrp="1"/>
          </p:cNvSpPr>
          <p:nvPr>
            <p:ph type="ctrTitle"/>
          </p:nvPr>
        </p:nvSpPr>
        <p:spPr>
          <a:xfrm>
            <a:off x="685800" y="2133600"/>
            <a:ext cx="5486400"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FFFFFF"/>
              </a:buClr>
              <a:buSzPts val="3200"/>
              <a:buFont typeface="Gill Sans"/>
              <a:buNone/>
              <a:defRPr sz="32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64"/>
          <p:cNvSpPr txBox="1">
            <a:spLocks noGrp="1"/>
          </p:cNvSpPr>
          <p:nvPr>
            <p:ph type="subTitle" idx="1"/>
          </p:nvPr>
        </p:nvSpPr>
        <p:spPr>
          <a:xfrm>
            <a:off x="685800" y="4114800"/>
            <a:ext cx="3429000" cy="16002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FFFFFF"/>
              </a:buClr>
              <a:buSzPts val="1800"/>
              <a:buNone/>
              <a:defRPr sz="1800">
                <a:solidFill>
                  <a:srgbClr val="FFFFFF"/>
                </a:solidFill>
              </a:defRPr>
            </a:lvl1pPr>
            <a:lvl2pPr lvl="1" algn="ctr">
              <a:lnSpc>
                <a:spcPct val="100000"/>
              </a:lnSpc>
              <a:spcBef>
                <a:spcPts val="1200"/>
              </a:spcBef>
              <a:spcAft>
                <a:spcPts val="0"/>
              </a:spcAft>
              <a:buClr>
                <a:srgbClr val="888888"/>
              </a:buClr>
              <a:buSzPts val="2000"/>
              <a:buNone/>
              <a:defRPr>
                <a:solidFill>
                  <a:srgbClr val="888888"/>
                </a:solidFill>
              </a:defRPr>
            </a:lvl2pPr>
            <a:lvl3pPr lvl="2" algn="ctr">
              <a:lnSpc>
                <a:spcPct val="100000"/>
              </a:lnSpc>
              <a:spcBef>
                <a:spcPts val="1200"/>
              </a:spcBef>
              <a:spcAft>
                <a:spcPts val="0"/>
              </a:spcAft>
              <a:buClr>
                <a:srgbClr val="888888"/>
              </a:buClr>
              <a:buSzPts val="1800"/>
              <a:buNone/>
              <a:defRPr>
                <a:solidFill>
                  <a:srgbClr val="888888"/>
                </a:solidFill>
              </a:defRPr>
            </a:lvl3pPr>
            <a:lvl4pPr lvl="3" algn="ctr">
              <a:lnSpc>
                <a:spcPct val="100000"/>
              </a:lnSpc>
              <a:spcBef>
                <a:spcPts val="320"/>
              </a:spcBef>
              <a:spcAft>
                <a:spcPts val="0"/>
              </a:spcAft>
              <a:buClr>
                <a:srgbClr val="888888"/>
              </a:buClr>
              <a:buSzPts val="16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cxnSp>
        <p:nvCxnSpPr>
          <p:cNvPr id="22" name="Google Shape;22;p64"/>
          <p:cNvCxnSpPr/>
          <p:nvPr/>
        </p:nvCxnSpPr>
        <p:spPr>
          <a:xfrm>
            <a:off x="762000" y="3886200"/>
            <a:ext cx="320040" cy="0"/>
          </a:xfrm>
          <a:prstGeom prst="straightConnector1">
            <a:avLst/>
          </a:prstGeom>
          <a:noFill/>
          <a:ln w="19050" cap="flat" cmpd="sng">
            <a:solidFill>
              <a:schemeClr val="lt1"/>
            </a:solidFill>
            <a:prstDash val="solid"/>
            <a:round/>
            <a:headEnd type="none" w="sm" len="sm"/>
            <a:tailEnd type="none" w="sm" len="sm"/>
          </a:ln>
        </p:spPr>
      </p:cxnSp>
      <p:pic>
        <p:nvPicPr>
          <p:cNvPr id="23" name="Google Shape;23;p64" descr="Text, logo&#10;&#10;Description automatically generated"/>
          <p:cNvPicPr preferRelativeResize="0"/>
          <p:nvPr/>
        </p:nvPicPr>
        <p:blipFill rotWithShape="1">
          <a:blip r:embed="rId2">
            <a:alphaModFix/>
          </a:blip>
          <a:srcRect/>
          <a:stretch/>
        </p:blipFill>
        <p:spPr>
          <a:xfrm>
            <a:off x="337352" y="660346"/>
            <a:ext cx="3036163" cy="134350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Red/White 3 Content">
  <p:cSld name="Red/White 3 Content">
    <p:bg>
      <p:bgPr>
        <a:solidFill>
          <a:schemeClr val="lt1"/>
        </a:solidFill>
        <a:effectLst/>
      </p:bgPr>
    </p:bg>
    <p:spTree>
      <p:nvGrpSpPr>
        <p:cNvPr id="1" name="Shape 107"/>
        <p:cNvGrpSpPr/>
        <p:nvPr/>
      </p:nvGrpSpPr>
      <p:grpSpPr>
        <a:xfrm>
          <a:off x="0" y="0"/>
          <a:ext cx="0" cy="0"/>
          <a:chOff x="0" y="0"/>
          <a:chExt cx="0" cy="0"/>
        </a:xfrm>
      </p:grpSpPr>
      <p:sp>
        <p:nvSpPr>
          <p:cNvPr id="108" name="Google Shape;108;p72"/>
          <p:cNvSpPr txBox="1">
            <a:spLocks noGrp="1"/>
          </p:cNvSpPr>
          <p:nvPr>
            <p:ph type="body" idx="1"/>
          </p:nvPr>
        </p:nvSpPr>
        <p:spPr>
          <a:xfrm>
            <a:off x="686104" y="1600200"/>
            <a:ext cx="2514296"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09" name="Google Shape;109;p72"/>
          <p:cNvSpPr txBox="1">
            <a:spLocks noGrp="1"/>
          </p:cNvSpPr>
          <p:nvPr>
            <p:ph type="body" idx="2"/>
          </p:nvPr>
        </p:nvSpPr>
        <p:spPr>
          <a:xfrm>
            <a:off x="5943600" y="1600200"/>
            <a:ext cx="2514904"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0" name="Google Shape;110;p72"/>
          <p:cNvSpPr txBox="1">
            <a:spLocks noGrp="1"/>
          </p:cNvSpPr>
          <p:nvPr>
            <p:ph type="dt" idx="10"/>
          </p:nvPr>
        </p:nvSpPr>
        <p:spPr>
          <a:xfrm>
            <a:off x="152400" y="6530079"/>
            <a:ext cx="2133600" cy="184666"/>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72"/>
          <p:cNvSpPr txBox="1">
            <a:spLocks noGrp="1"/>
          </p:cNvSpPr>
          <p:nvPr>
            <p:ph type="ftr" idx="11"/>
          </p:nvPr>
        </p:nvSpPr>
        <p:spPr>
          <a:xfrm>
            <a:off x="3124200" y="6530079"/>
            <a:ext cx="2895600" cy="184666"/>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72"/>
          <p:cNvSpPr txBox="1">
            <a:spLocks noGrp="1"/>
          </p:cNvSpPr>
          <p:nvPr>
            <p:ph type="sldNum" idx="12"/>
          </p:nvPr>
        </p:nvSpPr>
        <p:spPr>
          <a:xfrm>
            <a:off x="6858000" y="6530079"/>
            <a:ext cx="2133600" cy="184666"/>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fld id="{00000000-1234-1234-1234-123412341234}" type="slidenum">
              <a:rPr lang="ar-EG" smtClean="0"/>
              <a:pPr/>
              <a:t>‹#›</a:t>
            </a:fld>
            <a:endParaRPr lang="ar-EG"/>
          </a:p>
        </p:txBody>
      </p:sp>
      <p:sp>
        <p:nvSpPr>
          <p:cNvPr id="113" name="Google Shape;113;p72"/>
          <p:cNvSpPr txBox="1">
            <a:spLocks noGrp="1"/>
          </p:cNvSpPr>
          <p:nvPr>
            <p:ph type="title"/>
          </p:nvPr>
        </p:nvSpPr>
        <p:spPr>
          <a:xfrm>
            <a:off x="686104" y="848420"/>
            <a:ext cx="7772400" cy="52318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BA0C2F"/>
              </a:buClr>
              <a:buSzPts val="2800"/>
              <a:buFont typeface="Gill Sans"/>
              <a:buNone/>
              <a:defRPr>
                <a:solidFill>
                  <a:srgbClr val="BA0C2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72"/>
          <p:cNvSpPr txBox="1">
            <a:spLocks noGrp="1"/>
          </p:cNvSpPr>
          <p:nvPr>
            <p:ph type="body" idx="3"/>
          </p:nvPr>
        </p:nvSpPr>
        <p:spPr>
          <a:xfrm>
            <a:off x="3314549" y="1600200"/>
            <a:ext cx="2514904"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Red/White 1 Content + Bottom Photo">
  <p:cSld name="Red/White 1 Content + Bottom Photo">
    <p:bg>
      <p:bgPr>
        <a:solidFill>
          <a:schemeClr val="lt1"/>
        </a:solidFill>
        <a:effectLst/>
      </p:bgPr>
    </p:bg>
    <p:spTree>
      <p:nvGrpSpPr>
        <p:cNvPr id="1" name="Shape 115"/>
        <p:cNvGrpSpPr/>
        <p:nvPr/>
      </p:nvGrpSpPr>
      <p:grpSpPr>
        <a:xfrm>
          <a:off x="0" y="0"/>
          <a:ext cx="0" cy="0"/>
          <a:chOff x="0" y="0"/>
          <a:chExt cx="0" cy="0"/>
        </a:xfrm>
      </p:grpSpPr>
      <p:sp>
        <p:nvSpPr>
          <p:cNvPr id="116" name="Google Shape;116;p73"/>
          <p:cNvSpPr>
            <a:spLocks noGrp="1"/>
          </p:cNvSpPr>
          <p:nvPr>
            <p:ph type="pic" idx="2"/>
          </p:nvPr>
        </p:nvSpPr>
        <p:spPr>
          <a:xfrm>
            <a:off x="152400" y="3429000"/>
            <a:ext cx="8839200" cy="3276600"/>
          </a:xfrm>
          <a:prstGeom prst="rect">
            <a:avLst/>
          </a:prstGeom>
          <a:solidFill>
            <a:srgbClr val="E7E7E5"/>
          </a:solidFill>
          <a:ln>
            <a:noFill/>
          </a:ln>
        </p:spPr>
        <p:txBody>
          <a:bodyPr spcFirstLastPara="1" wrap="square" lIns="91425" tIns="45700" rIns="91425" bIns="45700" anchor="t" anchorCtr="0">
            <a:normAutofit/>
          </a:bodyPr>
          <a:lstStyle>
            <a:lvl1pPr marR="0" lvl="0" algn="l" rtl="0">
              <a:lnSpc>
                <a:spcPct val="100000"/>
              </a:lnSpc>
              <a:spcBef>
                <a:spcPts val="240"/>
              </a:spcBef>
              <a:spcAft>
                <a:spcPts val="0"/>
              </a:spcAft>
              <a:buClr>
                <a:srgbClr val="6C6463"/>
              </a:buClr>
              <a:buSzPts val="1200"/>
              <a:buFont typeface="Arial"/>
              <a:buNone/>
              <a:defRPr sz="1200" b="0"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635C5B"/>
              </a:buClr>
              <a:buSzPts val="2000"/>
              <a:buFont typeface="Arial"/>
              <a:buChar char="–"/>
              <a:defRPr sz="2000" b="0" i="0" u="none" strike="noStrike" cap="none">
                <a:solidFill>
                  <a:srgbClr val="635C5B"/>
                </a:solidFill>
                <a:latin typeface="Gill Sans"/>
                <a:ea typeface="Gill Sans"/>
                <a:cs typeface="Gill Sans"/>
                <a:sym typeface="Gill Sans"/>
              </a:defRPr>
            </a:lvl2pPr>
            <a:lvl3pPr marR="0" lvl="2"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R="0" lvl="3"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R="0" lvl="4"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117" name="Google Shape;117;p73"/>
          <p:cNvSpPr txBox="1">
            <a:spLocks noGrp="1"/>
          </p:cNvSpPr>
          <p:nvPr>
            <p:ph type="body" idx="1"/>
          </p:nvPr>
        </p:nvSpPr>
        <p:spPr>
          <a:xfrm>
            <a:off x="685800" y="1600200"/>
            <a:ext cx="7772400" cy="16002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a:solidFill>
                  <a:srgbClr val="6C6463"/>
                </a:solidFill>
              </a:defRPr>
            </a:lvl1pPr>
            <a:lvl2pPr marL="914400" lvl="1" indent="-355600" algn="l">
              <a:lnSpc>
                <a:spcPct val="100000"/>
              </a:lnSpc>
              <a:spcBef>
                <a:spcPts val="1200"/>
              </a:spcBef>
              <a:spcAft>
                <a:spcPts val="0"/>
              </a:spcAft>
              <a:buClr>
                <a:srgbClr val="6C6463"/>
              </a:buClr>
              <a:buSzPts val="2000"/>
              <a:buChar char="–"/>
              <a:defRPr>
                <a:solidFill>
                  <a:srgbClr val="6C6463"/>
                </a:solidFill>
              </a:defRPr>
            </a:lvl2pPr>
            <a:lvl3pPr marL="1371600" lvl="2" indent="-342900" algn="l">
              <a:lnSpc>
                <a:spcPct val="100000"/>
              </a:lnSpc>
              <a:spcBef>
                <a:spcPts val="1200"/>
              </a:spcBef>
              <a:spcAft>
                <a:spcPts val="0"/>
              </a:spcAft>
              <a:buClr>
                <a:srgbClr val="6C6463"/>
              </a:buClr>
              <a:buSzPts val="1800"/>
              <a:buChar char="•"/>
              <a:defRPr>
                <a:solidFill>
                  <a:srgbClr val="6C6463"/>
                </a:solidFill>
              </a:defRPr>
            </a:lvl3pPr>
            <a:lvl4pPr marL="1828800" lvl="3" indent="-330200" algn="l">
              <a:lnSpc>
                <a:spcPct val="100000"/>
              </a:lnSpc>
              <a:spcBef>
                <a:spcPts val="320"/>
              </a:spcBef>
              <a:spcAft>
                <a:spcPts val="0"/>
              </a:spcAft>
              <a:buClr>
                <a:srgbClr val="6C6463"/>
              </a:buClr>
              <a:buSzPts val="1600"/>
              <a:buChar char="–"/>
              <a:defRPr>
                <a:solidFill>
                  <a:srgbClr val="6C6463"/>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8" name="Google Shape;118;p73"/>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73"/>
          <p:cNvSpPr txBox="1">
            <a:spLocks noGrp="1"/>
          </p:cNvSpPr>
          <p:nvPr>
            <p:ph type="ftr" idx="11"/>
          </p:nvPr>
        </p:nvSpPr>
        <p:spPr>
          <a:xfrm>
            <a:off x="3124200" y="6520934"/>
            <a:ext cx="2895600" cy="184666"/>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73"/>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fld id="{00000000-1234-1234-1234-123412341234}" type="slidenum">
              <a:rPr lang="ar-EG" smtClean="0"/>
              <a:pPr/>
              <a:t>‹#›</a:t>
            </a:fld>
            <a:endParaRPr lang="ar-EG"/>
          </a:p>
        </p:txBody>
      </p:sp>
      <p:sp>
        <p:nvSpPr>
          <p:cNvPr id="121" name="Google Shape;121;p73"/>
          <p:cNvSpPr txBox="1">
            <a:spLocks noGrp="1"/>
          </p:cNvSpPr>
          <p:nvPr>
            <p:ph type="title"/>
          </p:nvPr>
        </p:nvSpPr>
        <p:spPr>
          <a:xfrm>
            <a:off x="686104" y="848420"/>
            <a:ext cx="7772400" cy="52318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BA0C2F"/>
              </a:buClr>
              <a:buSzPts val="2800"/>
              <a:buFont typeface="Gill Sans"/>
              <a:buNone/>
              <a:defRPr>
                <a:solidFill>
                  <a:srgbClr val="BA0C2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73"/>
          <p:cNvSpPr txBox="1">
            <a:spLocks noGrp="1"/>
          </p:cNvSpPr>
          <p:nvPr>
            <p:ph type="body" idx="3"/>
          </p:nvPr>
        </p:nvSpPr>
        <p:spPr>
          <a:xfrm rot="-5400000">
            <a:off x="7527667" y="4708286"/>
            <a:ext cx="2743200" cy="18462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d/White 1 Content + Right Photo">
  <p:cSld name="Red/White 1 Content + Right Photo">
    <p:bg>
      <p:bgPr>
        <a:solidFill>
          <a:schemeClr val="lt1"/>
        </a:solidFill>
        <a:effectLst/>
      </p:bgPr>
    </p:bg>
    <p:spTree>
      <p:nvGrpSpPr>
        <p:cNvPr id="1" name="Shape 123"/>
        <p:cNvGrpSpPr/>
        <p:nvPr/>
      </p:nvGrpSpPr>
      <p:grpSpPr>
        <a:xfrm>
          <a:off x="0" y="0"/>
          <a:ext cx="0" cy="0"/>
          <a:chOff x="0" y="0"/>
          <a:chExt cx="0" cy="0"/>
        </a:xfrm>
      </p:grpSpPr>
      <p:sp>
        <p:nvSpPr>
          <p:cNvPr id="124" name="Google Shape;124;p74"/>
          <p:cNvSpPr>
            <a:spLocks noGrp="1"/>
          </p:cNvSpPr>
          <p:nvPr>
            <p:ph type="pic" idx="2"/>
          </p:nvPr>
        </p:nvSpPr>
        <p:spPr>
          <a:xfrm>
            <a:off x="4572000" y="152400"/>
            <a:ext cx="4419600" cy="6553200"/>
          </a:xfrm>
          <a:prstGeom prst="rect">
            <a:avLst/>
          </a:prstGeom>
          <a:solidFill>
            <a:srgbClr val="E7E7E5"/>
          </a:solidFill>
          <a:ln>
            <a:noFill/>
          </a:ln>
        </p:spPr>
        <p:txBody>
          <a:bodyPr spcFirstLastPara="1" wrap="square" lIns="91425" tIns="45700" rIns="91425" bIns="45700" anchor="t" anchorCtr="0">
            <a:normAutofit/>
          </a:bodyPr>
          <a:lstStyle>
            <a:lvl1pPr marR="0" lvl="0" algn="l" rtl="0">
              <a:lnSpc>
                <a:spcPct val="100000"/>
              </a:lnSpc>
              <a:spcBef>
                <a:spcPts val="240"/>
              </a:spcBef>
              <a:spcAft>
                <a:spcPts val="0"/>
              </a:spcAft>
              <a:buClr>
                <a:srgbClr val="6C6463"/>
              </a:buClr>
              <a:buSzPts val="1200"/>
              <a:buFont typeface="Arial"/>
              <a:buNone/>
              <a:defRPr sz="1200" b="0"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635C5B"/>
              </a:buClr>
              <a:buSzPts val="2000"/>
              <a:buFont typeface="Arial"/>
              <a:buChar char="–"/>
              <a:defRPr sz="2000" b="0" i="0" u="none" strike="noStrike" cap="none">
                <a:solidFill>
                  <a:srgbClr val="635C5B"/>
                </a:solidFill>
                <a:latin typeface="Gill Sans"/>
                <a:ea typeface="Gill Sans"/>
                <a:cs typeface="Gill Sans"/>
                <a:sym typeface="Gill Sans"/>
              </a:defRPr>
            </a:lvl2pPr>
            <a:lvl3pPr marR="0" lvl="2"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R="0" lvl="3"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R="0" lvl="4"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125" name="Google Shape;125;p74"/>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rgbClr val="6C6463"/>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74"/>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fld id="{00000000-1234-1234-1234-123412341234}" type="slidenum">
              <a:rPr lang="ar-EG" smtClean="0"/>
              <a:pPr/>
              <a:t>‹#›</a:t>
            </a:fld>
            <a:endParaRPr lang="ar-EG"/>
          </a:p>
        </p:txBody>
      </p:sp>
      <p:sp>
        <p:nvSpPr>
          <p:cNvPr id="127" name="Google Shape;127;p74"/>
          <p:cNvSpPr txBox="1">
            <a:spLocks noGrp="1"/>
          </p:cNvSpPr>
          <p:nvPr>
            <p:ph type="body" idx="1"/>
          </p:nvPr>
        </p:nvSpPr>
        <p:spPr>
          <a:xfrm>
            <a:off x="685800" y="2057402"/>
            <a:ext cx="3657600" cy="4114799"/>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8" name="Google Shape;128;p74"/>
          <p:cNvSpPr txBox="1">
            <a:spLocks noGrp="1"/>
          </p:cNvSpPr>
          <p:nvPr>
            <p:ph type="title"/>
          </p:nvPr>
        </p:nvSpPr>
        <p:spPr>
          <a:xfrm>
            <a:off x="685801" y="1274912"/>
            <a:ext cx="3657296" cy="52318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BA0C2F"/>
              </a:buClr>
              <a:buSzPts val="2800"/>
              <a:buFont typeface="Gill Sans"/>
              <a:buNone/>
              <a:defRPr>
                <a:solidFill>
                  <a:srgbClr val="BA0C2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74"/>
          <p:cNvSpPr txBox="1">
            <a:spLocks noGrp="1"/>
          </p:cNvSpPr>
          <p:nvPr>
            <p:ph type="body" idx="3"/>
          </p:nvPr>
        </p:nvSpPr>
        <p:spPr>
          <a:xfrm rot="-5400000">
            <a:off x="7527667" y="1431686"/>
            <a:ext cx="2743200" cy="18462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d/White Title Only">
  <p:cSld name="Red/White Title Only">
    <p:bg>
      <p:bgPr>
        <a:solidFill>
          <a:schemeClr val="lt1"/>
        </a:solidFill>
        <a:effectLst/>
      </p:bgPr>
    </p:bg>
    <p:spTree>
      <p:nvGrpSpPr>
        <p:cNvPr id="1" name="Shape 130"/>
        <p:cNvGrpSpPr/>
        <p:nvPr/>
      </p:nvGrpSpPr>
      <p:grpSpPr>
        <a:xfrm>
          <a:off x="0" y="0"/>
          <a:ext cx="0" cy="0"/>
          <a:chOff x="0" y="0"/>
          <a:chExt cx="0" cy="0"/>
        </a:xfrm>
      </p:grpSpPr>
      <p:sp>
        <p:nvSpPr>
          <p:cNvPr id="131" name="Google Shape;131;p75"/>
          <p:cNvSpPr>
            <a:spLocks noGrp="1"/>
          </p:cNvSpPr>
          <p:nvPr>
            <p:ph type="pic" idx="2"/>
          </p:nvPr>
        </p:nvSpPr>
        <p:spPr>
          <a:xfrm>
            <a:off x="152400" y="152400"/>
            <a:ext cx="4419600" cy="6553200"/>
          </a:xfrm>
          <a:prstGeom prst="rect">
            <a:avLst/>
          </a:prstGeom>
          <a:solidFill>
            <a:srgbClr val="E7E7E5"/>
          </a:solidFill>
          <a:ln>
            <a:noFill/>
          </a:ln>
        </p:spPr>
        <p:txBody>
          <a:bodyPr spcFirstLastPara="1" wrap="square" lIns="91425" tIns="45700" rIns="91425" bIns="45700" anchor="t" anchorCtr="0">
            <a:normAutofit/>
          </a:bodyPr>
          <a:lstStyle>
            <a:lvl1pPr marR="0" lvl="0" algn="l" rtl="0">
              <a:lnSpc>
                <a:spcPct val="100000"/>
              </a:lnSpc>
              <a:spcBef>
                <a:spcPts val="240"/>
              </a:spcBef>
              <a:spcAft>
                <a:spcPts val="0"/>
              </a:spcAft>
              <a:buClr>
                <a:srgbClr val="6C6463"/>
              </a:buClr>
              <a:buSzPts val="1200"/>
              <a:buFont typeface="Arial"/>
              <a:buNone/>
              <a:defRPr sz="1200" b="0"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635C5B"/>
              </a:buClr>
              <a:buSzPts val="2000"/>
              <a:buFont typeface="Arial"/>
              <a:buChar char="–"/>
              <a:defRPr sz="2000" b="0" i="0" u="none" strike="noStrike" cap="none">
                <a:solidFill>
                  <a:srgbClr val="635C5B"/>
                </a:solidFill>
                <a:latin typeface="Gill Sans"/>
                <a:ea typeface="Gill Sans"/>
                <a:cs typeface="Gill Sans"/>
                <a:sym typeface="Gill Sans"/>
              </a:defRPr>
            </a:lvl2pPr>
            <a:lvl3pPr marR="0" lvl="2"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R="0" lvl="3"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R="0" lvl="4"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132" name="Google Shape;132;p75"/>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chemeClr val="lt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75"/>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fld id="{00000000-1234-1234-1234-123412341234}" type="slidenum">
              <a:rPr lang="ar-EG" smtClean="0"/>
              <a:pPr/>
              <a:t>‹#›</a:t>
            </a:fld>
            <a:endParaRPr lang="ar-EG"/>
          </a:p>
        </p:txBody>
      </p:sp>
      <p:sp>
        <p:nvSpPr>
          <p:cNvPr id="134" name="Google Shape;134;p75"/>
          <p:cNvSpPr txBox="1">
            <a:spLocks noGrp="1"/>
          </p:cNvSpPr>
          <p:nvPr>
            <p:ph type="body" idx="1"/>
          </p:nvPr>
        </p:nvSpPr>
        <p:spPr>
          <a:xfrm rot="-5400000">
            <a:off x="3108067" y="1431686"/>
            <a:ext cx="2743200" cy="18462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5" name="Google Shape;135;p75"/>
          <p:cNvSpPr txBox="1">
            <a:spLocks noGrp="1"/>
          </p:cNvSpPr>
          <p:nvPr>
            <p:ph type="title"/>
          </p:nvPr>
        </p:nvSpPr>
        <p:spPr>
          <a:xfrm>
            <a:off x="4877104" y="3187264"/>
            <a:ext cx="3885896" cy="523180"/>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Clr>
                <a:srgbClr val="BA0C2F"/>
              </a:buClr>
              <a:buSzPts val="2800"/>
              <a:buFont typeface="Gill Sans"/>
              <a:buNone/>
              <a:defRPr>
                <a:solidFill>
                  <a:srgbClr val="BA0C2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act Info">
  <p:cSld name="Contact Info">
    <p:spTree>
      <p:nvGrpSpPr>
        <p:cNvPr id="1" name="Shape 136"/>
        <p:cNvGrpSpPr/>
        <p:nvPr/>
      </p:nvGrpSpPr>
      <p:grpSpPr>
        <a:xfrm>
          <a:off x="0" y="0"/>
          <a:ext cx="0" cy="0"/>
          <a:chOff x="0" y="0"/>
          <a:chExt cx="0" cy="0"/>
        </a:xfrm>
      </p:grpSpPr>
      <p:sp>
        <p:nvSpPr>
          <p:cNvPr id="137" name="Google Shape;137;p76"/>
          <p:cNvSpPr txBox="1">
            <a:spLocks noGrp="1"/>
          </p:cNvSpPr>
          <p:nvPr>
            <p:ph type="body" idx="1"/>
          </p:nvPr>
        </p:nvSpPr>
        <p:spPr>
          <a:xfrm rot="-5400000">
            <a:off x="7527667" y="1431686"/>
            <a:ext cx="2743200" cy="18462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8" name="Google Shape;138;p76"/>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76"/>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fld id="{00000000-1234-1234-1234-123412341234}" type="slidenum">
              <a:rPr lang="ar-EG" smtClean="0"/>
              <a:pPr/>
              <a:t>‹#›</a:t>
            </a:fld>
            <a:endParaRPr lang="ar-EG"/>
          </a:p>
        </p:txBody>
      </p:sp>
      <p:pic>
        <p:nvPicPr>
          <p:cNvPr id="140" name="Google Shape;140;p76"/>
          <p:cNvPicPr preferRelativeResize="0"/>
          <p:nvPr/>
        </p:nvPicPr>
        <p:blipFill rotWithShape="1">
          <a:blip r:embed="rId2">
            <a:alphaModFix/>
          </a:blip>
          <a:srcRect/>
          <a:stretch/>
        </p:blipFill>
        <p:spPr>
          <a:xfrm>
            <a:off x="692285" y="5943600"/>
            <a:ext cx="1524000" cy="457200"/>
          </a:xfrm>
          <a:prstGeom prst="rect">
            <a:avLst/>
          </a:prstGeom>
          <a:noFill/>
          <a:ln>
            <a:noFill/>
          </a:ln>
        </p:spPr>
      </p:pic>
      <p:sp>
        <p:nvSpPr>
          <p:cNvPr id="141" name="Google Shape;141;p76"/>
          <p:cNvSpPr txBox="1">
            <a:spLocks noGrp="1"/>
          </p:cNvSpPr>
          <p:nvPr>
            <p:ph type="subTitle" idx="2"/>
          </p:nvPr>
        </p:nvSpPr>
        <p:spPr>
          <a:xfrm>
            <a:off x="685800" y="4114800"/>
            <a:ext cx="3429000" cy="16002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1200"/>
              </a:spcBef>
              <a:spcAft>
                <a:spcPts val="0"/>
              </a:spcAft>
              <a:buClr>
                <a:srgbClr val="888888"/>
              </a:buClr>
              <a:buSzPts val="2000"/>
              <a:buNone/>
              <a:defRPr>
                <a:solidFill>
                  <a:srgbClr val="888888"/>
                </a:solidFill>
              </a:defRPr>
            </a:lvl2pPr>
            <a:lvl3pPr lvl="2" algn="ctr">
              <a:lnSpc>
                <a:spcPct val="100000"/>
              </a:lnSpc>
              <a:spcBef>
                <a:spcPts val="1200"/>
              </a:spcBef>
              <a:spcAft>
                <a:spcPts val="0"/>
              </a:spcAft>
              <a:buClr>
                <a:srgbClr val="888888"/>
              </a:buClr>
              <a:buSzPts val="1800"/>
              <a:buNone/>
              <a:defRPr>
                <a:solidFill>
                  <a:srgbClr val="888888"/>
                </a:solidFill>
              </a:defRPr>
            </a:lvl3pPr>
            <a:lvl4pPr lvl="3" algn="ctr">
              <a:lnSpc>
                <a:spcPct val="100000"/>
              </a:lnSpc>
              <a:spcBef>
                <a:spcPts val="320"/>
              </a:spcBef>
              <a:spcAft>
                <a:spcPts val="0"/>
              </a:spcAft>
              <a:buClr>
                <a:srgbClr val="888888"/>
              </a:buClr>
              <a:buSzPts val="16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cxnSp>
        <p:nvCxnSpPr>
          <p:cNvPr id="142" name="Google Shape;142;p76"/>
          <p:cNvCxnSpPr/>
          <p:nvPr/>
        </p:nvCxnSpPr>
        <p:spPr>
          <a:xfrm>
            <a:off x="762000" y="3886200"/>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 Full Blue">
  <p:cSld name="Cover - Full Blue">
    <p:bg>
      <p:bgPr>
        <a:solidFill>
          <a:srgbClr val="002F6C"/>
        </a:solidFill>
        <a:effectLst/>
      </p:bgPr>
    </p:bg>
    <p:spTree>
      <p:nvGrpSpPr>
        <p:cNvPr id="1" name="Shape 143"/>
        <p:cNvGrpSpPr/>
        <p:nvPr/>
      </p:nvGrpSpPr>
      <p:grpSpPr>
        <a:xfrm>
          <a:off x="0" y="0"/>
          <a:ext cx="0" cy="0"/>
          <a:chOff x="0" y="0"/>
          <a:chExt cx="0" cy="0"/>
        </a:xfrm>
      </p:grpSpPr>
      <p:pic>
        <p:nvPicPr>
          <p:cNvPr id="144" name="Google Shape;144;p77"/>
          <p:cNvPicPr preferRelativeResize="0"/>
          <p:nvPr/>
        </p:nvPicPr>
        <p:blipFill rotWithShape="1">
          <a:blip r:embed="rId2">
            <a:alphaModFix/>
          </a:blip>
          <a:srcRect/>
          <a:stretch/>
        </p:blipFill>
        <p:spPr>
          <a:xfrm>
            <a:off x="691523" y="685800"/>
            <a:ext cx="1813366" cy="544010"/>
          </a:xfrm>
          <a:prstGeom prst="rect">
            <a:avLst/>
          </a:prstGeom>
          <a:noFill/>
          <a:ln>
            <a:noFill/>
          </a:ln>
        </p:spPr>
      </p:pic>
      <p:sp>
        <p:nvSpPr>
          <p:cNvPr id="145" name="Google Shape;145;p77"/>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77"/>
          <p:cNvSpPr txBox="1">
            <a:spLocks noGrp="1"/>
          </p:cNvSpPr>
          <p:nvPr>
            <p:ph type="ftr" idx="11"/>
          </p:nvPr>
        </p:nvSpPr>
        <p:spPr>
          <a:xfrm>
            <a:off x="3124200" y="6520934"/>
            <a:ext cx="2895600" cy="184666"/>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77"/>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fld id="{00000000-1234-1234-1234-123412341234}" type="slidenum">
              <a:rPr lang="ar-EG" smtClean="0"/>
              <a:pPr/>
              <a:t>‹#›</a:t>
            </a:fld>
            <a:endParaRPr lang="ar-EG"/>
          </a:p>
        </p:txBody>
      </p:sp>
      <p:sp>
        <p:nvSpPr>
          <p:cNvPr id="148" name="Google Shape;148;p77"/>
          <p:cNvSpPr txBox="1">
            <a:spLocks noGrp="1"/>
          </p:cNvSpPr>
          <p:nvPr>
            <p:ph type="ctrTitle"/>
          </p:nvPr>
        </p:nvSpPr>
        <p:spPr>
          <a:xfrm>
            <a:off x="685800" y="2133600"/>
            <a:ext cx="5486400"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FFFFFF"/>
              </a:buClr>
              <a:buSzPts val="3200"/>
              <a:buFont typeface="Gill Sans"/>
              <a:buNone/>
              <a:defRPr sz="32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77"/>
          <p:cNvSpPr txBox="1">
            <a:spLocks noGrp="1"/>
          </p:cNvSpPr>
          <p:nvPr>
            <p:ph type="subTitle" idx="1"/>
          </p:nvPr>
        </p:nvSpPr>
        <p:spPr>
          <a:xfrm>
            <a:off x="685800" y="4114800"/>
            <a:ext cx="3429000" cy="16002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FFFFFF"/>
              </a:buClr>
              <a:buSzPts val="1800"/>
              <a:buNone/>
              <a:defRPr sz="1800">
                <a:solidFill>
                  <a:srgbClr val="FFFFFF"/>
                </a:solidFill>
              </a:defRPr>
            </a:lvl1pPr>
            <a:lvl2pPr lvl="1" algn="ctr">
              <a:lnSpc>
                <a:spcPct val="100000"/>
              </a:lnSpc>
              <a:spcBef>
                <a:spcPts val="1200"/>
              </a:spcBef>
              <a:spcAft>
                <a:spcPts val="0"/>
              </a:spcAft>
              <a:buClr>
                <a:srgbClr val="888888"/>
              </a:buClr>
              <a:buSzPts val="2000"/>
              <a:buNone/>
              <a:defRPr>
                <a:solidFill>
                  <a:srgbClr val="888888"/>
                </a:solidFill>
              </a:defRPr>
            </a:lvl2pPr>
            <a:lvl3pPr lvl="2" algn="ctr">
              <a:lnSpc>
                <a:spcPct val="100000"/>
              </a:lnSpc>
              <a:spcBef>
                <a:spcPts val="1200"/>
              </a:spcBef>
              <a:spcAft>
                <a:spcPts val="0"/>
              </a:spcAft>
              <a:buClr>
                <a:srgbClr val="888888"/>
              </a:buClr>
              <a:buSzPts val="1800"/>
              <a:buNone/>
              <a:defRPr>
                <a:solidFill>
                  <a:srgbClr val="888888"/>
                </a:solidFill>
              </a:defRPr>
            </a:lvl3pPr>
            <a:lvl4pPr lvl="3" algn="ctr">
              <a:lnSpc>
                <a:spcPct val="100000"/>
              </a:lnSpc>
              <a:spcBef>
                <a:spcPts val="320"/>
              </a:spcBef>
              <a:spcAft>
                <a:spcPts val="0"/>
              </a:spcAft>
              <a:buClr>
                <a:srgbClr val="888888"/>
              </a:buClr>
              <a:buSzPts val="16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cxnSp>
        <p:nvCxnSpPr>
          <p:cNvPr id="150" name="Google Shape;150;p77"/>
          <p:cNvCxnSpPr/>
          <p:nvPr/>
        </p:nvCxnSpPr>
        <p:spPr>
          <a:xfrm>
            <a:off x="762000" y="3886200"/>
            <a:ext cx="320040" cy="0"/>
          </a:xfrm>
          <a:prstGeom prst="straightConnector1">
            <a:avLst/>
          </a:prstGeom>
          <a:noFill/>
          <a:ln w="19050" cap="flat" cmpd="sng">
            <a:solidFill>
              <a:schemeClr val="lt1"/>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vider - Full Blue">
  <p:cSld name="Divider - Full Blue">
    <p:bg>
      <p:bgPr>
        <a:solidFill>
          <a:srgbClr val="002F6C"/>
        </a:solidFill>
        <a:effectLst/>
      </p:bgPr>
    </p:bg>
    <p:spTree>
      <p:nvGrpSpPr>
        <p:cNvPr id="1" name="Shape 151"/>
        <p:cNvGrpSpPr/>
        <p:nvPr/>
      </p:nvGrpSpPr>
      <p:grpSpPr>
        <a:xfrm>
          <a:off x="0" y="0"/>
          <a:ext cx="0" cy="0"/>
          <a:chOff x="0" y="0"/>
          <a:chExt cx="0" cy="0"/>
        </a:xfrm>
      </p:grpSpPr>
      <p:sp>
        <p:nvSpPr>
          <p:cNvPr id="152" name="Google Shape;152;p78"/>
          <p:cNvSpPr txBox="1">
            <a:spLocks noGrp="1"/>
          </p:cNvSpPr>
          <p:nvPr>
            <p:ph type="title"/>
          </p:nvPr>
        </p:nvSpPr>
        <p:spPr>
          <a:xfrm>
            <a:off x="1143000" y="827783"/>
            <a:ext cx="5486400" cy="584735"/>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Clr>
                <a:srgbClr val="FFFFFF"/>
              </a:buClr>
              <a:buSzPts val="3200"/>
              <a:buFont typeface="Gill Sans"/>
              <a:buNone/>
              <a:defRPr sz="32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78"/>
          <p:cNvSpPr txBox="1">
            <a:spLocks noGrp="1"/>
          </p:cNvSpPr>
          <p:nvPr>
            <p:ph type="dt" idx="10"/>
          </p:nvPr>
        </p:nvSpPr>
        <p:spPr>
          <a:xfrm>
            <a:off x="152400" y="6530079"/>
            <a:ext cx="2133600" cy="184666"/>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78"/>
          <p:cNvSpPr txBox="1">
            <a:spLocks noGrp="1"/>
          </p:cNvSpPr>
          <p:nvPr>
            <p:ph type="ftr" idx="11"/>
          </p:nvPr>
        </p:nvSpPr>
        <p:spPr>
          <a:xfrm>
            <a:off x="3124200" y="6530079"/>
            <a:ext cx="2895600" cy="184666"/>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78"/>
          <p:cNvSpPr txBox="1">
            <a:spLocks noGrp="1"/>
          </p:cNvSpPr>
          <p:nvPr>
            <p:ph type="sldNum" idx="12"/>
          </p:nvPr>
        </p:nvSpPr>
        <p:spPr>
          <a:xfrm>
            <a:off x="6858000" y="6530079"/>
            <a:ext cx="2133600" cy="184666"/>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fld id="{00000000-1234-1234-1234-123412341234}" type="slidenum">
              <a:rPr lang="ar-EG" smtClean="0"/>
              <a:pPr/>
              <a:t>‹#›</a:t>
            </a:fld>
            <a:endParaRPr lang="ar-EG"/>
          </a:p>
        </p:txBody>
      </p:sp>
      <p:cxnSp>
        <p:nvCxnSpPr>
          <p:cNvPr id="156" name="Google Shape;156;p78"/>
          <p:cNvCxnSpPr/>
          <p:nvPr/>
        </p:nvCxnSpPr>
        <p:spPr>
          <a:xfrm>
            <a:off x="746760" y="990600"/>
            <a:ext cx="320040" cy="0"/>
          </a:xfrm>
          <a:prstGeom prst="straightConnector1">
            <a:avLst/>
          </a:prstGeom>
          <a:noFill/>
          <a:ln w="19050" cap="flat" cmpd="sng">
            <a:solidFill>
              <a:srgbClr val="FFFFFF"/>
            </a:solidFill>
            <a:prstDash val="solid"/>
            <a:round/>
            <a:headEnd type="none" w="sm" len="sm"/>
            <a:tailEnd type="none" w="sm" len="sm"/>
          </a:ln>
        </p:spPr>
      </p:cxnSp>
      <p:pic>
        <p:nvPicPr>
          <p:cNvPr id="157" name="Google Shape;157;p78" descr="Text, logo&#10;&#10;Description automatically generated"/>
          <p:cNvPicPr preferRelativeResize="0"/>
          <p:nvPr/>
        </p:nvPicPr>
        <p:blipFill rotWithShape="1">
          <a:blip r:embed="rId2">
            <a:alphaModFix/>
          </a:blip>
          <a:srcRect/>
          <a:stretch/>
        </p:blipFill>
        <p:spPr>
          <a:xfrm>
            <a:off x="274716" y="5694212"/>
            <a:ext cx="1888968" cy="83586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ue/Gray 1 Content">
  <p:cSld name="Blue/Gray 1 Content">
    <p:bg>
      <p:bgPr>
        <a:solidFill>
          <a:srgbClr val="E7E7E5"/>
        </a:solidFill>
        <a:effectLst/>
      </p:bgPr>
    </p:bg>
    <p:spTree>
      <p:nvGrpSpPr>
        <p:cNvPr id="1" name="Shape 158"/>
        <p:cNvGrpSpPr/>
        <p:nvPr/>
      </p:nvGrpSpPr>
      <p:grpSpPr>
        <a:xfrm>
          <a:off x="0" y="0"/>
          <a:ext cx="0" cy="0"/>
          <a:chOff x="0" y="0"/>
          <a:chExt cx="0" cy="0"/>
        </a:xfrm>
      </p:grpSpPr>
      <p:sp>
        <p:nvSpPr>
          <p:cNvPr id="159" name="Google Shape;159;p79"/>
          <p:cNvSpPr txBox="1">
            <a:spLocks noGrp="1"/>
          </p:cNvSpPr>
          <p:nvPr>
            <p:ph type="body" idx="1"/>
          </p:nvPr>
        </p:nvSpPr>
        <p:spPr>
          <a:xfrm>
            <a:off x="685800" y="1600200"/>
            <a:ext cx="77724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rgbClr val="635C5B"/>
              </a:buClr>
              <a:buSzPts val="1800"/>
              <a:buChar char="•"/>
              <a:defRPr/>
            </a:lvl1pPr>
            <a:lvl2pPr marL="914400" lvl="1" indent="-342900" algn="l">
              <a:lnSpc>
                <a:spcPct val="100000"/>
              </a:lnSpc>
              <a:spcBef>
                <a:spcPts val="1200"/>
              </a:spcBef>
              <a:spcAft>
                <a:spcPts val="0"/>
              </a:spcAft>
              <a:buClr>
                <a:srgbClr val="635C5B"/>
              </a:buClr>
              <a:buSzPts val="1800"/>
              <a:buChar char="–"/>
              <a:defRPr/>
            </a:lvl2pPr>
            <a:lvl3pPr marL="1371600" lvl="2" indent="-342900" algn="l">
              <a:lnSpc>
                <a:spcPct val="100000"/>
              </a:lnSpc>
              <a:spcBef>
                <a:spcPts val="1200"/>
              </a:spcBef>
              <a:spcAft>
                <a:spcPts val="0"/>
              </a:spcAft>
              <a:buClr>
                <a:srgbClr val="6C6463"/>
              </a:buClr>
              <a:buSzPts val="1800"/>
              <a:buChar char="•"/>
              <a:defRPr/>
            </a:lvl3pPr>
            <a:lvl4pPr marL="1828800" lvl="3" indent="-342900" algn="l">
              <a:lnSpc>
                <a:spcPct val="100000"/>
              </a:lnSpc>
              <a:spcBef>
                <a:spcPts val="360"/>
              </a:spcBef>
              <a:spcAft>
                <a:spcPts val="0"/>
              </a:spcAft>
              <a:buClr>
                <a:srgbClr val="6C6463"/>
              </a:buClr>
              <a:buSzPts val="1800"/>
              <a:buChar char="–"/>
              <a:defRPr/>
            </a:lvl4pPr>
            <a:lvl5pPr marL="2286000" lvl="4" indent="-342900" algn="l">
              <a:lnSpc>
                <a:spcPct val="100000"/>
              </a:lnSpc>
              <a:spcBef>
                <a:spcPts val="360"/>
              </a:spcBef>
              <a:spcAft>
                <a:spcPts val="0"/>
              </a:spcAft>
              <a:buClr>
                <a:srgbClr val="6C646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0" name="Google Shape;160;p79"/>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rgbClr val="6C6463"/>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79"/>
          <p:cNvSpPr txBox="1">
            <a:spLocks noGrp="1"/>
          </p:cNvSpPr>
          <p:nvPr>
            <p:ph type="ftr" idx="11"/>
          </p:nvPr>
        </p:nvSpPr>
        <p:spPr>
          <a:xfrm>
            <a:off x="3124200" y="6520934"/>
            <a:ext cx="2895600" cy="184666"/>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sz="600" b="0" i="0">
                <a:solidFill>
                  <a:srgbClr val="6C6463"/>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79"/>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fld id="{00000000-1234-1234-1234-123412341234}" type="slidenum">
              <a:rPr lang="ar-EG" smtClean="0"/>
              <a:pPr/>
              <a:t>‹#›</a:t>
            </a:fld>
            <a:endParaRPr lang="ar-EG"/>
          </a:p>
        </p:txBody>
      </p:sp>
      <p:sp>
        <p:nvSpPr>
          <p:cNvPr id="163" name="Google Shape;163;p79"/>
          <p:cNvSpPr txBox="1">
            <a:spLocks noGrp="1"/>
          </p:cNvSpPr>
          <p:nvPr>
            <p:ph type="title"/>
          </p:nvPr>
        </p:nvSpPr>
        <p:spPr>
          <a:xfrm>
            <a:off x="686104" y="848420"/>
            <a:ext cx="7772400" cy="52318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ue/Gray 2 Content">
  <p:cSld name="Blue/Gray 2 Content">
    <p:spTree>
      <p:nvGrpSpPr>
        <p:cNvPr id="1" name="Shape 164"/>
        <p:cNvGrpSpPr/>
        <p:nvPr/>
      </p:nvGrpSpPr>
      <p:grpSpPr>
        <a:xfrm>
          <a:off x="0" y="0"/>
          <a:ext cx="0" cy="0"/>
          <a:chOff x="0" y="0"/>
          <a:chExt cx="0" cy="0"/>
        </a:xfrm>
      </p:grpSpPr>
      <p:sp>
        <p:nvSpPr>
          <p:cNvPr id="165" name="Google Shape;165;p80"/>
          <p:cNvSpPr txBox="1">
            <a:spLocks noGrp="1"/>
          </p:cNvSpPr>
          <p:nvPr>
            <p:ph type="body" idx="1"/>
          </p:nvPr>
        </p:nvSpPr>
        <p:spPr>
          <a:xfrm>
            <a:off x="686104" y="1600200"/>
            <a:ext cx="3809696"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66" name="Google Shape;166;p80"/>
          <p:cNvSpPr txBox="1">
            <a:spLocks noGrp="1"/>
          </p:cNvSpPr>
          <p:nvPr>
            <p:ph type="body" idx="2"/>
          </p:nvPr>
        </p:nvSpPr>
        <p:spPr>
          <a:xfrm>
            <a:off x="4648200" y="1600200"/>
            <a:ext cx="3810304"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67" name="Google Shape;167;p80"/>
          <p:cNvSpPr txBox="1">
            <a:spLocks noGrp="1"/>
          </p:cNvSpPr>
          <p:nvPr>
            <p:ph type="dt" idx="10"/>
          </p:nvPr>
        </p:nvSpPr>
        <p:spPr>
          <a:xfrm>
            <a:off x="152400" y="6530079"/>
            <a:ext cx="2133600" cy="184666"/>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80"/>
          <p:cNvSpPr txBox="1">
            <a:spLocks noGrp="1"/>
          </p:cNvSpPr>
          <p:nvPr>
            <p:ph type="ftr" idx="11"/>
          </p:nvPr>
        </p:nvSpPr>
        <p:spPr>
          <a:xfrm>
            <a:off x="3124200" y="6530079"/>
            <a:ext cx="2895600" cy="184666"/>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80"/>
          <p:cNvSpPr txBox="1">
            <a:spLocks noGrp="1"/>
          </p:cNvSpPr>
          <p:nvPr>
            <p:ph type="sldNum" idx="12"/>
          </p:nvPr>
        </p:nvSpPr>
        <p:spPr>
          <a:xfrm>
            <a:off x="6858000" y="6530079"/>
            <a:ext cx="2133600" cy="184666"/>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fld id="{00000000-1234-1234-1234-123412341234}" type="slidenum">
              <a:rPr lang="ar-EG" smtClean="0"/>
              <a:pPr/>
              <a:t>‹#›</a:t>
            </a:fld>
            <a:endParaRPr lang="ar-EG"/>
          </a:p>
        </p:txBody>
      </p:sp>
      <p:sp>
        <p:nvSpPr>
          <p:cNvPr id="170" name="Google Shape;170;p80"/>
          <p:cNvSpPr txBox="1">
            <a:spLocks noGrp="1"/>
          </p:cNvSpPr>
          <p:nvPr>
            <p:ph type="title"/>
          </p:nvPr>
        </p:nvSpPr>
        <p:spPr>
          <a:xfrm>
            <a:off x="686104" y="848420"/>
            <a:ext cx="7772400" cy="52318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ue/Gray 3 Content">
  <p:cSld name="Blue/Gray 3 Content">
    <p:bg>
      <p:bgPr>
        <a:solidFill>
          <a:srgbClr val="E7E7E5"/>
        </a:solidFill>
        <a:effectLst/>
      </p:bgPr>
    </p:bg>
    <p:spTree>
      <p:nvGrpSpPr>
        <p:cNvPr id="1" name="Shape 171"/>
        <p:cNvGrpSpPr/>
        <p:nvPr/>
      </p:nvGrpSpPr>
      <p:grpSpPr>
        <a:xfrm>
          <a:off x="0" y="0"/>
          <a:ext cx="0" cy="0"/>
          <a:chOff x="0" y="0"/>
          <a:chExt cx="0" cy="0"/>
        </a:xfrm>
      </p:grpSpPr>
      <p:sp>
        <p:nvSpPr>
          <p:cNvPr id="172" name="Google Shape;172;p81"/>
          <p:cNvSpPr txBox="1">
            <a:spLocks noGrp="1"/>
          </p:cNvSpPr>
          <p:nvPr>
            <p:ph type="body" idx="1"/>
          </p:nvPr>
        </p:nvSpPr>
        <p:spPr>
          <a:xfrm>
            <a:off x="686104" y="1600200"/>
            <a:ext cx="2514296"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73" name="Google Shape;173;p81"/>
          <p:cNvSpPr txBox="1">
            <a:spLocks noGrp="1"/>
          </p:cNvSpPr>
          <p:nvPr>
            <p:ph type="body" idx="2"/>
          </p:nvPr>
        </p:nvSpPr>
        <p:spPr>
          <a:xfrm>
            <a:off x="5943600" y="1600200"/>
            <a:ext cx="2514904"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74" name="Google Shape;174;p81"/>
          <p:cNvSpPr txBox="1">
            <a:spLocks noGrp="1"/>
          </p:cNvSpPr>
          <p:nvPr>
            <p:ph type="dt" idx="10"/>
          </p:nvPr>
        </p:nvSpPr>
        <p:spPr>
          <a:xfrm>
            <a:off x="152400" y="6530079"/>
            <a:ext cx="2133600" cy="184666"/>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81"/>
          <p:cNvSpPr txBox="1">
            <a:spLocks noGrp="1"/>
          </p:cNvSpPr>
          <p:nvPr>
            <p:ph type="ftr" idx="11"/>
          </p:nvPr>
        </p:nvSpPr>
        <p:spPr>
          <a:xfrm>
            <a:off x="3124200" y="6530079"/>
            <a:ext cx="2895600" cy="184666"/>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81"/>
          <p:cNvSpPr txBox="1">
            <a:spLocks noGrp="1"/>
          </p:cNvSpPr>
          <p:nvPr>
            <p:ph type="sldNum" idx="12"/>
          </p:nvPr>
        </p:nvSpPr>
        <p:spPr>
          <a:xfrm>
            <a:off x="6858000" y="6530079"/>
            <a:ext cx="2133600" cy="184666"/>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fld id="{00000000-1234-1234-1234-123412341234}" type="slidenum">
              <a:rPr lang="ar-EG" smtClean="0"/>
              <a:pPr/>
              <a:t>‹#›</a:t>
            </a:fld>
            <a:endParaRPr lang="ar-EG"/>
          </a:p>
        </p:txBody>
      </p:sp>
      <p:sp>
        <p:nvSpPr>
          <p:cNvPr id="177" name="Google Shape;177;p81"/>
          <p:cNvSpPr txBox="1">
            <a:spLocks noGrp="1"/>
          </p:cNvSpPr>
          <p:nvPr>
            <p:ph type="title"/>
          </p:nvPr>
        </p:nvSpPr>
        <p:spPr>
          <a:xfrm>
            <a:off x="686104" y="848420"/>
            <a:ext cx="7772400" cy="52318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81"/>
          <p:cNvSpPr txBox="1">
            <a:spLocks noGrp="1"/>
          </p:cNvSpPr>
          <p:nvPr>
            <p:ph type="body" idx="3"/>
          </p:nvPr>
        </p:nvSpPr>
        <p:spPr>
          <a:xfrm>
            <a:off x="3314549" y="1600200"/>
            <a:ext cx="2514904"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60"/>
          <p:cNvSpPr txBox="1">
            <a:spLocks noGrp="1"/>
          </p:cNvSpPr>
          <p:nvPr>
            <p:ph type="title"/>
          </p:nvPr>
        </p:nvSpPr>
        <p:spPr>
          <a:xfrm>
            <a:off x="686104" y="457200"/>
            <a:ext cx="7772400" cy="9144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BA0C2F"/>
              </a:buClr>
              <a:buSzPts val="1800"/>
              <a:buNone/>
              <a:defRPr>
                <a:latin typeface="Sakkal Majalla" panose="02000000000000000000" pitchFamily="2" charset="-78"/>
                <a:cs typeface="Sakkal Majalla" panose="02000000000000000000" pitchFamily="2" charset="-78"/>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 name="Google Shape;26;p60"/>
          <p:cNvSpPr txBox="1">
            <a:spLocks noGrp="1"/>
          </p:cNvSpPr>
          <p:nvPr>
            <p:ph type="body" idx="1"/>
          </p:nvPr>
        </p:nvSpPr>
        <p:spPr>
          <a:xfrm>
            <a:off x="685800" y="1600200"/>
            <a:ext cx="7772400" cy="4114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rgbClr val="635C5B"/>
              </a:buClr>
              <a:buSzPts val="1800"/>
              <a:buChar char="•"/>
              <a:defRPr sz="2400">
                <a:solidFill>
                  <a:schemeClr val="tx1"/>
                </a:solidFill>
                <a:latin typeface="Sakkal Majalla" panose="02000000000000000000" pitchFamily="2" charset="-78"/>
                <a:cs typeface="Sakkal Majalla" panose="02000000000000000000" pitchFamily="2" charset="-78"/>
              </a:defRPr>
            </a:lvl1pPr>
            <a:lvl2pPr marL="914400" lvl="1" indent="-342900" algn="l">
              <a:lnSpc>
                <a:spcPct val="100000"/>
              </a:lnSpc>
              <a:spcBef>
                <a:spcPts val="1200"/>
              </a:spcBef>
              <a:spcAft>
                <a:spcPts val="0"/>
              </a:spcAft>
              <a:buClr>
                <a:srgbClr val="635C5B"/>
              </a:buClr>
              <a:buSzPts val="1800"/>
              <a:buChar char="–"/>
              <a:defRPr/>
            </a:lvl2pPr>
            <a:lvl3pPr marL="1371600" lvl="2" indent="-342900" algn="l">
              <a:lnSpc>
                <a:spcPct val="100000"/>
              </a:lnSpc>
              <a:spcBef>
                <a:spcPts val="1200"/>
              </a:spcBef>
              <a:spcAft>
                <a:spcPts val="0"/>
              </a:spcAft>
              <a:buClr>
                <a:srgbClr val="6C6463"/>
              </a:buClr>
              <a:buSzPts val="1800"/>
              <a:buChar char="•"/>
              <a:defRPr/>
            </a:lvl3pPr>
            <a:lvl4pPr marL="1828800" lvl="3" indent="-342900" algn="l">
              <a:lnSpc>
                <a:spcPct val="100000"/>
              </a:lnSpc>
              <a:spcBef>
                <a:spcPts val="360"/>
              </a:spcBef>
              <a:spcAft>
                <a:spcPts val="0"/>
              </a:spcAft>
              <a:buClr>
                <a:srgbClr val="6C6463"/>
              </a:buClr>
              <a:buSzPts val="1800"/>
              <a:buChar char="–"/>
              <a:defRPr/>
            </a:lvl4pPr>
            <a:lvl5pPr marL="2286000" lvl="4" indent="-342900" algn="l">
              <a:lnSpc>
                <a:spcPct val="100000"/>
              </a:lnSpc>
              <a:spcBef>
                <a:spcPts val="360"/>
              </a:spcBef>
              <a:spcAft>
                <a:spcPts val="0"/>
              </a:spcAft>
              <a:buClr>
                <a:srgbClr val="6C646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27" name="Google Shape;27;p60"/>
          <p:cNvSpPr txBox="1">
            <a:spLocks noGrp="1"/>
          </p:cNvSpPr>
          <p:nvPr>
            <p:ph type="dt" idx="10"/>
          </p:nvPr>
        </p:nvSpPr>
        <p:spPr>
          <a:xfrm>
            <a:off x="152400" y="6530079"/>
            <a:ext cx="2133600" cy="184666"/>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0"/>
          <p:cNvSpPr txBox="1">
            <a:spLocks noGrp="1"/>
          </p:cNvSpPr>
          <p:nvPr>
            <p:ph type="ftr" idx="11"/>
          </p:nvPr>
        </p:nvSpPr>
        <p:spPr>
          <a:xfrm>
            <a:off x="3124200" y="6530079"/>
            <a:ext cx="2895600" cy="184666"/>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0"/>
          <p:cNvSpPr txBox="1">
            <a:spLocks noGrp="1"/>
          </p:cNvSpPr>
          <p:nvPr>
            <p:ph type="sldNum" idx="12"/>
          </p:nvPr>
        </p:nvSpPr>
        <p:spPr>
          <a:xfrm>
            <a:off x="6858000" y="6530079"/>
            <a:ext cx="2133600" cy="184666"/>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35C5B"/>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35C5B"/>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35C5B"/>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35C5B"/>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35C5B"/>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35C5B"/>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35C5B"/>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35C5B"/>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35C5B"/>
                </a:solidFill>
                <a:latin typeface="Gill Sans"/>
                <a:ea typeface="Gill Sans"/>
                <a:cs typeface="Gill Sans"/>
                <a:sym typeface="Gill Sans"/>
              </a:defRPr>
            </a:lvl9pPr>
          </a:lstStyle>
          <a:p>
            <a:fld id="{00000000-1234-1234-1234-123412341234}" type="slidenum">
              <a:rPr lang="ar-EG" smtClean="0"/>
              <a:pPr/>
              <a:t>‹#›</a:t>
            </a:fld>
            <a:endParaRPr lang="ar-EG"/>
          </a:p>
        </p:txBody>
      </p:sp>
      <p:cxnSp>
        <p:nvCxnSpPr>
          <p:cNvPr id="30" name="Google Shape;30;p60"/>
          <p:cNvCxnSpPr/>
          <p:nvPr/>
        </p:nvCxnSpPr>
        <p:spPr>
          <a:xfrm>
            <a:off x="4740948" y="1447800"/>
            <a:ext cx="3749040" cy="0"/>
          </a:xfrm>
          <a:prstGeom prst="straightConnector1">
            <a:avLst/>
          </a:prstGeom>
          <a:noFill/>
          <a:ln w="38100" cap="flat" cmpd="sng">
            <a:solidFill>
              <a:schemeClr val="accent2"/>
            </a:solidFill>
            <a:prstDash val="solid"/>
            <a:round/>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ue/Gray 1 Content + Bottom Photo">
  <p:cSld name="Blue/Gray 1 Content + Bottom Photo">
    <p:bg>
      <p:bgPr>
        <a:solidFill>
          <a:srgbClr val="E7E7E5"/>
        </a:solidFill>
        <a:effectLst/>
      </p:bgPr>
    </p:bg>
    <p:spTree>
      <p:nvGrpSpPr>
        <p:cNvPr id="1" name="Shape 179"/>
        <p:cNvGrpSpPr/>
        <p:nvPr/>
      </p:nvGrpSpPr>
      <p:grpSpPr>
        <a:xfrm>
          <a:off x="0" y="0"/>
          <a:ext cx="0" cy="0"/>
          <a:chOff x="0" y="0"/>
          <a:chExt cx="0" cy="0"/>
        </a:xfrm>
      </p:grpSpPr>
      <p:sp>
        <p:nvSpPr>
          <p:cNvPr id="180" name="Google Shape;180;p82"/>
          <p:cNvSpPr>
            <a:spLocks noGrp="1"/>
          </p:cNvSpPr>
          <p:nvPr>
            <p:ph type="pic" idx="2"/>
          </p:nvPr>
        </p:nvSpPr>
        <p:spPr>
          <a:xfrm>
            <a:off x="152400" y="3429000"/>
            <a:ext cx="8839200" cy="3276600"/>
          </a:xfrm>
          <a:prstGeom prst="rect">
            <a:avLst/>
          </a:prstGeom>
          <a:solidFill>
            <a:schemeClr val="lt1"/>
          </a:solidFill>
          <a:ln>
            <a:noFill/>
          </a:ln>
        </p:spPr>
        <p:txBody>
          <a:bodyPr spcFirstLastPara="1" wrap="square" lIns="91425" tIns="45700" rIns="91425" bIns="45700" anchor="t" anchorCtr="0">
            <a:normAutofit/>
          </a:bodyPr>
          <a:lstStyle>
            <a:lvl1pPr marR="0" lvl="0" algn="l" rtl="0">
              <a:lnSpc>
                <a:spcPct val="100000"/>
              </a:lnSpc>
              <a:spcBef>
                <a:spcPts val="240"/>
              </a:spcBef>
              <a:spcAft>
                <a:spcPts val="0"/>
              </a:spcAft>
              <a:buClr>
                <a:srgbClr val="6C6463"/>
              </a:buClr>
              <a:buSzPts val="1200"/>
              <a:buFont typeface="Arial"/>
              <a:buNone/>
              <a:defRPr sz="1200" b="0"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635C5B"/>
              </a:buClr>
              <a:buSzPts val="2000"/>
              <a:buFont typeface="Arial"/>
              <a:buChar char="–"/>
              <a:defRPr sz="2000" b="0" i="0" u="none" strike="noStrike" cap="none">
                <a:solidFill>
                  <a:srgbClr val="635C5B"/>
                </a:solidFill>
                <a:latin typeface="Gill Sans"/>
                <a:ea typeface="Gill Sans"/>
                <a:cs typeface="Gill Sans"/>
                <a:sym typeface="Gill Sans"/>
              </a:defRPr>
            </a:lvl2pPr>
            <a:lvl3pPr marR="0" lvl="2"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R="0" lvl="3"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R="0" lvl="4"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181" name="Google Shape;181;p82"/>
          <p:cNvSpPr txBox="1">
            <a:spLocks noGrp="1"/>
          </p:cNvSpPr>
          <p:nvPr>
            <p:ph type="body" idx="1"/>
          </p:nvPr>
        </p:nvSpPr>
        <p:spPr>
          <a:xfrm rot="-5400000">
            <a:off x="7527667" y="4708286"/>
            <a:ext cx="2743200" cy="18462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2" name="Google Shape;182;p82"/>
          <p:cNvSpPr txBox="1">
            <a:spLocks noGrp="1"/>
          </p:cNvSpPr>
          <p:nvPr>
            <p:ph type="body" idx="3"/>
          </p:nvPr>
        </p:nvSpPr>
        <p:spPr>
          <a:xfrm>
            <a:off x="685800" y="1600200"/>
            <a:ext cx="7772400" cy="16002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a:solidFill>
                  <a:srgbClr val="6C6463"/>
                </a:solidFill>
              </a:defRPr>
            </a:lvl1pPr>
            <a:lvl2pPr marL="914400" lvl="1" indent="-355600" algn="l">
              <a:lnSpc>
                <a:spcPct val="100000"/>
              </a:lnSpc>
              <a:spcBef>
                <a:spcPts val="1200"/>
              </a:spcBef>
              <a:spcAft>
                <a:spcPts val="0"/>
              </a:spcAft>
              <a:buClr>
                <a:srgbClr val="6C6463"/>
              </a:buClr>
              <a:buSzPts val="2000"/>
              <a:buChar char="–"/>
              <a:defRPr>
                <a:solidFill>
                  <a:srgbClr val="6C6463"/>
                </a:solidFill>
              </a:defRPr>
            </a:lvl2pPr>
            <a:lvl3pPr marL="1371600" lvl="2" indent="-342900" algn="l">
              <a:lnSpc>
                <a:spcPct val="100000"/>
              </a:lnSpc>
              <a:spcBef>
                <a:spcPts val="1200"/>
              </a:spcBef>
              <a:spcAft>
                <a:spcPts val="0"/>
              </a:spcAft>
              <a:buClr>
                <a:srgbClr val="6C6463"/>
              </a:buClr>
              <a:buSzPts val="1800"/>
              <a:buChar char="•"/>
              <a:defRPr>
                <a:solidFill>
                  <a:srgbClr val="6C6463"/>
                </a:solidFill>
              </a:defRPr>
            </a:lvl3pPr>
            <a:lvl4pPr marL="1828800" lvl="3" indent="-330200" algn="l">
              <a:lnSpc>
                <a:spcPct val="100000"/>
              </a:lnSpc>
              <a:spcBef>
                <a:spcPts val="320"/>
              </a:spcBef>
              <a:spcAft>
                <a:spcPts val="0"/>
              </a:spcAft>
              <a:buClr>
                <a:srgbClr val="6C6463"/>
              </a:buClr>
              <a:buSzPts val="1600"/>
              <a:buChar char="–"/>
              <a:defRPr>
                <a:solidFill>
                  <a:srgbClr val="6C6463"/>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3" name="Google Shape;183;p82"/>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82"/>
          <p:cNvSpPr txBox="1">
            <a:spLocks noGrp="1"/>
          </p:cNvSpPr>
          <p:nvPr>
            <p:ph type="ftr" idx="11"/>
          </p:nvPr>
        </p:nvSpPr>
        <p:spPr>
          <a:xfrm>
            <a:off x="3124200" y="6520934"/>
            <a:ext cx="2895600" cy="184666"/>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82"/>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fld id="{00000000-1234-1234-1234-123412341234}" type="slidenum">
              <a:rPr lang="ar-EG" smtClean="0"/>
              <a:pPr/>
              <a:t>‹#›</a:t>
            </a:fld>
            <a:endParaRPr lang="ar-EG"/>
          </a:p>
        </p:txBody>
      </p:sp>
      <p:sp>
        <p:nvSpPr>
          <p:cNvPr id="186" name="Google Shape;186;p82"/>
          <p:cNvSpPr txBox="1">
            <a:spLocks noGrp="1"/>
          </p:cNvSpPr>
          <p:nvPr>
            <p:ph type="title"/>
          </p:nvPr>
        </p:nvSpPr>
        <p:spPr>
          <a:xfrm>
            <a:off x="686104" y="848420"/>
            <a:ext cx="7772400" cy="52318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ue/Gray 1 Content + Right Photo">
  <p:cSld name="Blue/Gray 1 Content + Right Photo">
    <p:bg>
      <p:bgPr>
        <a:solidFill>
          <a:srgbClr val="E7E7E5"/>
        </a:solidFill>
        <a:effectLst/>
      </p:bgPr>
    </p:bg>
    <p:spTree>
      <p:nvGrpSpPr>
        <p:cNvPr id="1" name="Shape 187"/>
        <p:cNvGrpSpPr/>
        <p:nvPr/>
      </p:nvGrpSpPr>
      <p:grpSpPr>
        <a:xfrm>
          <a:off x="0" y="0"/>
          <a:ext cx="0" cy="0"/>
          <a:chOff x="0" y="0"/>
          <a:chExt cx="0" cy="0"/>
        </a:xfrm>
      </p:grpSpPr>
      <p:sp>
        <p:nvSpPr>
          <p:cNvPr id="188" name="Google Shape;188;p83"/>
          <p:cNvSpPr>
            <a:spLocks noGrp="1"/>
          </p:cNvSpPr>
          <p:nvPr>
            <p:ph type="pic" idx="2"/>
          </p:nvPr>
        </p:nvSpPr>
        <p:spPr>
          <a:xfrm>
            <a:off x="4572000" y="152400"/>
            <a:ext cx="4419600" cy="6553200"/>
          </a:xfrm>
          <a:prstGeom prst="rect">
            <a:avLst/>
          </a:prstGeom>
          <a:solidFill>
            <a:srgbClr val="FFFFFF"/>
          </a:solidFill>
          <a:ln>
            <a:noFill/>
          </a:ln>
        </p:spPr>
        <p:txBody>
          <a:bodyPr spcFirstLastPara="1" wrap="square" lIns="91425" tIns="45700" rIns="91425" bIns="45700" anchor="t" anchorCtr="0">
            <a:normAutofit/>
          </a:bodyPr>
          <a:lstStyle>
            <a:lvl1pPr marR="0" lvl="0" algn="l" rtl="0">
              <a:lnSpc>
                <a:spcPct val="100000"/>
              </a:lnSpc>
              <a:spcBef>
                <a:spcPts val="240"/>
              </a:spcBef>
              <a:spcAft>
                <a:spcPts val="0"/>
              </a:spcAft>
              <a:buClr>
                <a:srgbClr val="6C6463"/>
              </a:buClr>
              <a:buSzPts val="1200"/>
              <a:buFont typeface="Arial"/>
              <a:buNone/>
              <a:defRPr sz="1200" b="0"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635C5B"/>
              </a:buClr>
              <a:buSzPts val="2000"/>
              <a:buFont typeface="Arial"/>
              <a:buChar char="–"/>
              <a:defRPr sz="2000" b="0" i="0" u="none" strike="noStrike" cap="none">
                <a:solidFill>
                  <a:srgbClr val="635C5B"/>
                </a:solidFill>
                <a:latin typeface="Gill Sans"/>
                <a:ea typeface="Gill Sans"/>
                <a:cs typeface="Gill Sans"/>
                <a:sym typeface="Gill Sans"/>
              </a:defRPr>
            </a:lvl2pPr>
            <a:lvl3pPr marR="0" lvl="2"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R="0" lvl="3"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R="0" lvl="4"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189" name="Google Shape;189;p83"/>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rgbClr val="6C6463"/>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83"/>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fld id="{00000000-1234-1234-1234-123412341234}" type="slidenum">
              <a:rPr lang="ar-EG" smtClean="0"/>
              <a:pPr/>
              <a:t>‹#›</a:t>
            </a:fld>
            <a:endParaRPr lang="ar-EG"/>
          </a:p>
        </p:txBody>
      </p:sp>
      <p:sp>
        <p:nvSpPr>
          <p:cNvPr id="191" name="Google Shape;191;p83"/>
          <p:cNvSpPr txBox="1">
            <a:spLocks noGrp="1"/>
          </p:cNvSpPr>
          <p:nvPr>
            <p:ph type="body" idx="1"/>
          </p:nvPr>
        </p:nvSpPr>
        <p:spPr>
          <a:xfrm>
            <a:off x="685800" y="2057400"/>
            <a:ext cx="3657600" cy="41148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2" name="Google Shape;192;p83"/>
          <p:cNvSpPr txBox="1">
            <a:spLocks noGrp="1"/>
          </p:cNvSpPr>
          <p:nvPr>
            <p:ph type="title"/>
          </p:nvPr>
        </p:nvSpPr>
        <p:spPr>
          <a:xfrm>
            <a:off x="685801" y="1274912"/>
            <a:ext cx="3657296" cy="52318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83"/>
          <p:cNvSpPr txBox="1">
            <a:spLocks noGrp="1"/>
          </p:cNvSpPr>
          <p:nvPr>
            <p:ph type="body" idx="3"/>
          </p:nvPr>
        </p:nvSpPr>
        <p:spPr>
          <a:xfrm rot="-5400000">
            <a:off x="7527667" y="1431686"/>
            <a:ext cx="2743200" cy="18462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ue/Gray Title Only">
  <p:cSld name="Blue/Gray Title Only">
    <p:bg>
      <p:bgPr>
        <a:solidFill>
          <a:srgbClr val="E7E7E5"/>
        </a:solidFill>
        <a:effectLst/>
      </p:bgPr>
    </p:bg>
    <p:spTree>
      <p:nvGrpSpPr>
        <p:cNvPr id="1" name="Shape 194"/>
        <p:cNvGrpSpPr/>
        <p:nvPr/>
      </p:nvGrpSpPr>
      <p:grpSpPr>
        <a:xfrm>
          <a:off x="0" y="0"/>
          <a:ext cx="0" cy="0"/>
          <a:chOff x="0" y="0"/>
          <a:chExt cx="0" cy="0"/>
        </a:xfrm>
      </p:grpSpPr>
      <p:sp>
        <p:nvSpPr>
          <p:cNvPr id="195" name="Google Shape;195;p84"/>
          <p:cNvSpPr>
            <a:spLocks noGrp="1"/>
          </p:cNvSpPr>
          <p:nvPr>
            <p:ph type="pic" idx="2"/>
          </p:nvPr>
        </p:nvSpPr>
        <p:spPr>
          <a:xfrm>
            <a:off x="152400" y="152400"/>
            <a:ext cx="4419600" cy="6553200"/>
          </a:xfrm>
          <a:prstGeom prst="rect">
            <a:avLst/>
          </a:prstGeom>
          <a:solidFill>
            <a:srgbClr val="FFFFFF"/>
          </a:solidFill>
          <a:ln>
            <a:noFill/>
          </a:ln>
        </p:spPr>
        <p:txBody>
          <a:bodyPr spcFirstLastPara="1" wrap="square" lIns="91425" tIns="45700" rIns="91425" bIns="45700" anchor="t" anchorCtr="0">
            <a:normAutofit/>
          </a:bodyPr>
          <a:lstStyle>
            <a:lvl1pPr marR="0" lvl="0" algn="l" rtl="0">
              <a:lnSpc>
                <a:spcPct val="100000"/>
              </a:lnSpc>
              <a:spcBef>
                <a:spcPts val="240"/>
              </a:spcBef>
              <a:spcAft>
                <a:spcPts val="0"/>
              </a:spcAft>
              <a:buClr>
                <a:srgbClr val="6C6463"/>
              </a:buClr>
              <a:buSzPts val="1200"/>
              <a:buFont typeface="Arial"/>
              <a:buNone/>
              <a:defRPr sz="1200" b="0"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635C5B"/>
              </a:buClr>
              <a:buSzPts val="2000"/>
              <a:buFont typeface="Arial"/>
              <a:buChar char="–"/>
              <a:defRPr sz="2000" b="0" i="0" u="none" strike="noStrike" cap="none">
                <a:solidFill>
                  <a:srgbClr val="635C5B"/>
                </a:solidFill>
                <a:latin typeface="Gill Sans"/>
                <a:ea typeface="Gill Sans"/>
                <a:cs typeface="Gill Sans"/>
                <a:sym typeface="Gill Sans"/>
              </a:defRPr>
            </a:lvl2pPr>
            <a:lvl3pPr marR="0" lvl="2"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R="0" lvl="3"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R="0" lvl="4"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196" name="Google Shape;196;p84"/>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chemeClr val="lt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84"/>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fld id="{00000000-1234-1234-1234-123412341234}" type="slidenum">
              <a:rPr lang="ar-EG" smtClean="0"/>
              <a:pPr/>
              <a:t>‹#›</a:t>
            </a:fld>
            <a:endParaRPr lang="ar-EG"/>
          </a:p>
        </p:txBody>
      </p:sp>
      <p:sp>
        <p:nvSpPr>
          <p:cNvPr id="198" name="Google Shape;198;p84"/>
          <p:cNvSpPr txBox="1">
            <a:spLocks noGrp="1"/>
          </p:cNvSpPr>
          <p:nvPr>
            <p:ph type="body" idx="1"/>
          </p:nvPr>
        </p:nvSpPr>
        <p:spPr>
          <a:xfrm rot="-5400000">
            <a:off x="3108067" y="1431686"/>
            <a:ext cx="2743200" cy="18462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9" name="Google Shape;199;p84"/>
          <p:cNvSpPr txBox="1">
            <a:spLocks noGrp="1"/>
          </p:cNvSpPr>
          <p:nvPr>
            <p:ph type="title"/>
          </p:nvPr>
        </p:nvSpPr>
        <p:spPr>
          <a:xfrm>
            <a:off x="4877104" y="3402728"/>
            <a:ext cx="3885896" cy="52318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ue/White 1 Content">
  <p:cSld name="Blue/White 1 Content">
    <p:bg>
      <p:bgPr>
        <a:solidFill>
          <a:schemeClr val="lt1"/>
        </a:solidFill>
        <a:effectLst/>
      </p:bgPr>
    </p:bg>
    <p:spTree>
      <p:nvGrpSpPr>
        <p:cNvPr id="1" name="Shape 200"/>
        <p:cNvGrpSpPr/>
        <p:nvPr/>
      </p:nvGrpSpPr>
      <p:grpSpPr>
        <a:xfrm>
          <a:off x="0" y="0"/>
          <a:ext cx="0" cy="0"/>
          <a:chOff x="0" y="0"/>
          <a:chExt cx="0" cy="0"/>
        </a:xfrm>
      </p:grpSpPr>
      <p:sp>
        <p:nvSpPr>
          <p:cNvPr id="201" name="Google Shape;201;p85"/>
          <p:cNvSpPr txBox="1">
            <a:spLocks noGrp="1"/>
          </p:cNvSpPr>
          <p:nvPr>
            <p:ph type="body" idx="1"/>
          </p:nvPr>
        </p:nvSpPr>
        <p:spPr>
          <a:xfrm>
            <a:off x="685800" y="1600200"/>
            <a:ext cx="77724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rgbClr val="635C5B"/>
              </a:buClr>
              <a:buSzPts val="1800"/>
              <a:buChar char="•"/>
              <a:defRPr/>
            </a:lvl1pPr>
            <a:lvl2pPr marL="914400" lvl="1" indent="-342900" algn="l">
              <a:lnSpc>
                <a:spcPct val="100000"/>
              </a:lnSpc>
              <a:spcBef>
                <a:spcPts val="1200"/>
              </a:spcBef>
              <a:spcAft>
                <a:spcPts val="0"/>
              </a:spcAft>
              <a:buClr>
                <a:srgbClr val="635C5B"/>
              </a:buClr>
              <a:buSzPts val="1800"/>
              <a:buChar char="–"/>
              <a:defRPr/>
            </a:lvl2pPr>
            <a:lvl3pPr marL="1371600" lvl="2" indent="-342900" algn="l">
              <a:lnSpc>
                <a:spcPct val="100000"/>
              </a:lnSpc>
              <a:spcBef>
                <a:spcPts val="1200"/>
              </a:spcBef>
              <a:spcAft>
                <a:spcPts val="0"/>
              </a:spcAft>
              <a:buClr>
                <a:srgbClr val="6C6463"/>
              </a:buClr>
              <a:buSzPts val="1800"/>
              <a:buChar char="•"/>
              <a:defRPr/>
            </a:lvl3pPr>
            <a:lvl4pPr marL="1828800" lvl="3" indent="-342900" algn="l">
              <a:lnSpc>
                <a:spcPct val="100000"/>
              </a:lnSpc>
              <a:spcBef>
                <a:spcPts val="360"/>
              </a:spcBef>
              <a:spcAft>
                <a:spcPts val="0"/>
              </a:spcAft>
              <a:buClr>
                <a:srgbClr val="6C6463"/>
              </a:buClr>
              <a:buSzPts val="1800"/>
              <a:buChar char="–"/>
              <a:defRPr/>
            </a:lvl4pPr>
            <a:lvl5pPr marL="2286000" lvl="4" indent="-342900" algn="l">
              <a:lnSpc>
                <a:spcPct val="100000"/>
              </a:lnSpc>
              <a:spcBef>
                <a:spcPts val="360"/>
              </a:spcBef>
              <a:spcAft>
                <a:spcPts val="0"/>
              </a:spcAft>
              <a:buClr>
                <a:srgbClr val="6C646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2" name="Google Shape;202;p85"/>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rgbClr val="6C6463"/>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85"/>
          <p:cNvSpPr txBox="1">
            <a:spLocks noGrp="1"/>
          </p:cNvSpPr>
          <p:nvPr>
            <p:ph type="ftr" idx="11"/>
          </p:nvPr>
        </p:nvSpPr>
        <p:spPr>
          <a:xfrm>
            <a:off x="3124200" y="6520934"/>
            <a:ext cx="2895600" cy="184666"/>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sz="600" b="0" i="0">
                <a:solidFill>
                  <a:srgbClr val="6C6463"/>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85"/>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fld id="{00000000-1234-1234-1234-123412341234}" type="slidenum">
              <a:rPr lang="ar-EG" smtClean="0"/>
              <a:pPr/>
              <a:t>‹#›</a:t>
            </a:fld>
            <a:endParaRPr lang="ar-EG"/>
          </a:p>
        </p:txBody>
      </p:sp>
      <p:sp>
        <p:nvSpPr>
          <p:cNvPr id="205" name="Google Shape;205;p85"/>
          <p:cNvSpPr txBox="1">
            <a:spLocks noGrp="1"/>
          </p:cNvSpPr>
          <p:nvPr>
            <p:ph type="title"/>
          </p:nvPr>
        </p:nvSpPr>
        <p:spPr>
          <a:xfrm>
            <a:off x="686104" y="848420"/>
            <a:ext cx="7772400" cy="52318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ue/White 2 Content">
  <p:cSld name="Blue/White 2 Content">
    <p:bg>
      <p:bgPr>
        <a:solidFill>
          <a:schemeClr val="lt1"/>
        </a:solidFill>
        <a:effectLst/>
      </p:bgPr>
    </p:bg>
    <p:spTree>
      <p:nvGrpSpPr>
        <p:cNvPr id="1" name="Shape 206"/>
        <p:cNvGrpSpPr/>
        <p:nvPr/>
      </p:nvGrpSpPr>
      <p:grpSpPr>
        <a:xfrm>
          <a:off x="0" y="0"/>
          <a:ext cx="0" cy="0"/>
          <a:chOff x="0" y="0"/>
          <a:chExt cx="0" cy="0"/>
        </a:xfrm>
      </p:grpSpPr>
      <p:sp>
        <p:nvSpPr>
          <p:cNvPr id="207" name="Google Shape;207;p86"/>
          <p:cNvSpPr txBox="1">
            <a:spLocks noGrp="1"/>
          </p:cNvSpPr>
          <p:nvPr>
            <p:ph type="body" idx="1"/>
          </p:nvPr>
        </p:nvSpPr>
        <p:spPr>
          <a:xfrm>
            <a:off x="686104" y="1600200"/>
            <a:ext cx="3809696"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08" name="Google Shape;208;p86"/>
          <p:cNvSpPr txBox="1">
            <a:spLocks noGrp="1"/>
          </p:cNvSpPr>
          <p:nvPr>
            <p:ph type="body" idx="2"/>
          </p:nvPr>
        </p:nvSpPr>
        <p:spPr>
          <a:xfrm>
            <a:off x="4648200" y="1600200"/>
            <a:ext cx="3810304"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09" name="Google Shape;209;p86"/>
          <p:cNvSpPr txBox="1">
            <a:spLocks noGrp="1"/>
          </p:cNvSpPr>
          <p:nvPr>
            <p:ph type="dt" idx="10"/>
          </p:nvPr>
        </p:nvSpPr>
        <p:spPr>
          <a:xfrm>
            <a:off x="152400" y="6530079"/>
            <a:ext cx="2133600" cy="184666"/>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p86"/>
          <p:cNvSpPr txBox="1">
            <a:spLocks noGrp="1"/>
          </p:cNvSpPr>
          <p:nvPr>
            <p:ph type="ftr" idx="11"/>
          </p:nvPr>
        </p:nvSpPr>
        <p:spPr>
          <a:xfrm>
            <a:off x="3124200" y="6530079"/>
            <a:ext cx="2895600" cy="184666"/>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86"/>
          <p:cNvSpPr txBox="1">
            <a:spLocks noGrp="1"/>
          </p:cNvSpPr>
          <p:nvPr>
            <p:ph type="sldNum" idx="12"/>
          </p:nvPr>
        </p:nvSpPr>
        <p:spPr>
          <a:xfrm>
            <a:off x="6858000" y="6530079"/>
            <a:ext cx="2133600" cy="184666"/>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fld id="{00000000-1234-1234-1234-123412341234}" type="slidenum">
              <a:rPr lang="ar-EG" smtClean="0"/>
              <a:pPr/>
              <a:t>‹#›</a:t>
            </a:fld>
            <a:endParaRPr lang="ar-EG"/>
          </a:p>
        </p:txBody>
      </p:sp>
      <p:sp>
        <p:nvSpPr>
          <p:cNvPr id="212" name="Google Shape;212;p86"/>
          <p:cNvSpPr txBox="1">
            <a:spLocks noGrp="1"/>
          </p:cNvSpPr>
          <p:nvPr>
            <p:ph type="title"/>
          </p:nvPr>
        </p:nvSpPr>
        <p:spPr>
          <a:xfrm>
            <a:off x="686104" y="848420"/>
            <a:ext cx="7772400" cy="52318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ue/White 3 Content">
  <p:cSld name="Blue/White 3 Content">
    <p:bg>
      <p:bgPr>
        <a:solidFill>
          <a:schemeClr val="lt1"/>
        </a:solidFill>
        <a:effectLst/>
      </p:bgPr>
    </p:bg>
    <p:spTree>
      <p:nvGrpSpPr>
        <p:cNvPr id="1" name="Shape 213"/>
        <p:cNvGrpSpPr/>
        <p:nvPr/>
      </p:nvGrpSpPr>
      <p:grpSpPr>
        <a:xfrm>
          <a:off x="0" y="0"/>
          <a:ext cx="0" cy="0"/>
          <a:chOff x="0" y="0"/>
          <a:chExt cx="0" cy="0"/>
        </a:xfrm>
      </p:grpSpPr>
      <p:sp>
        <p:nvSpPr>
          <p:cNvPr id="214" name="Google Shape;214;p87"/>
          <p:cNvSpPr txBox="1">
            <a:spLocks noGrp="1"/>
          </p:cNvSpPr>
          <p:nvPr>
            <p:ph type="body" idx="1"/>
          </p:nvPr>
        </p:nvSpPr>
        <p:spPr>
          <a:xfrm>
            <a:off x="686104" y="1600200"/>
            <a:ext cx="2514296"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15" name="Google Shape;215;p87"/>
          <p:cNvSpPr txBox="1">
            <a:spLocks noGrp="1"/>
          </p:cNvSpPr>
          <p:nvPr>
            <p:ph type="body" idx="2"/>
          </p:nvPr>
        </p:nvSpPr>
        <p:spPr>
          <a:xfrm>
            <a:off x="5943600" y="1600200"/>
            <a:ext cx="2514904"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16" name="Google Shape;216;p87"/>
          <p:cNvSpPr txBox="1">
            <a:spLocks noGrp="1"/>
          </p:cNvSpPr>
          <p:nvPr>
            <p:ph type="dt" idx="10"/>
          </p:nvPr>
        </p:nvSpPr>
        <p:spPr>
          <a:xfrm>
            <a:off x="152400" y="6530079"/>
            <a:ext cx="2133600" cy="184666"/>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87"/>
          <p:cNvSpPr txBox="1">
            <a:spLocks noGrp="1"/>
          </p:cNvSpPr>
          <p:nvPr>
            <p:ph type="ftr" idx="11"/>
          </p:nvPr>
        </p:nvSpPr>
        <p:spPr>
          <a:xfrm>
            <a:off x="3124200" y="6530079"/>
            <a:ext cx="2895600" cy="184666"/>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p87"/>
          <p:cNvSpPr txBox="1">
            <a:spLocks noGrp="1"/>
          </p:cNvSpPr>
          <p:nvPr>
            <p:ph type="sldNum" idx="12"/>
          </p:nvPr>
        </p:nvSpPr>
        <p:spPr>
          <a:xfrm>
            <a:off x="6858000" y="6530079"/>
            <a:ext cx="2133600" cy="184666"/>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fld id="{00000000-1234-1234-1234-123412341234}" type="slidenum">
              <a:rPr lang="ar-EG" smtClean="0"/>
              <a:pPr/>
              <a:t>‹#›</a:t>
            </a:fld>
            <a:endParaRPr lang="ar-EG"/>
          </a:p>
        </p:txBody>
      </p:sp>
      <p:sp>
        <p:nvSpPr>
          <p:cNvPr id="219" name="Google Shape;219;p87"/>
          <p:cNvSpPr txBox="1">
            <a:spLocks noGrp="1"/>
          </p:cNvSpPr>
          <p:nvPr>
            <p:ph type="title"/>
          </p:nvPr>
        </p:nvSpPr>
        <p:spPr>
          <a:xfrm>
            <a:off x="686104" y="848420"/>
            <a:ext cx="7772400" cy="52318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87"/>
          <p:cNvSpPr txBox="1">
            <a:spLocks noGrp="1"/>
          </p:cNvSpPr>
          <p:nvPr>
            <p:ph type="body" idx="3"/>
          </p:nvPr>
        </p:nvSpPr>
        <p:spPr>
          <a:xfrm>
            <a:off x="3314549" y="1600200"/>
            <a:ext cx="2514904"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ue/White 1 Content + Bottom Photo">
  <p:cSld name="Blue/White 1 Content + Bottom Photo">
    <p:bg>
      <p:bgPr>
        <a:solidFill>
          <a:schemeClr val="lt1"/>
        </a:solidFill>
        <a:effectLst/>
      </p:bgPr>
    </p:bg>
    <p:spTree>
      <p:nvGrpSpPr>
        <p:cNvPr id="1" name="Shape 221"/>
        <p:cNvGrpSpPr/>
        <p:nvPr/>
      </p:nvGrpSpPr>
      <p:grpSpPr>
        <a:xfrm>
          <a:off x="0" y="0"/>
          <a:ext cx="0" cy="0"/>
          <a:chOff x="0" y="0"/>
          <a:chExt cx="0" cy="0"/>
        </a:xfrm>
      </p:grpSpPr>
      <p:sp>
        <p:nvSpPr>
          <p:cNvPr id="222" name="Google Shape;222;p88"/>
          <p:cNvSpPr>
            <a:spLocks noGrp="1"/>
          </p:cNvSpPr>
          <p:nvPr>
            <p:ph type="pic" idx="2"/>
          </p:nvPr>
        </p:nvSpPr>
        <p:spPr>
          <a:xfrm>
            <a:off x="152400" y="3429000"/>
            <a:ext cx="8839200" cy="3276600"/>
          </a:xfrm>
          <a:prstGeom prst="rect">
            <a:avLst/>
          </a:prstGeom>
          <a:solidFill>
            <a:srgbClr val="E7E7E5"/>
          </a:solidFill>
          <a:ln>
            <a:noFill/>
          </a:ln>
        </p:spPr>
        <p:txBody>
          <a:bodyPr spcFirstLastPara="1" wrap="square" lIns="91425" tIns="45700" rIns="91425" bIns="45700" anchor="t" anchorCtr="0">
            <a:normAutofit/>
          </a:bodyPr>
          <a:lstStyle>
            <a:lvl1pPr marR="0" lvl="0" algn="l" rtl="0">
              <a:lnSpc>
                <a:spcPct val="100000"/>
              </a:lnSpc>
              <a:spcBef>
                <a:spcPts val="240"/>
              </a:spcBef>
              <a:spcAft>
                <a:spcPts val="0"/>
              </a:spcAft>
              <a:buClr>
                <a:srgbClr val="6C6463"/>
              </a:buClr>
              <a:buSzPts val="1200"/>
              <a:buFont typeface="Arial"/>
              <a:buNone/>
              <a:defRPr sz="1200" b="0"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635C5B"/>
              </a:buClr>
              <a:buSzPts val="2000"/>
              <a:buFont typeface="Arial"/>
              <a:buChar char="–"/>
              <a:defRPr sz="2000" b="0" i="0" u="none" strike="noStrike" cap="none">
                <a:solidFill>
                  <a:srgbClr val="635C5B"/>
                </a:solidFill>
                <a:latin typeface="Gill Sans"/>
                <a:ea typeface="Gill Sans"/>
                <a:cs typeface="Gill Sans"/>
                <a:sym typeface="Gill Sans"/>
              </a:defRPr>
            </a:lvl2pPr>
            <a:lvl3pPr marR="0" lvl="2"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R="0" lvl="3"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R="0" lvl="4"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223" name="Google Shape;223;p88"/>
          <p:cNvSpPr txBox="1">
            <a:spLocks noGrp="1"/>
          </p:cNvSpPr>
          <p:nvPr>
            <p:ph type="body" idx="1"/>
          </p:nvPr>
        </p:nvSpPr>
        <p:spPr>
          <a:xfrm rot="-5400000">
            <a:off x="7527667" y="4708286"/>
            <a:ext cx="2743200" cy="18462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4" name="Google Shape;224;p88"/>
          <p:cNvSpPr txBox="1">
            <a:spLocks noGrp="1"/>
          </p:cNvSpPr>
          <p:nvPr>
            <p:ph type="body" idx="3"/>
          </p:nvPr>
        </p:nvSpPr>
        <p:spPr>
          <a:xfrm>
            <a:off x="685800" y="1600200"/>
            <a:ext cx="7772400" cy="16002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a:solidFill>
                  <a:srgbClr val="6C6463"/>
                </a:solidFill>
              </a:defRPr>
            </a:lvl1pPr>
            <a:lvl2pPr marL="914400" lvl="1" indent="-355600" algn="l">
              <a:lnSpc>
                <a:spcPct val="100000"/>
              </a:lnSpc>
              <a:spcBef>
                <a:spcPts val="1200"/>
              </a:spcBef>
              <a:spcAft>
                <a:spcPts val="0"/>
              </a:spcAft>
              <a:buClr>
                <a:srgbClr val="6C6463"/>
              </a:buClr>
              <a:buSzPts val="2000"/>
              <a:buChar char="–"/>
              <a:defRPr>
                <a:solidFill>
                  <a:srgbClr val="6C6463"/>
                </a:solidFill>
              </a:defRPr>
            </a:lvl2pPr>
            <a:lvl3pPr marL="1371600" lvl="2" indent="-342900" algn="l">
              <a:lnSpc>
                <a:spcPct val="100000"/>
              </a:lnSpc>
              <a:spcBef>
                <a:spcPts val="1200"/>
              </a:spcBef>
              <a:spcAft>
                <a:spcPts val="0"/>
              </a:spcAft>
              <a:buClr>
                <a:srgbClr val="6C6463"/>
              </a:buClr>
              <a:buSzPts val="1800"/>
              <a:buChar char="•"/>
              <a:defRPr>
                <a:solidFill>
                  <a:srgbClr val="6C6463"/>
                </a:solidFill>
              </a:defRPr>
            </a:lvl3pPr>
            <a:lvl4pPr marL="1828800" lvl="3" indent="-330200" algn="l">
              <a:lnSpc>
                <a:spcPct val="100000"/>
              </a:lnSpc>
              <a:spcBef>
                <a:spcPts val="320"/>
              </a:spcBef>
              <a:spcAft>
                <a:spcPts val="0"/>
              </a:spcAft>
              <a:buClr>
                <a:srgbClr val="6C6463"/>
              </a:buClr>
              <a:buSzPts val="1600"/>
              <a:buChar char="–"/>
              <a:defRPr>
                <a:solidFill>
                  <a:srgbClr val="6C6463"/>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5" name="Google Shape;225;p88"/>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88"/>
          <p:cNvSpPr txBox="1">
            <a:spLocks noGrp="1"/>
          </p:cNvSpPr>
          <p:nvPr>
            <p:ph type="ftr" idx="11"/>
          </p:nvPr>
        </p:nvSpPr>
        <p:spPr>
          <a:xfrm>
            <a:off x="3124200" y="6520934"/>
            <a:ext cx="2895600" cy="184666"/>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88"/>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fld id="{00000000-1234-1234-1234-123412341234}" type="slidenum">
              <a:rPr lang="ar-EG" smtClean="0"/>
              <a:pPr/>
              <a:t>‹#›</a:t>
            </a:fld>
            <a:endParaRPr lang="ar-EG"/>
          </a:p>
        </p:txBody>
      </p:sp>
      <p:sp>
        <p:nvSpPr>
          <p:cNvPr id="228" name="Google Shape;228;p88"/>
          <p:cNvSpPr txBox="1">
            <a:spLocks noGrp="1"/>
          </p:cNvSpPr>
          <p:nvPr>
            <p:ph type="title"/>
          </p:nvPr>
        </p:nvSpPr>
        <p:spPr>
          <a:xfrm>
            <a:off x="686104" y="848420"/>
            <a:ext cx="7772400" cy="52318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29" name="Google Shape;229;p88"/>
          <p:cNvCxnSpPr/>
          <p:nvPr/>
        </p:nvCxnSpPr>
        <p:spPr>
          <a:xfrm>
            <a:off x="1371600" y="1447800"/>
            <a:ext cx="6477000" cy="0"/>
          </a:xfrm>
          <a:prstGeom prst="straightConnector1">
            <a:avLst/>
          </a:prstGeom>
          <a:noFill/>
          <a:ln w="38100" cap="flat" cmpd="sng">
            <a:solidFill>
              <a:schemeClr val="accent2"/>
            </a:solidFill>
            <a:prstDash val="solid"/>
            <a:round/>
            <a:headEnd type="none" w="sm" len="sm"/>
            <a:tailEnd type="none" w="sm" len="sm"/>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ue/White 1 Content + Right Photo">
  <p:cSld name="Blue/White 1 Content + Right Photo">
    <p:bg>
      <p:bgPr>
        <a:solidFill>
          <a:schemeClr val="lt1"/>
        </a:solidFill>
        <a:effectLst/>
      </p:bgPr>
    </p:bg>
    <p:spTree>
      <p:nvGrpSpPr>
        <p:cNvPr id="1" name="Shape 230"/>
        <p:cNvGrpSpPr/>
        <p:nvPr/>
      </p:nvGrpSpPr>
      <p:grpSpPr>
        <a:xfrm>
          <a:off x="0" y="0"/>
          <a:ext cx="0" cy="0"/>
          <a:chOff x="0" y="0"/>
          <a:chExt cx="0" cy="0"/>
        </a:xfrm>
      </p:grpSpPr>
      <p:sp>
        <p:nvSpPr>
          <p:cNvPr id="231" name="Google Shape;231;p89"/>
          <p:cNvSpPr>
            <a:spLocks noGrp="1"/>
          </p:cNvSpPr>
          <p:nvPr>
            <p:ph type="pic" idx="2"/>
          </p:nvPr>
        </p:nvSpPr>
        <p:spPr>
          <a:xfrm>
            <a:off x="4572000" y="152400"/>
            <a:ext cx="4419600" cy="6553200"/>
          </a:xfrm>
          <a:prstGeom prst="rect">
            <a:avLst/>
          </a:prstGeom>
          <a:solidFill>
            <a:srgbClr val="E7E7E5"/>
          </a:solidFill>
          <a:ln>
            <a:noFill/>
          </a:ln>
        </p:spPr>
        <p:txBody>
          <a:bodyPr spcFirstLastPara="1" wrap="square" lIns="91425" tIns="45700" rIns="91425" bIns="45700" anchor="t" anchorCtr="0">
            <a:normAutofit/>
          </a:bodyPr>
          <a:lstStyle>
            <a:lvl1pPr marR="0" lvl="0" algn="l" rtl="0">
              <a:lnSpc>
                <a:spcPct val="100000"/>
              </a:lnSpc>
              <a:spcBef>
                <a:spcPts val="240"/>
              </a:spcBef>
              <a:spcAft>
                <a:spcPts val="0"/>
              </a:spcAft>
              <a:buClr>
                <a:srgbClr val="6C6463"/>
              </a:buClr>
              <a:buSzPts val="1200"/>
              <a:buFont typeface="Arial"/>
              <a:buNone/>
              <a:defRPr sz="1200" b="0"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635C5B"/>
              </a:buClr>
              <a:buSzPts val="2000"/>
              <a:buFont typeface="Arial"/>
              <a:buChar char="–"/>
              <a:defRPr sz="2000" b="0" i="0" u="none" strike="noStrike" cap="none">
                <a:solidFill>
                  <a:srgbClr val="635C5B"/>
                </a:solidFill>
                <a:latin typeface="Gill Sans"/>
                <a:ea typeface="Gill Sans"/>
                <a:cs typeface="Gill Sans"/>
                <a:sym typeface="Gill Sans"/>
              </a:defRPr>
            </a:lvl2pPr>
            <a:lvl3pPr marR="0" lvl="2"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R="0" lvl="3"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R="0" lvl="4"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232" name="Google Shape;232;p89"/>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rgbClr val="6C6463"/>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3" name="Google Shape;233;p89"/>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fld id="{00000000-1234-1234-1234-123412341234}" type="slidenum">
              <a:rPr lang="ar-EG" smtClean="0"/>
              <a:pPr/>
              <a:t>‹#›</a:t>
            </a:fld>
            <a:endParaRPr lang="ar-EG"/>
          </a:p>
        </p:txBody>
      </p:sp>
      <p:sp>
        <p:nvSpPr>
          <p:cNvPr id="234" name="Google Shape;234;p89"/>
          <p:cNvSpPr txBox="1">
            <a:spLocks noGrp="1"/>
          </p:cNvSpPr>
          <p:nvPr>
            <p:ph type="body" idx="1"/>
          </p:nvPr>
        </p:nvSpPr>
        <p:spPr>
          <a:xfrm>
            <a:off x="685800" y="2057400"/>
            <a:ext cx="3657600" cy="41148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5" name="Google Shape;235;p89"/>
          <p:cNvSpPr txBox="1">
            <a:spLocks noGrp="1"/>
          </p:cNvSpPr>
          <p:nvPr>
            <p:ph type="title"/>
          </p:nvPr>
        </p:nvSpPr>
        <p:spPr>
          <a:xfrm>
            <a:off x="685801" y="1274912"/>
            <a:ext cx="3657296" cy="52318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89"/>
          <p:cNvSpPr txBox="1">
            <a:spLocks noGrp="1"/>
          </p:cNvSpPr>
          <p:nvPr>
            <p:ph type="body" idx="3"/>
          </p:nvPr>
        </p:nvSpPr>
        <p:spPr>
          <a:xfrm rot="-5400000">
            <a:off x="7527667" y="1431686"/>
            <a:ext cx="2743200" cy="18462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ue/White Title + Left Photo">
  <p:cSld name="Blue/White Title + Left Photo">
    <p:bg>
      <p:bgPr>
        <a:solidFill>
          <a:schemeClr val="lt1"/>
        </a:solidFill>
        <a:effectLst/>
      </p:bgPr>
    </p:bg>
    <p:spTree>
      <p:nvGrpSpPr>
        <p:cNvPr id="1" name="Shape 237"/>
        <p:cNvGrpSpPr/>
        <p:nvPr/>
      </p:nvGrpSpPr>
      <p:grpSpPr>
        <a:xfrm>
          <a:off x="0" y="0"/>
          <a:ext cx="0" cy="0"/>
          <a:chOff x="0" y="0"/>
          <a:chExt cx="0" cy="0"/>
        </a:xfrm>
      </p:grpSpPr>
      <p:sp>
        <p:nvSpPr>
          <p:cNvPr id="238" name="Google Shape;238;p90"/>
          <p:cNvSpPr>
            <a:spLocks noGrp="1"/>
          </p:cNvSpPr>
          <p:nvPr>
            <p:ph type="pic" idx="2"/>
          </p:nvPr>
        </p:nvSpPr>
        <p:spPr>
          <a:xfrm>
            <a:off x="152400" y="152400"/>
            <a:ext cx="4419600" cy="6553200"/>
          </a:xfrm>
          <a:prstGeom prst="rect">
            <a:avLst/>
          </a:prstGeom>
          <a:solidFill>
            <a:srgbClr val="E7E7E5"/>
          </a:solidFill>
          <a:ln>
            <a:noFill/>
          </a:ln>
        </p:spPr>
        <p:txBody>
          <a:bodyPr spcFirstLastPara="1" wrap="square" lIns="91425" tIns="45700" rIns="91425" bIns="45700" anchor="t" anchorCtr="0">
            <a:normAutofit/>
          </a:bodyPr>
          <a:lstStyle>
            <a:lvl1pPr marR="0" lvl="0" algn="l" rtl="0">
              <a:lnSpc>
                <a:spcPct val="100000"/>
              </a:lnSpc>
              <a:spcBef>
                <a:spcPts val="240"/>
              </a:spcBef>
              <a:spcAft>
                <a:spcPts val="0"/>
              </a:spcAft>
              <a:buClr>
                <a:srgbClr val="6C6463"/>
              </a:buClr>
              <a:buSzPts val="1200"/>
              <a:buFont typeface="Arial"/>
              <a:buNone/>
              <a:defRPr sz="1200" b="0"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635C5B"/>
              </a:buClr>
              <a:buSzPts val="2000"/>
              <a:buFont typeface="Arial"/>
              <a:buChar char="–"/>
              <a:defRPr sz="2000" b="0" i="0" u="none" strike="noStrike" cap="none">
                <a:solidFill>
                  <a:srgbClr val="635C5B"/>
                </a:solidFill>
                <a:latin typeface="Gill Sans"/>
                <a:ea typeface="Gill Sans"/>
                <a:cs typeface="Gill Sans"/>
                <a:sym typeface="Gill Sans"/>
              </a:defRPr>
            </a:lvl2pPr>
            <a:lvl3pPr marR="0" lvl="2"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R="0" lvl="3"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R="0" lvl="4"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239" name="Google Shape;239;p90"/>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chemeClr val="lt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p90"/>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fld id="{00000000-1234-1234-1234-123412341234}" type="slidenum">
              <a:rPr lang="ar-EG" smtClean="0"/>
              <a:pPr/>
              <a:t>‹#›</a:t>
            </a:fld>
            <a:endParaRPr lang="ar-EG"/>
          </a:p>
        </p:txBody>
      </p:sp>
      <p:sp>
        <p:nvSpPr>
          <p:cNvPr id="241" name="Google Shape;241;p90"/>
          <p:cNvSpPr txBox="1">
            <a:spLocks noGrp="1"/>
          </p:cNvSpPr>
          <p:nvPr>
            <p:ph type="body" idx="1"/>
          </p:nvPr>
        </p:nvSpPr>
        <p:spPr>
          <a:xfrm rot="-5400000">
            <a:off x="3108067" y="1431686"/>
            <a:ext cx="2743200" cy="18462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2" name="Google Shape;242;p90"/>
          <p:cNvSpPr txBox="1">
            <a:spLocks noGrp="1"/>
          </p:cNvSpPr>
          <p:nvPr>
            <p:ph type="title"/>
          </p:nvPr>
        </p:nvSpPr>
        <p:spPr>
          <a:xfrm>
            <a:off x="4877104" y="3187264"/>
            <a:ext cx="3885896" cy="523180"/>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1590081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Red/Gray 1 Content">
  <p:cSld name="1_Red/Gray 1 Content">
    <p:bg>
      <p:bgPr>
        <a:solidFill>
          <a:srgbClr val="E7E7E5"/>
        </a:solidFill>
        <a:effectLst/>
      </p:bgPr>
    </p:bg>
    <p:spTree>
      <p:nvGrpSpPr>
        <p:cNvPr id="1" name="Shape 31"/>
        <p:cNvGrpSpPr/>
        <p:nvPr/>
      </p:nvGrpSpPr>
      <p:grpSpPr>
        <a:xfrm>
          <a:off x="0" y="0"/>
          <a:ext cx="0" cy="0"/>
          <a:chOff x="0" y="0"/>
          <a:chExt cx="0" cy="0"/>
        </a:xfrm>
      </p:grpSpPr>
      <p:sp>
        <p:nvSpPr>
          <p:cNvPr id="32" name="Google Shape;32;p61"/>
          <p:cNvSpPr txBox="1">
            <a:spLocks noGrp="1"/>
          </p:cNvSpPr>
          <p:nvPr>
            <p:ph type="body" idx="1"/>
          </p:nvPr>
        </p:nvSpPr>
        <p:spPr>
          <a:xfrm>
            <a:off x="685800" y="1600200"/>
            <a:ext cx="77724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rgbClr val="635C5B"/>
              </a:buClr>
              <a:buSzPts val="1800"/>
              <a:buChar char="•"/>
              <a:defRPr sz="2400">
                <a:solidFill>
                  <a:schemeClr val="tx1"/>
                </a:solidFill>
                <a:latin typeface="Sakkal Majalla" panose="02000000000000000000" pitchFamily="2" charset="-78"/>
                <a:cs typeface="Sakkal Majalla" panose="02000000000000000000" pitchFamily="2" charset="-78"/>
              </a:defRPr>
            </a:lvl1pPr>
            <a:lvl2pPr marL="914400" lvl="1" indent="-342900" algn="l">
              <a:lnSpc>
                <a:spcPct val="100000"/>
              </a:lnSpc>
              <a:spcBef>
                <a:spcPts val="1200"/>
              </a:spcBef>
              <a:spcAft>
                <a:spcPts val="0"/>
              </a:spcAft>
              <a:buClr>
                <a:srgbClr val="635C5B"/>
              </a:buClr>
              <a:buSzPts val="1800"/>
              <a:buChar char="–"/>
              <a:defRPr/>
            </a:lvl2pPr>
            <a:lvl3pPr marL="1371600" lvl="2" indent="-342900" algn="l">
              <a:lnSpc>
                <a:spcPct val="100000"/>
              </a:lnSpc>
              <a:spcBef>
                <a:spcPts val="1200"/>
              </a:spcBef>
              <a:spcAft>
                <a:spcPts val="0"/>
              </a:spcAft>
              <a:buClr>
                <a:srgbClr val="6C6463"/>
              </a:buClr>
              <a:buSzPts val="1800"/>
              <a:buChar char="•"/>
              <a:defRPr/>
            </a:lvl3pPr>
            <a:lvl4pPr marL="1828800" lvl="3" indent="-342900" algn="l">
              <a:lnSpc>
                <a:spcPct val="100000"/>
              </a:lnSpc>
              <a:spcBef>
                <a:spcPts val="360"/>
              </a:spcBef>
              <a:spcAft>
                <a:spcPts val="0"/>
              </a:spcAft>
              <a:buClr>
                <a:srgbClr val="6C6463"/>
              </a:buClr>
              <a:buSzPts val="1800"/>
              <a:buChar char="–"/>
              <a:defRPr/>
            </a:lvl4pPr>
            <a:lvl5pPr marL="2286000" lvl="4" indent="-342900" algn="l">
              <a:lnSpc>
                <a:spcPct val="100000"/>
              </a:lnSpc>
              <a:spcBef>
                <a:spcPts val="360"/>
              </a:spcBef>
              <a:spcAft>
                <a:spcPts val="0"/>
              </a:spcAft>
              <a:buClr>
                <a:srgbClr val="6C646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3" name="Google Shape;33;p61"/>
          <p:cNvSpPr txBox="1">
            <a:spLocks noGrp="1"/>
          </p:cNvSpPr>
          <p:nvPr>
            <p:ph type="dt" idx="10"/>
          </p:nvPr>
        </p:nvSpPr>
        <p:spPr>
          <a:xfrm>
            <a:off x="152400" y="6520935"/>
            <a:ext cx="2133600" cy="184666"/>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Clr>
                <a:srgbClr val="6C6463"/>
              </a:buClr>
              <a:buSzPts val="1400"/>
              <a:buFont typeface="Gill Sans"/>
              <a:buNone/>
              <a:defRPr sz="600" b="0" i="0">
                <a:solidFill>
                  <a:srgbClr val="6C6463"/>
                </a:solidFill>
                <a:latin typeface="Gill Sans"/>
                <a:ea typeface="Gill Sans"/>
                <a:cs typeface="Gill Sans"/>
                <a:sym typeface="Gill Sans"/>
              </a:defRPr>
            </a:lvl1pPr>
            <a:lvl2pPr lvl="1" algn="l">
              <a:lnSpc>
                <a:spcPct val="100000"/>
              </a:lnSpc>
              <a:spcBef>
                <a:spcPts val="0"/>
              </a:spcBef>
              <a:spcAft>
                <a:spcPts val="0"/>
              </a:spcAft>
              <a:buClr>
                <a:schemeClr val="dk1"/>
              </a:buClr>
              <a:buSzPts val="1400"/>
              <a:buFont typeface="Gill Sans"/>
              <a:buNone/>
              <a:defRPr/>
            </a:lvl2pPr>
            <a:lvl3pPr lvl="2" algn="l">
              <a:lnSpc>
                <a:spcPct val="100000"/>
              </a:lnSpc>
              <a:spcBef>
                <a:spcPts val="0"/>
              </a:spcBef>
              <a:spcAft>
                <a:spcPts val="0"/>
              </a:spcAft>
              <a:buClr>
                <a:schemeClr val="dk1"/>
              </a:buClr>
              <a:buSzPts val="1400"/>
              <a:buFont typeface="Gill Sans"/>
              <a:buNone/>
              <a:defRPr/>
            </a:lvl3pPr>
            <a:lvl4pPr lvl="3" algn="l">
              <a:lnSpc>
                <a:spcPct val="100000"/>
              </a:lnSpc>
              <a:spcBef>
                <a:spcPts val="0"/>
              </a:spcBef>
              <a:spcAft>
                <a:spcPts val="0"/>
              </a:spcAft>
              <a:buClr>
                <a:schemeClr val="dk1"/>
              </a:buClr>
              <a:buSzPts val="1400"/>
              <a:buFont typeface="Gill Sans"/>
              <a:buNone/>
              <a:defRPr/>
            </a:lvl4pPr>
            <a:lvl5pPr lvl="4" algn="l">
              <a:lnSpc>
                <a:spcPct val="100000"/>
              </a:lnSpc>
              <a:spcBef>
                <a:spcPts val="0"/>
              </a:spcBef>
              <a:spcAft>
                <a:spcPts val="0"/>
              </a:spcAft>
              <a:buClr>
                <a:schemeClr val="dk1"/>
              </a:buClr>
              <a:buSzPts val="1400"/>
              <a:buFont typeface="Gill Sans"/>
              <a:buNone/>
              <a:defRPr/>
            </a:lvl5pPr>
            <a:lvl6pPr lvl="5" algn="l">
              <a:lnSpc>
                <a:spcPct val="100000"/>
              </a:lnSpc>
              <a:spcBef>
                <a:spcPts val="0"/>
              </a:spcBef>
              <a:spcAft>
                <a:spcPts val="0"/>
              </a:spcAft>
              <a:buClr>
                <a:schemeClr val="dk1"/>
              </a:buClr>
              <a:buSzPts val="1400"/>
              <a:buFont typeface="Gill Sans"/>
              <a:buNone/>
              <a:defRPr/>
            </a:lvl6pPr>
            <a:lvl7pPr lvl="6" algn="l">
              <a:lnSpc>
                <a:spcPct val="100000"/>
              </a:lnSpc>
              <a:spcBef>
                <a:spcPts val="0"/>
              </a:spcBef>
              <a:spcAft>
                <a:spcPts val="0"/>
              </a:spcAft>
              <a:buClr>
                <a:schemeClr val="dk1"/>
              </a:buClr>
              <a:buSzPts val="1400"/>
              <a:buFont typeface="Gill Sans"/>
              <a:buNone/>
              <a:defRPr/>
            </a:lvl7pPr>
            <a:lvl8pPr lvl="7" algn="l">
              <a:lnSpc>
                <a:spcPct val="100000"/>
              </a:lnSpc>
              <a:spcBef>
                <a:spcPts val="0"/>
              </a:spcBef>
              <a:spcAft>
                <a:spcPts val="0"/>
              </a:spcAft>
              <a:buClr>
                <a:schemeClr val="dk1"/>
              </a:buClr>
              <a:buSzPts val="1400"/>
              <a:buFont typeface="Gill Sans"/>
              <a:buNone/>
              <a:defRPr/>
            </a:lvl8pPr>
            <a:lvl9pPr lvl="8" algn="l">
              <a:lnSpc>
                <a:spcPct val="100000"/>
              </a:lnSpc>
              <a:spcBef>
                <a:spcPts val="0"/>
              </a:spcBef>
              <a:spcAft>
                <a:spcPts val="0"/>
              </a:spcAft>
              <a:buClr>
                <a:schemeClr val="dk1"/>
              </a:buClr>
              <a:buSzPts val="1400"/>
              <a:buFont typeface="Gill Sans"/>
              <a:buNone/>
              <a:defRPr/>
            </a:lvl9pPr>
          </a:lstStyle>
          <a:p>
            <a:endParaRPr/>
          </a:p>
        </p:txBody>
      </p:sp>
      <p:sp>
        <p:nvSpPr>
          <p:cNvPr id="34" name="Google Shape;34;p61"/>
          <p:cNvSpPr txBox="1">
            <a:spLocks noGrp="1"/>
          </p:cNvSpPr>
          <p:nvPr>
            <p:ph type="ftr" idx="11"/>
          </p:nvPr>
        </p:nvSpPr>
        <p:spPr>
          <a:xfrm>
            <a:off x="3124200" y="6520935"/>
            <a:ext cx="2895600" cy="184666"/>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Clr>
                <a:srgbClr val="6C6463"/>
              </a:buClr>
              <a:buSzPts val="1400"/>
              <a:buFont typeface="Gill Sans"/>
              <a:buNone/>
              <a:defRPr sz="600" b="0" i="0">
                <a:solidFill>
                  <a:srgbClr val="6C6463"/>
                </a:solidFill>
                <a:latin typeface="Gill Sans"/>
                <a:ea typeface="Gill Sans"/>
                <a:cs typeface="Gill Sans"/>
                <a:sym typeface="Gill Sans"/>
              </a:defRPr>
            </a:lvl1pPr>
            <a:lvl2pPr lvl="1" algn="l">
              <a:lnSpc>
                <a:spcPct val="100000"/>
              </a:lnSpc>
              <a:spcBef>
                <a:spcPts val="0"/>
              </a:spcBef>
              <a:spcAft>
                <a:spcPts val="0"/>
              </a:spcAft>
              <a:buClr>
                <a:schemeClr val="dk1"/>
              </a:buClr>
              <a:buSzPts val="1400"/>
              <a:buFont typeface="Gill Sans"/>
              <a:buNone/>
              <a:defRPr/>
            </a:lvl2pPr>
            <a:lvl3pPr lvl="2" algn="l">
              <a:lnSpc>
                <a:spcPct val="100000"/>
              </a:lnSpc>
              <a:spcBef>
                <a:spcPts val="0"/>
              </a:spcBef>
              <a:spcAft>
                <a:spcPts val="0"/>
              </a:spcAft>
              <a:buClr>
                <a:schemeClr val="dk1"/>
              </a:buClr>
              <a:buSzPts val="1400"/>
              <a:buFont typeface="Gill Sans"/>
              <a:buNone/>
              <a:defRPr/>
            </a:lvl3pPr>
            <a:lvl4pPr lvl="3" algn="l">
              <a:lnSpc>
                <a:spcPct val="100000"/>
              </a:lnSpc>
              <a:spcBef>
                <a:spcPts val="0"/>
              </a:spcBef>
              <a:spcAft>
                <a:spcPts val="0"/>
              </a:spcAft>
              <a:buClr>
                <a:schemeClr val="dk1"/>
              </a:buClr>
              <a:buSzPts val="1400"/>
              <a:buFont typeface="Gill Sans"/>
              <a:buNone/>
              <a:defRPr/>
            </a:lvl4pPr>
            <a:lvl5pPr lvl="4" algn="l">
              <a:lnSpc>
                <a:spcPct val="100000"/>
              </a:lnSpc>
              <a:spcBef>
                <a:spcPts val="0"/>
              </a:spcBef>
              <a:spcAft>
                <a:spcPts val="0"/>
              </a:spcAft>
              <a:buClr>
                <a:schemeClr val="dk1"/>
              </a:buClr>
              <a:buSzPts val="1400"/>
              <a:buFont typeface="Gill Sans"/>
              <a:buNone/>
              <a:defRPr/>
            </a:lvl5pPr>
            <a:lvl6pPr lvl="5" algn="l">
              <a:lnSpc>
                <a:spcPct val="100000"/>
              </a:lnSpc>
              <a:spcBef>
                <a:spcPts val="0"/>
              </a:spcBef>
              <a:spcAft>
                <a:spcPts val="0"/>
              </a:spcAft>
              <a:buClr>
                <a:schemeClr val="dk1"/>
              </a:buClr>
              <a:buSzPts val="1400"/>
              <a:buFont typeface="Gill Sans"/>
              <a:buNone/>
              <a:defRPr/>
            </a:lvl6pPr>
            <a:lvl7pPr lvl="6" algn="l">
              <a:lnSpc>
                <a:spcPct val="100000"/>
              </a:lnSpc>
              <a:spcBef>
                <a:spcPts val="0"/>
              </a:spcBef>
              <a:spcAft>
                <a:spcPts val="0"/>
              </a:spcAft>
              <a:buClr>
                <a:schemeClr val="dk1"/>
              </a:buClr>
              <a:buSzPts val="1400"/>
              <a:buFont typeface="Gill Sans"/>
              <a:buNone/>
              <a:defRPr/>
            </a:lvl7pPr>
            <a:lvl8pPr lvl="7" algn="l">
              <a:lnSpc>
                <a:spcPct val="100000"/>
              </a:lnSpc>
              <a:spcBef>
                <a:spcPts val="0"/>
              </a:spcBef>
              <a:spcAft>
                <a:spcPts val="0"/>
              </a:spcAft>
              <a:buClr>
                <a:schemeClr val="dk1"/>
              </a:buClr>
              <a:buSzPts val="1400"/>
              <a:buFont typeface="Gill Sans"/>
              <a:buNone/>
              <a:defRPr/>
            </a:lvl8pPr>
            <a:lvl9pPr lvl="8" algn="l">
              <a:lnSpc>
                <a:spcPct val="100000"/>
              </a:lnSpc>
              <a:spcBef>
                <a:spcPts val="0"/>
              </a:spcBef>
              <a:spcAft>
                <a:spcPts val="0"/>
              </a:spcAft>
              <a:buClr>
                <a:schemeClr val="dk1"/>
              </a:buClr>
              <a:buSzPts val="1400"/>
              <a:buFont typeface="Gill Sans"/>
              <a:buNone/>
              <a:defRPr/>
            </a:lvl9pPr>
          </a:lstStyle>
          <a:p>
            <a:endParaRPr/>
          </a:p>
        </p:txBody>
      </p:sp>
      <p:sp>
        <p:nvSpPr>
          <p:cNvPr id="35" name="Google Shape;35;p61"/>
          <p:cNvSpPr txBox="1">
            <a:spLocks noGrp="1"/>
          </p:cNvSpPr>
          <p:nvPr>
            <p:ph type="sldNum" idx="12"/>
          </p:nvPr>
        </p:nvSpPr>
        <p:spPr>
          <a:xfrm>
            <a:off x="6858000" y="6520935"/>
            <a:ext cx="2133600" cy="184666"/>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6C6463"/>
              </a:buClr>
              <a:buSzPts val="600"/>
              <a:buFont typeface="Gill Sans"/>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6C6463"/>
              </a:buClr>
              <a:buSzPts val="600"/>
              <a:buFont typeface="Gill Sans"/>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6C6463"/>
              </a:buClr>
              <a:buSzPts val="600"/>
              <a:buFont typeface="Gill Sans"/>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6C6463"/>
              </a:buClr>
              <a:buSzPts val="600"/>
              <a:buFont typeface="Gill Sans"/>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6C6463"/>
              </a:buClr>
              <a:buSzPts val="600"/>
              <a:buFont typeface="Gill Sans"/>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6C6463"/>
              </a:buClr>
              <a:buSzPts val="600"/>
              <a:buFont typeface="Gill Sans"/>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6C6463"/>
              </a:buClr>
              <a:buSzPts val="600"/>
              <a:buFont typeface="Gill Sans"/>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6C6463"/>
              </a:buClr>
              <a:buSzPts val="600"/>
              <a:buFont typeface="Gill Sans"/>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6C6463"/>
              </a:buClr>
              <a:buSzPts val="600"/>
              <a:buFont typeface="Gill Sans"/>
              <a:buNone/>
              <a:defRPr sz="600" b="0" i="0" u="none" strike="noStrike" cap="none">
                <a:solidFill>
                  <a:srgbClr val="6C6463"/>
                </a:solidFill>
                <a:latin typeface="Gill Sans"/>
                <a:ea typeface="Gill Sans"/>
                <a:cs typeface="Gill Sans"/>
                <a:sym typeface="Gill Sans"/>
              </a:defRPr>
            </a:lvl9pPr>
          </a:lstStyle>
          <a:p>
            <a:fld id="{00000000-1234-1234-1234-123412341234}" type="slidenum">
              <a:rPr lang="ar-EG" smtClean="0"/>
              <a:pPr/>
              <a:t>‹#›</a:t>
            </a:fld>
            <a:endParaRPr lang="ar-EG"/>
          </a:p>
        </p:txBody>
      </p:sp>
      <p:sp>
        <p:nvSpPr>
          <p:cNvPr id="36" name="Google Shape;36;p61"/>
          <p:cNvSpPr txBox="1">
            <a:spLocks noGrp="1"/>
          </p:cNvSpPr>
          <p:nvPr>
            <p:ph type="title"/>
          </p:nvPr>
        </p:nvSpPr>
        <p:spPr>
          <a:xfrm>
            <a:off x="1589618" y="760902"/>
            <a:ext cx="6531125" cy="52322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BA0C2F"/>
              </a:buClr>
              <a:buSzPts val="2800"/>
              <a:buFont typeface="Gill Sans"/>
              <a:buNone/>
              <a:defRPr>
                <a:solidFill>
                  <a:srgbClr val="BA0C2F"/>
                </a:solidFill>
                <a:latin typeface="Sakkal Majalla" panose="02000000000000000000" pitchFamily="2" charset="-78"/>
                <a:cs typeface="Sakkal Majalla" panose="02000000000000000000" pitchFamily="2" charset="-78"/>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cxnSp>
        <p:nvCxnSpPr>
          <p:cNvPr id="37" name="Google Shape;37;p61"/>
          <p:cNvCxnSpPr>
            <a:cxnSpLocks/>
          </p:cNvCxnSpPr>
          <p:nvPr/>
        </p:nvCxnSpPr>
        <p:spPr>
          <a:xfrm>
            <a:off x="5192029" y="1414750"/>
            <a:ext cx="3266171" cy="0"/>
          </a:xfrm>
          <a:prstGeom prst="straightConnector1">
            <a:avLst/>
          </a:prstGeom>
          <a:noFill/>
          <a:ln w="38100" cap="flat" cmpd="sng">
            <a:solidFill>
              <a:schemeClr val="accent2"/>
            </a:solidFill>
            <a:prstDash val="solid"/>
            <a:round/>
            <a:headEnd type="none" w="sm" len="sm"/>
            <a:tailEnd type="none" w="sm" len="sm"/>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18369159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4069378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2884807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1894599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11942001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17141352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1675270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8032650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14061089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2926994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 - Full Red" type="titleOnly">
  <p:cSld name="TITLE_ONLY">
    <p:bg>
      <p:bgPr>
        <a:solidFill>
          <a:srgbClr val="BA0C2F"/>
        </a:solidFill>
        <a:effectLst/>
      </p:bgPr>
    </p:bg>
    <p:spTree>
      <p:nvGrpSpPr>
        <p:cNvPr id="1" name="Shape 58"/>
        <p:cNvGrpSpPr/>
        <p:nvPr/>
      </p:nvGrpSpPr>
      <p:grpSpPr>
        <a:xfrm>
          <a:off x="0" y="0"/>
          <a:ext cx="0" cy="0"/>
          <a:chOff x="0" y="0"/>
          <a:chExt cx="0" cy="0"/>
        </a:xfrm>
      </p:grpSpPr>
      <p:sp>
        <p:nvSpPr>
          <p:cNvPr id="59" name="Google Shape;59;p65"/>
          <p:cNvSpPr txBox="1">
            <a:spLocks noGrp="1"/>
          </p:cNvSpPr>
          <p:nvPr>
            <p:ph type="title"/>
          </p:nvPr>
        </p:nvSpPr>
        <p:spPr>
          <a:xfrm>
            <a:off x="1143000" y="827783"/>
            <a:ext cx="5486400" cy="584735"/>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Clr>
                <a:srgbClr val="FFFFFF"/>
              </a:buClr>
              <a:buSzPts val="3200"/>
              <a:buFont typeface="Gill Sans"/>
              <a:buNone/>
              <a:defRPr sz="32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5"/>
          <p:cNvSpPr txBox="1">
            <a:spLocks noGrp="1"/>
          </p:cNvSpPr>
          <p:nvPr>
            <p:ph type="dt" idx="10"/>
          </p:nvPr>
        </p:nvSpPr>
        <p:spPr>
          <a:xfrm>
            <a:off x="152400" y="6530079"/>
            <a:ext cx="2133600" cy="184666"/>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65"/>
          <p:cNvSpPr txBox="1">
            <a:spLocks noGrp="1"/>
          </p:cNvSpPr>
          <p:nvPr>
            <p:ph type="ftr" idx="11"/>
          </p:nvPr>
        </p:nvSpPr>
        <p:spPr>
          <a:xfrm>
            <a:off x="3124200" y="6530079"/>
            <a:ext cx="2895600" cy="184666"/>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5"/>
          <p:cNvSpPr txBox="1">
            <a:spLocks noGrp="1"/>
          </p:cNvSpPr>
          <p:nvPr>
            <p:ph type="sldNum" idx="12"/>
          </p:nvPr>
        </p:nvSpPr>
        <p:spPr>
          <a:xfrm>
            <a:off x="6858000" y="6530079"/>
            <a:ext cx="2133600" cy="184666"/>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fld id="{00000000-1234-1234-1234-123412341234}" type="slidenum">
              <a:rPr lang="ar-EG" smtClean="0"/>
              <a:pPr/>
              <a:t>‹#›</a:t>
            </a:fld>
            <a:endParaRPr lang="ar-EG"/>
          </a:p>
        </p:txBody>
      </p:sp>
      <p:cxnSp>
        <p:nvCxnSpPr>
          <p:cNvPr id="63" name="Google Shape;63;p65"/>
          <p:cNvCxnSpPr/>
          <p:nvPr/>
        </p:nvCxnSpPr>
        <p:spPr>
          <a:xfrm>
            <a:off x="746760" y="990600"/>
            <a:ext cx="320040" cy="0"/>
          </a:xfrm>
          <a:prstGeom prst="straightConnector1">
            <a:avLst/>
          </a:prstGeom>
          <a:noFill/>
          <a:ln w="19050" cap="flat" cmpd="sng">
            <a:solidFill>
              <a:srgbClr val="FFFFFF"/>
            </a:solidFill>
            <a:prstDash val="solid"/>
            <a:round/>
            <a:headEnd type="none" w="sm" len="sm"/>
            <a:tailEnd type="none" w="sm" len="sm"/>
          </a:ln>
        </p:spPr>
      </p:cxnSp>
      <p:pic>
        <p:nvPicPr>
          <p:cNvPr id="64" name="Google Shape;64;p65" descr="Text, logo&#10;&#10;Description automatically generated"/>
          <p:cNvPicPr preferRelativeResize="0"/>
          <p:nvPr/>
        </p:nvPicPr>
        <p:blipFill rotWithShape="1">
          <a:blip r:embed="rId2">
            <a:alphaModFix/>
          </a:blip>
          <a:srcRect/>
          <a:stretch/>
        </p:blipFill>
        <p:spPr>
          <a:xfrm>
            <a:off x="88038" y="5757851"/>
            <a:ext cx="2133600" cy="944118"/>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39166008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32310760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28252879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32673177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1700056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34757463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2503599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30655829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3973121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927959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Red/Gray 2 Content">
  <p:cSld name="Red/Gray 2 Content">
    <p:bg>
      <p:bgPr>
        <a:solidFill>
          <a:srgbClr val="E7E7E5"/>
        </a:solidFill>
        <a:effectLst/>
      </p:bgPr>
    </p:bg>
    <p:spTree>
      <p:nvGrpSpPr>
        <p:cNvPr id="1" name="Shape 65"/>
        <p:cNvGrpSpPr/>
        <p:nvPr/>
      </p:nvGrpSpPr>
      <p:grpSpPr>
        <a:xfrm>
          <a:off x="0" y="0"/>
          <a:ext cx="0" cy="0"/>
          <a:chOff x="0" y="0"/>
          <a:chExt cx="0" cy="0"/>
        </a:xfrm>
      </p:grpSpPr>
      <p:sp>
        <p:nvSpPr>
          <p:cNvPr id="66" name="Google Shape;66;p66"/>
          <p:cNvSpPr txBox="1">
            <a:spLocks noGrp="1"/>
          </p:cNvSpPr>
          <p:nvPr>
            <p:ph type="body" idx="1"/>
          </p:nvPr>
        </p:nvSpPr>
        <p:spPr>
          <a:xfrm>
            <a:off x="686104" y="1600200"/>
            <a:ext cx="3809696"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67" name="Google Shape;67;p66"/>
          <p:cNvSpPr txBox="1">
            <a:spLocks noGrp="1"/>
          </p:cNvSpPr>
          <p:nvPr>
            <p:ph type="body" idx="2"/>
          </p:nvPr>
        </p:nvSpPr>
        <p:spPr>
          <a:xfrm>
            <a:off x="4648200" y="1600200"/>
            <a:ext cx="3810304"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68" name="Google Shape;68;p66"/>
          <p:cNvSpPr txBox="1">
            <a:spLocks noGrp="1"/>
          </p:cNvSpPr>
          <p:nvPr>
            <p:ph type="dt" idx="10"/>
          </p:nvPr>
        </p:nvSpPr>
        <p:spPr>
          <a:xfrm>
            <a:off x="152400" y="6530079"/>
            <a:ext cx="2133600" cy="184666"/>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66"/>
          <p:cNvSpPr txBox="1">
            <a:spLocks noGrp="1"/>
          </p:cNvSpPr>
          <p:nvPr>
            <p:ph type="ftr" idx="11"/>
          </p:nvPr>
        </p:nvSpPr>
        <p:spPr>
          <a:xfrm>
            <a:off x="3124200" y="6530079"/>
            <a:ext cx="2895600" cy="184666"/>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66"/>
          <p:cNvSpPr txBox="1">
            <a:spLocks noGrp="1"/>
          </p:cNvSpPr>
          <p:nvPr>
            <p:ph type="sldNum" idx="12"/>
          </p:nvPr>
        </p:nvSpPr>
        <p:spPr>
          <a:xfrm>
            <a:off x="6858000" y="6530079"/>
            <a:ext cx="2133600" cy="184666"/>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fld id="{00000000-1234-1234-1234-123412341234}" type="slidenum">
              <a:rPr lang="ar-EG" smtClean="0"/>
              <a:pPr/>
              <a:t>‹#›</a:t>
            </a:fld>
            <a:endParaRPr lang="ar-EG"/>
          </a:p>
        </p:txBody>
      </p:sp>
      <p:sp>
        <p:nvSpPr>
          <p:cNvPr id="71" name="Google Shape;71;p66"/>
          <p:cNvSpPr txBox="1">
            <a:spLocks noGrp="1"/>
          </p:cNvSpPr>
          <p:nvPr>
            <p:ph type="title"/>
          </p:nvPr>
        </p:nvSpPr>
        <p:spPr>
          <a:xfrm>
            <a:off x="686104" y="848420"/>
            <a:ext cx="7772400" cy="52318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BA0C2F"/>
              </a:buClr>
              <a:buSzPts val="2800"/>
              <a:buFont typeface="Gill Sans"/>
              <a:buNone/>
              <a:defRPr>
                <a:solidFill>
                  <a:srgbClr val="BA0C2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13491713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12511137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9413136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37952807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42357549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32033244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26486234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3488674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21591780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3888690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Red/Gray 3 Content">
  <p:cSld name="Red/Gray 3 Content">
    <p:bg>
      <p:bgPr>
        <a:solidFill>
          <a:srgbClr val="E7E7E5"/>
        </a:solidFill>
        <a:effectLst/>
      </p:bgPr>
    </p:bg>
    <p:spTree>
      <p:nvGrpSpPr>
        <p:cNvPr id="1" name="Shape 72"/>
        <p:cNvGrpSpPr/>
        <p:nvPr/>
      </p:nvGrpSpPr>
      <p:grpSpPr>
        <a:xfrm>
          <a:off x="0" y="0"/>
          <a:ext cx="0" cy="0"/>
          <a:chOff x="0" y="0"/>
          <a:chExt cx="0" cy="0"/>
        </a:xfrm>
      </p:grpSpPr>
      <p:sp>
        <p:nvSpPr>
          <p:cNvPr id="73" name="Google Shape;73;p67"/>
          <p:cNvSpPr txBox="1">
            <a:spLocks noGrp="1"/>
          </p:cNvSpPr>
          <p:nvPr>
            <p:ph type="body" idx="1"/>
          </p:nvPr>
        </p:nvSpPr>
        <p:spPr>
          <a:xfrm>
            <a:off x="686104" y="1600200"/>
            <a:ext cx="2514296"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74" name="Google Shape;74;p67"/>
          <p:cNvSpPr txBox="1">
            <a:spLocks noGrp="1"/>
          </p:cNvSpPr>
          <p:nvPr>
            <p:ph type="body" idx="2"/>
          </p:nvPr>
        </p:nvSpPr>
        <p:spPr>
          <a:xfrm>
            <a:off x="5943600" y="1600200"/>
            <a:ext cx="2514904"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75" name="Google Shape;75;p67"/>
          <p:cNvSpPr txBox="1">
            <a:spLocks noGrp="1"/>
          </p:cNvSpPr>
          <p:nvPr>
            <p:ph type="dt" idx="10"/>
          </p:nvPr>
        </p:nvSpPr>
        <p:spPr>
          <a:xfrm>
            <a:off x="152400" y="6530079"/>
            <a:ext cx="2133600" cy="184666"/>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7"/>
          <p:cNvSpPr txBox="1">
            <a:spLocks noGrp="1"/>
          </p:cNvSpPr>
          <p:nvPr>
            <p:ph type="ftr" idx="11"/>
          </p:nvPr>
        </p:nvSpPr>
        <p:spPr>
          <a:xfrm>
            <a:off x="3124200" y="6530079"/>
            <a:ext cx="2895600" cy="184666"/>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67"/>
          <p:cNvSpPr txBox="1">
            <a:spLocks noGrp="1"/>
          </p:cNvSpPr>
          <p:nvPr>
            <p:ph type="sldNum" idx="12"/>
          </p:nvPr>
        </p:nvSpPr>
        <p:spPr>
          <a:xfrm>
            <a:off x="6858000" y="6530079"/>
            <a:ext cx="2133600" cy="184666"/>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fld id="{00000000-1234-1234-1234-123412341234}" type="slidenum">
              <a:rPr lang="ar-EG" smtClean="0"/>
              <a:pPr/>
              <a:t>‹#›</a:t>
            </a:fld>
            <a:endParaRPr lang="ar-EG"/>
          </a:p>
        </p:txBody>
      </p:sp>
      <p:sp>
        <p:nvSpPr>
          <p:cNvPr id="78" name="Google Shape;78;p67"/>
          <p:cNvSpPr txBox="1">
            <a:spLocks noGrp="1"/>
          </p:cNvSpPr>
          <p:nvPr>
            <p:ph type="title"/>
          </p:nvPr>
        </p:nvSpPr>
        <p:spPr>
          <a:xfrm>
            <a:off x="686104" y="848420"/>
            <a:ext cx="7772400" cy="52318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BA0C2F"/>
              </a:buClr>
              <a:buSzPts val="2800"/>
              <a:buFont typeface="Gill Sans"/>
              <a:buNone/>
              <a:defRPr>
                <a:solidFill>
                  <a:srgbClr val="BA0C2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67"/>
          <p:cNvSpPr txBox="1">
            <a:spLocks noGrp="1"/>
          </p:cNvSpPr>
          <p:nvPr>
            <p:ph type="body" idx="3"/>
          </p:nvPr>
        </p:nvSpPr>
        <p:spPr>
          <a:xfrm>
            <a:off x="3314549" y="1600200"/>
            <a:ext cx="2514904"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9403962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35387907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5FF33572-8135-1440-89B4-2776ED24765A}"/>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11498400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176CB842-EB16-F64C-BF4C-F47F085311BE}"/>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18665552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2616" y="1855577"/>
            <a:ext cx="8579224" cy="4125877"/>
          </a:xfrm>
        </p:spPr>
        <p:txBody>
          <a:bodyPr>
            <a:normAutofit/>
          </a:bodyPr>
          <a:lstStyle>
            <a:lvl2pPr marL="427435" indent="-214313">
              <a:buFont typeface="Arial" panose="020B0604020202020204" pitchFamily="34" charset="0"/>
              <a:buChar char="•"/>
              <a:defRPr sz="2100"/>
            </a:lvl2pPr>
          </a:lstStyle>
          <a:p>
            <a:pPr lvl="1"/>
            <a:endParaRPr lang="en-US" sz="1350" dirty="0"/>
          </a:p>
        </p:txBody>
      </p:sp>
      <p:sp>
        <p:nvSpPr>
          <p:cNvPr id="8" name="Title 1"/>
          <p:cNvSpPr>
            <a:spLocks noGrp="1"/>
          </p:cNvSpPr>
          <p:nvPr>
            <p:ph type="title"/>
          </p:nvPr>
        </p:nvSpPr>
        <p:spPr>
          <a:xfrm>
            <a:off x="302616" y="530016"/>
            <a:ext cx="8538768" cy="1325563"/>
          </a:xfrm>
        </p:spPr>
        <p:txBody>
          <a:bodyPr>
            <a:normAutofit/>
          </a:bodyPr>
          <a:lstStyle>
            <a:lvl1pPr>
              <a:defRPr sz="2700">
                <a:solidFill>
                  <a:schemeClr val="accent1"/>
                </a:solidFill>
              </a:defRPr>
            </a:lvl1pPr>
          </a:lstStyle>
          <a:p>
            <a:endParaRPr lang="en-US" dirty="0"/>
          </a:p>
        </p:txBody>
      </p:sp>
      <p:sp>
        <p:nvSpPr>
          <p:cNvPr id="9" name="Date Placeholder 3"/>
          <p:cNvSpPr txBox="1">
            <a:spLocks/>
          </p:cNvSpPr>
          <p:nvPr userDrawn="1"/>
        </p:nvSpPr>
        <p:spPr>
          <a:xfrm>
            <a:off x="742950" y="65087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tint val="75000"/>
                </a:prstClr>
              </a:solidFill>
            </a:endParaRPr>
          </a:p>
        </p:txBody>
      </p:sp>
      <p:sp>
        <p:nvSpPr>
          <p:cNvPr id="3" name="Rectangle 2"/>
          <p:cNvSpPr/>
          <p:nvPr userDrawn="1"/>
        </p:nvSpPr>
        <p:spPr>
          <a:xfrm>
            <a:off x="248829" y="671900"/>
            <a:ext cx="8579224"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11" name="Picture 10" descr="World Bank Group launches initiative for SMEs in MENA - Mubasher Info">
            <a:extLst>
              <a:ext uri="{FF2B5EF4-FFF2-40B4-BE49-F238E27FC236}">
                <a16:creationId xmlns:a16="http://schemas.microsoft.com/office/drawing/2014/main" id="{176CB842-EB16-F64C-BF4C-F47F085311BE}"/>
              </a:ext>
            </a:extLst>
          </p:cNvPr>
          <p:cNvPicPr/>
          <p:nvPr userDrawn="1"/>
        </p:nvPicPr>
        <p:blipFill rotWithShape="1">
          <a:blip r:embed="rId2">
            <a:extLst>
              <a:ext uri="{28A0092B-C50C-407E-A947-70E740481C1C}">
                <a14:useLocalDpi xmlns:a14="http://schemas.microsoft.com/office/drawing/2010/main" val="0"/>
              </a:ext>
            </a:extLst>
          </a:blip>
          <a:srcRect t="24534"/>
          <a:stretch/>
        </p:blipFill>
        <p:spPr bwMode="auto">
          <a:xfrm>
            <a:off x="4042914" y="6186101"/>
            <a:ext cx="991054" cy="561207"/>
          </a:xfrm>
          <a:prstGeom prst="rect">
            <a:avLst/>
          </a:prstGeom>
          <a:noFill/>
          <a:ln>
            <a:noFill/>
          </a:ln>
        </p:spPr>
      </p:pic>
    </p:spTree>
    <p:extLst>
      <p:ext uri="{BB962C8B-B14F-4D97-AF65-F5344CB8AC3E}">
        <p14:creationId xmlns:p14="http://schemas.microsoft.com/office/powerpoint/2010/main" val="508059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ed/Gray 1 Content + Bottom Photo">
  <p:cSld name="Red/Gray 1 Content + Bottom Photo">
    <p:bg>
      <p:bgPr>
        <a:solidFill>
          <a:srgbClr val="E7E7E5"/>
        </a:solidFill>
        <a:effectLst/>
      </p:bgPr>
    </p:bg>
    <p:spTree>
      <p:nvGrpSpPr>
        <p:cNvPr id="1" name="Shape 80"/>
        <p:cNvGrpSpPr/>
        <p:nvPr/>
      </p:nvGrpSpPr>
      <p:grpSpPr>
        <a:xfrm>
          <a:off x="0" y="0"/>
          <a:ext cx="0" cy="0"/>
          <a:chOff x="0" y="0"/>
          <a:chExt cx="0" cy="0"/>
        </a:xfrm>
      </p:grpSpPr>
      <p:sp>
        <p:nvSpPr>
          <p:cNvPr id="81" name="Google Shape;81;p68"/>
          <p:cNvSpPr>
            <a:spLocks noGrp="1"/>
          </p:cNvSpPr>
          <p:nvPr>
            <p:ph type="pic" idx="2"/>
          </p:nvPr>
        </p:nvSpPr>
        <p:spPr>
          <a:xfrm>
            <a:off x="152400" y="3429000"/>
            <a:ext cx="8839200" cy="3276600"/>
          </a:xfrm>
          <a:prstGeom prst="rect">
            <a:avLst/>
          </a:prstGeom>
          <a:solidFill>
            <a:schemeClr val="lt1"/>
          </a:solidFill>
          <a:ln>
            <a:noFill/>
          </a:ln>
        </p:spPr>
        <p:txBody>
          <a:bodyPr spcFirstLastPara="1" wrap="square" lIns="91425" tIns="45700" rIns="91425" bIns="45700" anchor="t" anchorCtr="0">
            <a:normAutofit/>
          </a:bodyPr>
          <a:lstStyle>
            <a:lvl1pPr marR="0" lvl="0" algn="l" rtl="0">
              <a:lnSpc>
                <a:spcPct val="100000"/>
              </a:lnSpc>
              <a:spcBef>
                <a:spcPts val="240"/>
              </a:spcBef>
              <a:spcAft>
                <a:spcPts val="0"/>
              </a:spcAft>
              <a:buClr>
                <a:srgbClr val="6C6463"/>
              </a:buClr>
              <a:buSzPts val="1200"/>
              <a:buFont typeface="Arial"/>
              <a:buNone/>
              <a:defRPr sz="1200" b="0"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635C5B"/>
              </a:buClr>
              <a:buSzPts val="2000"/>
              <a:buFont typeface="Arial"/>
              <a:buChar char="–"/>
              <a:defRPr sz="2000" b="0" i="0" u="none" strike="noStrike" cap="none">
                <a:solidFill>
                  <a:srgbClr val="635C5B"/>
                </a:solidFill>
                <a:latin typeface="Gill Sans"/>
                <a:ea typeface="Gill Sans"/>
                <a:cs typeface="Gill Sans"/>
                <a:sym typeface="Gill Sans"/>
              </a:defRPr>
            </a:lvl2pPr>
            <a:lvl3pPr marR="0" lvl="2"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R="0" lvl="3"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R="0" lvl="4"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82" name="Google Shape;82;p68"/>
          <p:cNvSpPr txBox="1">
            <a:spLocks noGrp="1"/>
          </p:cNvSpPr>
          <p:nvPr>
            <p:ph type="body" idx="1"/>
          </p:nvPr>
        </p:nvSpPr>
        <p:spPr>
          <a:xfrm>
            <a:off x="685800" y="1600200"/>
            <a:ext cx="7772400" cy="16002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a:solidFill>
                  <a:srgbClr val="6C6463"/>
                </a:solidFill>
              </a:defRPr>
            </a:lvl1pPr>
            <a:lvl2pPr marL="914400" lvl="1" indent="-355600" algn="l">
              <a:lnSpc>
                <a:spcPct val="100000"/>
              </a:lnSpc>
              <a:spcBef>
                <a:spcPts val="1200"/>
              </a:spcBef>
              <a:spcAft>
                <a:spcPts val="0"/>
              </a:spcAft>
              <a:buClr>
                <a:srgbClr val="6C6463"/>
              </a:buClr>
              <a:buSzPts val="2000"/>
              <a:buChar char="–"/>
              <a:defRPr>
                <a:solidFill>
                  <a:srgbClr val="6C6463"/>
                </a:solidFill>
              </a:defRPr>
            </a:lvl2pPr>
            <a:lvl3pPr marL="1371600" lvl="2" indent="-342900" algn="l">
              <a:lnSpc>
                <a:spcPct val="100000"/>
              </a:lnSpc>
              <a:spcBef>
                <a:spcPts val="1200"/>
              </a:spcBef>
              <a:spcAft>
                <a:spcPts val="0"/>
              </a:spcAft>
              <a:buClr>
                <a:srgbClr val="6C6463"/>
              </a:buClr>
              <a:buSzPts val="1800"/>
              <a:buChar char="•"/>
              <a:defRPr>
                <a:solidFill>
                  <a:srgbClr val="6C6463"/>
                </a:solidFill>
              </a:defRPr>
            </a:lvl3pPr>
            <a:lvl4pPr marL="1828800" lvl="3" indent="-330200" algn="l">
              <a:lnSpc>
                <a:spcPct val="100000"/>
              </a:lnSpc>
              <a:spcBef>
                <a:spcPts val="320"/>
              </a:spcBef>
              <a:spcAft>
                <a:spcPts val="0"/>
              </a:spcAft>
              <a:buClr>
                <a:srgbClr val="6C6463"/>
              </a:buClr>
              <a:buSzPts val="1600"/>
              <a:buChar char="–"/>
              <a:defRPr>
                <a:solidFill>
                  <a:srgbClr val="6C6463"/>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3" name="Google Shape;83;p68"/>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68"/>
          <p:cNvSpPr txBox="1">
            <a:spLocks noGrp="1"/>
          </p:cNvSpPr>
          <p:nvPr>
            <p:ph type="ftr" idx="11"/>
          </p:nvPr>
        </p:nvSpPr>
        <p:spPr>
          <a:xfrm>
            <a:off x="3124200" y="6520934"/>
            <a:ext cx="2895600" cy="184666"/>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68"/>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fld id="{00000000-1234-1234-1234-123412341234}" type="slidenum">
              <a:rPr lang="ar-EG" smtClean="0"/>
              <a:pPr/>
              <a:t>‹#›</a:t>
            </a:fld>
            <a:endParaRPr lang="ar-EG"/>
          </a:p>
        </p:txBody>
      </p:sp>
      <p:sp>
        <p:nvSpPr>
          <p:cNvPr id="86" name="Google Shape;86;p68"/>
          <p:cNvSpPr txBox="1">
            <a:spLocks noGrp="1"/>
          </p:cNvSpPr>
          <p:nvPr>
            <p:ph type="title"/>
          </p:nvPr>
        </p:nvSpPr>
        <p:spPr>
          <a:xfrm>
            <a:off x="686104" y="848420"/>
            <a:ext cx="7772400" cy="52318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BA0C2F"/>
              </a:buClr>
              <a:buSzPts val="2800"/>
              <a:buFont typeface="Gill Sans"/>
              <a:buNone/>
              <a:defRPr>
                <a:solidFill>
                  <a:srgbClr val="BA0C2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68"/>
          <p:cNvSpPr txBox="1">
            <a:spLocks noGrp="1"/>
          </p:cNvSpPr>
          <p:nvPr>
            <p:ph type="body" idx="3"/>
          </p:nvPr>
        </p:nvSpPr>
        <p:spPr>
          <a:xfrm rot="-5400000">
            <a:off x="7527667" y="4708286"/>
            <a:ext cx="2743200" cy="18462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Red/Gray Title Only">
  <p:cSld name="Red/Gray Title Only">
    <p:bg>
      <p:bgPr>
        <a:solidFill>
          <a:srgbClr val="E7E7E5"/>
        </a:solidFill>
        <a:effectLst/>
      </p:bgPr>
    </p:bg>
    <p:spTree>
      <p:nvGrpSpPr>
        <p:cNvPr id="1" name="Shape 88"/>
        <p:cNvGrpSpPr/>
        <p:nvPr/>
      </p:nvGrpSpPr>
      <p:grpSpPr>
        <a:xfrm>
          <a:off x="0" y="0"/>
          <a:ext cx="0" cy="0"/>
          <a:chOff x="0" y="0"/>
          <a:chExt cx="0" cy="0"/>
        </a:xfrm>
      </p:grpSpPr>
      <p:sp>
        <p:nvSpPr>
          <p:cNvPr id="89" name="Google Shape;89;p69"/>
          <p:cNvSpPr>
            <a:spLocks noGrp="1"/>
          </p:cNvSpPr>
          <p:nvPr>
            <p:ph type="pic" idx="2"/>
          </p:nvPr>
        </p:nvSpPr>
        <p:spPr>
          <a:xfrm>
            <a:off x="152400" y="152400"/>
            <a:ext cx="4419600" cy="6553200"/>
          </a:xfrm>
          <a:prstGeom prst="rect">
            <a:avLst/>
          </a:prstGeom>
          <a:solidFill>
            <a:srgbClr val="FFFFFF"/>
          </a:solidFill>
          <a:ln>
            <a:noFill/>
          </a:ln>
        </p:spPr>
        <p:txBody>
          <a:bodyPr spcFirstLastPara="1" wrap="square" lIns="91425" tIns="45700" rIns="91425" bIns="45700" anchor="t" anchorCtr="0">
            <a:normAutofit/>
          </a:bodyPr>
          <a:lstStyle>
            <a:lvl1pPr marR="0" lvl="0" algn="l" rtl="0">
              <a:lnSpc>
                <a:spcPct val="100000"/>
              </a:lnSpc>
              <a:spcBef>
                <a:spcPts val="240"/>
              </a:spcBef>
              <a:spcAft>
                <a:spcPts val="0"/>
              </a:spcAft>
              <a:buClr>
                <a:srgbClr val="6C6463"/>
              </a:buClr>
              <a:buSzPts val="1200"/>
              <a:buFont typeface="Arial"/>
              <a:buNone/>
              <a:defRPr sz="1200" b="0"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635C5B"/>
              </a:buClr>
              <a:buSzPts val="2000"/>
              <a:buFont typeface="Arial"/>
              <a:buChar char="–"/>
              <a:defRPr sz="2000" b="0" i="0" u="none" strike="noStrike" cap="none">
                <a:solidFill>
                  <a:srgbClr val="635C5B"/>
                </a:solidFill>
                <a:latin typeface="Gill Sans"/>
                <a:ea typeface="Gill Sans"/>
                <a:cs typeface="Gill Sans"/>
                <a:sym typeface="Gill Sans"/>
              </a:defRPr>
            </a:lvl2pPr>
            <a:lvl3pPr marR="0" lvl="2"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R="0" lvl="3"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R="0" lvl="4"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90" name="Google Shape;90;p69"/>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chemeClr val="lt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69"/>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fld id="{00000000-1234-1234-1234-123412341234}" type="slidenum">
              <a:rPr lang="ar-EG" smtClean="0"/>
              <a:pPr/>
              <a:t>‹#›</a:t>
            </a:fld>
            <a:endParaRPr lang="ar-EG"/>
          </a:p>
        </p:txBody>
      </p:sp>
      <p:sp>
        <p:nvSpPr>
          <p:cNvPr id="92" name="Google Shape;92;p69"/>
          <p:cNvSpPr txBox="1">
            <a:spLocks noGrp="1"/>
          </p:cNvSpPr>
          <p:nvPr>
            <p:ph type="body" idx="1"/>
          </p:nvPr>
        </p:nvSpPr>
        <p:spPr>
          <a:xfrm rot="-5400000">
            <a:off x="3108067" y="1431686"/>
            <a:ext cx="2743200" cy="18462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3" name="Google Shape;93;p69"/>
          <p:cNvSpPr txBox="1">
            <a:spLocks noGrp="1"/>
          </p:cNvSpPr>
          <p:nvPr>
            <p:ph type="title"/>
          </p:nvPr>
        </p:nvSpPr>
        <p:spPr>
          <a:xfrm>
            <a:off x="4877104" y="3187264"/>
            <a:ext cx="3885896" cy="523180"/>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Clr>
                <a:srgbClr val="BA0C2F"/>
              </a:buClr>
              <a:buSzPts val="2800"/>
              <a:buFont typeface="Gill Sans"/>
              <a:buNone/>
              <a:defRPr>
                <a:solidFill>
                  <a:srgbClr val="BA0C2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Red/White 2 Content">
  <p:cSld name="Red/White 2 Content">
    <p:bg>
      <p:bgPr>
        <a:solidFill>
          <a:schemeClr val="lt1"/>
        </a:solidFill>
        <a:effectLst/>
      </p:bgPr>
    </p:bg>
    <p:spTree>
      <p:nvGrpSpPr>
        <p:cNvPr id="1" name="Shape 100"/>
        <p:cNvGrpSpPr/>
        <p:nvPr/>
      </p:nvGrpSpPr>
      <p:grpSpPr>
        <a:xfrm>
          <a:off x="0" y="0"/>
          <a:ext cx="0" cy="0"/>
          <a:chOff x="0" y="0"/>
          <a:chExt cx="0" cy="0"/>
        </a:xfrm>
      </p:grpSpPr>
      <p:sp>
        <p:nvSpPr>
          <p:cNvPr id="101" name="Google Shape;101;p71"/>
          <p:cNvSpPr txBox="1">
            <a:spLocks noGrp="1"/>
          </p:cNvSpPr>
          <p:nvPr>
            <p:ph type="body" idx="1"/>
          </p:nvPr>
        </p:nvSpPr>
        <p:spPr>
          <a:xfrm>
            <a:off x="686104" y="1600200"/>
            <a:ext cx="3809696"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02" name="Google Shape;102;p71"/>
          <p:cNvSpPr txBox="1">
            <a:spLocks noGrp="1"/>
          </p:cNvSpPr>
          <p:nvPr>
            <p:ph type="body" idx="2"/>
          </p:nvPr>
        </p:nvSpPr>
        <p:spPr>
          <a:xfrm>
            <a:off x="4648200" y="1600200"/>
            <a:ext cx="3810304"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03" name="Google Shape;103;p71"/>
          <p:cNvSpPr txBox="1">
            <a:spLocks noGrp="1"/>
          </p:cNvSpPr>
          <p:nvPr>
            <p:ph type="dt" idx="10"/>
          </p:nvPr>
        </p:nvSpPr>
        <p:spPr>
          <a:xfrm>
            <a:off x="152400" y="6530079"/>
            <a:ext cx="2133600" cy="184666"/>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71"/>
          <p:cNvSpPr txBox="1">
            <a:spLocks noGrp="1"/>
          </p:cNvSpPr>
          <p:nvPr>
            <p:ph type="ftr" idx="11"/>
          </p:nvPr>
        </p:nvSpPr>
        <p:spPr>
          <a:xfrm>
            <a:off x="3124200" y="6530079"/>
            <a:ext cx="2895600" cy="184666"/>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71"/>
          <p:cNvSpPr txBox="1">
            <a:spLocks noGrp="1"/>
          </p:cNvSpPr>
          <p:nvPr>
            <p:ph type="sldNum" idx="12"/>
          </p:nvPr>
        </p:nvSpPr>
        <p:spPr>
          <a:xfrm>
            <a:off x="6858000" y="6530079"/>
            <a:ext cx="2133600" cy="184666"/>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fld id="{00000000-1234-1234-1234-123412341234}" type="slidenum">
              <a:rPr lang="ar-EG" smtClean="0"/>
              <a:pPr/>
              <a:t>‹#›</a:t>
            </a:fld>
            <a:endParaRPr lang="ar-EG"/>
          </a:p>
        </p:txBody>
      </p:sp>
      <p:sp>
        <p:nvSpPr>
          <p:cNvPr id="106" name="Google Shape;106;p71"/>
          <p:cNvSpPr txBox="1">
            <a:spLocks noGrp="1"/>
          </p:cNvSpPr>
          <p:nvPr>
            <p:ph type="title"/>
          </p:nvPr>
        </p:nvSpPr>
        <p:spPr>
          <a:xfrm>
            <a:off x="686104" y="848420"/>
            <a:ext cx="7772400" cy="52318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BA0C2F"/>
              </a:buClr>
              <a:buSzPts val="2800"/>
              <a:buFont typeface="Gill Sans"/>
              <a:buNone/>
              <a:defRPr>
                <a:solidFill>
                  <a:srgbClr val="BA0C2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Shape 9"/>
        <p:cNvGrpSpPr/>
        <p:nvPr/>
      </p:nvGrpSpPr>
      <p:grpSpPr>
        <a:xfrm>
          <a:off x="0" y="0"/>
          <a:ext cx="0" cy="0"/>
          <a:chOff x="0" y="0"/>
          <a:chExt cx="0" cy="0"/>
        </a:xfrm>
      </p:grpSpPr>
      <p:sp>
        <p:nvSpPr>
          <p:cNvPr id="10" name="Google Shape;10;p58"/>
          <p:cNvSpPr txBox="1">
            <a:spLocks noGrp="1"/>
          </p:cNvSpPr>
          <p:nvPr>
            <p:ph type="title"/>
          </p:nvPr>
        </p:nvSpPr>
        <p:spPr>
          <a:xfrm>
            <a:off x="686104" y="457200"/>
            <a:ext cx="7772400" cy="914400"/>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rgbClr val="BA0C2F"/>
              </a:buClr>
              <a:buSzPts val="2800"/>
              <a:buFont typeface="Gill Sans"/>
              <a:buNone/>
              <a:defRPr sz="2800" b="0" i="0" u="none" strike="noStrike" cap="none">
                <a:solidFill>
                  <a:srgbClr val="BA0C2F"/>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8"/>
          <p:cNvSpPr txBox="1">
            <a:spLocks noGrp="1"/>
          </p:cNvSpPr>
          <p:nvPr>
            <p:ph type="body" idx="1"/>
          </p:nvPr>
        </p:nvSpPr>
        <p:spPr>
          <a:xfrm>
            <a:off x="685800" y="1600200"/>
            <a:ext cx="7772400" cy="4114800"/>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00000"/>
              </a:lnSpc>
              <a:spcBef>
                <a:spcPts val="0"/>
              </a:spcBef>
              <a:spcAft>
                <a:spcPts val="0"/>
              </a:spcAft>
              <a:buClr>
                <a:srgbClr val="635C5B"/>
              </a:buClr>
              <a:buSzPts val="2000"/>
              <a:buFont typeface="Arial"/>
              <a:buChar char="•"/>
              <a:defRPr sz="2000" b="0" i="0" u="none" strike="noStrike" cap="none">
                <a:solidFill>
                  <a:srgbClr val="635C5B"/>
                </a:solidFill>
                <a:latin typeface="Gill Sans"/>
                <a:ea typeface="Gill Sans"/>
                <a:cs typeface="Gill Sans"/>
                <a:sym typeface="Gill Sans"/>
              </a:defRPr>
            </a:lvl1pPr>
            <a:lvl2pPr marL="914400" marR="0" lvl="1" indent="-355600" algn="l" rtl="0">
              <a:lnSpc>
                <a:spcPct val="100000"/>
              </a:lnSpc>
              <a:spcBef>
                <a:spcPts val="1200"/>
              </a:spcBef>
              <a:spcAft>
                <a:spcPts val="0"/>
              </a:spcAft>
              <a:buClr>
                <a:srgbClr val="635C5B"/>
              </a:buClr>
              <a:buSzPts val="2000"/>
              <a:buFont typeface="Arial"/>
              <a:buChar char="–"/>
              <a:defRPr sz="2000" b="0" i="0" u="none" strike="noStrike" cap="none">
                <a:solidFill>
                  <a:srgbClr val="635C5B"/>
                </a:solidFill>
                <a:latin typeface="Gill Sans"/>
                <a:ea typeface="Gill Sans"/>
                <a:cs typeface="Gill Sans"/>
                <a:sym typeface="Gill Sans"/>
              </a:defRPr>
            </a:lvl2pPr>
            <a:lvl3pPr marL="1371600" marR="0" lvl="2"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L="1828800" marR="0" lvl="3" indent="-330200"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L="2286000" marR="0" lvl="4"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12" name="Google Shape;12;p58"/>
          <p:cNvSpPr txBox="1">
            <a:spLocks noGrp="1"/>
          </p:cNvSpPr>
          <p:nvPr>
            <p:ph type="dt" idx="10"/>
          </p:nvPr>
        </p:nvSpPr>
        <p:spPr>
          <a:xfrm>
            <a:off x="152400" y="6530079"/>
            <a:ext cx="2133600" cy="184666"/>
          </a:xfrm>
          <a:prstGeom prst="rect">
            <a:avLst/>
          </a:prstGeom>
          <a:noFill/>
          <a:ln>
            <a:noFill/>
          </a:ln>
        </p:spPr>
        <p:txBody>
          <a:bodyPr spcFirstLastPara="1" wrap="square" lIns="91425" tIns="45700" rIns="91425" bIns="45700" anchor="ctr" anchorCtr="0">
            <a:sp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635C5B"/>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3" name="Google Shape;13;p58"/>
          <p:cNvSpPr txBox="1">
            <a:spLocks noGrp="1"/>
          </p:cNvSpPr>
          <p:nvPr>
            <p:ph type="ftr" idx="11"/>
          </p:nvPr>
        </p:nvSpPr>
        <p:spPr>
          <a:xfrm>
            <a:off x="3124200" y="6530079"/>
            <a:ext cx="2895600" cy="184666"/>
          </a:xfrm>
          <a:prstGeom prst="rect">
            <a:avLst/>
          </a:prstGeom>
          <a:noFill/>
          <a:ln>
            <a:noFill/>
          </a:ln>
        </p:spPr>
        <p:txBody>
          <a:bodyPr spcFirstLastPara="1" wrap="square" lIns="91425" tIns="45700" rIns="91425" bIns="45700" anchor="ctr" anchorCtr="0">
            <a:sp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635C5B"/>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4" name="Google Shape;14;p58"/>
          <p:cNvSpPr txBox="1">
            <a:spLocks noGrp="1"/>
          </p:cNvSpPr>
          <p:nvPr>
            <p:ph type="sldNum" idx="12"/>
          </p:nvPr>
        </p:nvSpPr>
        <p:spPr>
          <a:xfrm>
            <a:off x="6858000" y="6530079"/>
            <a:ext cx="2133600" cy="184666"/>
          </a:xfrm>
          <a:prstGeom prst="rect">
            <a:avLst/>
          </a:prstGeom>
          <a:noFill/>
          <a:ln>
            <a:noFill/>
          </a:ln>
        </p:spPr>
        <p:txBody>
          <a:bodyPr spcFirstLastPara="1" wrap="square" lIns="91425" tIns="45700" rIns="91425" bIns="45700" anchor="ctr" anchorCtr="0">
            <a:sp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35C5B"/>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35C5B"/>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35C5B"/>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35C5B"/>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35C5B"/>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35C5B"/>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35C5B"/>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35C5B"/>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35C5B"/>
                </a:solidFill>
                <a:latin typeface="Gill Sans"/>
                <a:ea typeface="Gill Sans"/>
                <a:cs typeface="Gill Sans"/>
                <a:sym typeface="Gill Sans"/>
              </a:defRPr>
            </a:lvl9pPr>
          </a:lstStyle>
          <a:p>
            <a:fld id="{00000000-1234-1234-1234-123412341234}" type="slidenum">
              <a:rPr lang="ar-EG" smtClean="0"/>
              <a:pPr/>
              <a:t>‹#›</a:t>
            </a:fld>
            <a:endParaRPr lang="ar-EG"/>
          </a:p>
        </p:txBody>
      </p:sp>
      <p:sp>
        <p:nvSpPr>
          <p:cNvPr id="15" name="Google Shape;15;p58"/>
          <p:cNvSpPr/>
          <p:nvPr/>
        </p:nvSpPr>
        <p:spPr>
          <a:xfrm>
            <a:off x="0" y="0"/>
            <a:ext cx="9144000" cy="6858000"/>
          </a:xfrm>
          <a:prstGeom prst="frame">
            <a:avLst>
              <a:gd name="adj1" fmla="val 2222"/>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Gill Sans"/>
              <a:ea typeface="Gill Sans"/>
              <a:cs typeface="Gill Sans"/>
              <a:sym typeface="Gill Sans"/>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6" r:id="rId5"/>
    <p:sldLayoutId id="2147483657" r:id="rId6"/>
    <p:sldLayoutId id="2147483658" r:id="rId7"/>
    <p:sldLayoutId id="2147483659"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89"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703" r:id="rId51"/>
    <p:sldLayoutId id="2147483704" r:id="rId52"/>
    <p:sldLayoutId id="2147483705" r:id="rId53"/>
    <p:sldLayoutId id="2147483706" r:id="rId54"/>
    <p:sldLayoutId id="2147483707" r:id="rId55"/>
    <p:sldLayoutId id="2147483708" r:id="rId56"/>
    <p:sldLayoutId id="2147483709" r:id="rId57"/>
    <p:sldLayoutId id="2147483710" r:id="rId58"/>
    <p:sldLayoutId id="2147483711" r:id="rId59"/>
    <p:sldLayoutId id="2147483712" r:id="rId60"/>
    <p:sldLayoutId id="2147483713" r:id="rId61"/>
    <p:sldLayoutId id="2147483714" r:id="rId62"/>
    <p:sldLayoutId id="2147483715" r:id="rId63"/>
    <p:sldLayoutId id="2147483716" r:id="rId6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jpg"/><Relationship Id="rId7" Type="http://schemas.openxmlformats.org/officeDocument/2006/relationships/image" Target="../media/image104.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jpg"/></Relationships>
</file>

<file path=ppt/slides/_rels/slide102.xml.rels><?xml version="1.0" encoding="UTF-8" standalone="yes"?>
<Relationships xmlns="http://schemas.openxmlformats.org/package/2006/relationships"><Relationship Id="rId3" Type="http://schemas.openxmlformats.org/officeDocument/2006/relationships/image" Target="../media/image100.jpg"/><Relationship Id="rId7" Type="http://schemas.openxmlformats.org/officeDocument/2006/relationships/image" Target="../media/image104.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jp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06.jpg"/></Relationships>
</file>

<file path=ppt/slides/_rels/slide10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eg"/></Relationships>
</file>

<file path=ppt/slides/_rels/slide10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1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13.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1.xml"/><Relationship Id="rId1" Type="http://schemas.openxmlformats.org/officeDocument/2006/relationships/slideLayout" Target="../slideLayouts/slideLayout5.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jpg"/></Relationships>
</file>

<file path=ppt/slides/_rels/slide1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2.xml"/><Relationship Id="rId1" Type="http://schemas.openxmlformats.org/officeDocument/2006/relationships/slideLayout" Target="../slideLayouts/slideLayout5.xml"/><Relationship Id="rId4" Type="http://schemas.openxmlformats.org/officeDocument/2006/relationships/image" Target="../media/image104.png"/></Relationships>
</file>

<file path=ppt/slides/_rels/slide117.xml.rels><?xml version="1.0" encoding="UTF-8" standalone="yes"?>
<Relationships xmlns="http://schemas.openxmlformats.org/package/2006/relationships"><Relationship Id="rId3" Type="http://schemas.openxmlformats.org/officeDocument/2006/relationships/comments" Target="../comments/comment11.xml"/><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comments" Target="../comments/comment12.xml"/><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comments" Target="../comments/comment13.xml"/><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comments" Target="../comments/comment14.xml"/><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comments" Target="../comments/comment15.xml"/><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7.xml"/><Relationship Id="rId1" Type="http://schemas.openxmlformats.org/officeDocument/2006/relationships/slideLayout" Target="../slideLayouts/slideLayout3.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62.jpeg"/></Relationships>
</file>

<file path=ppt/slides/_rels/slide1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png"/></Relationships>
</file>

<file path=ppt/slides/_rels/slide1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9.xml"/><Relationship Id="rId1" Type="http://schemas.openxmlformats.org/officeDocument/2006/relationships/slideLayout" Target="../slideLayouts/slideLayout3.xml"/><Relationship Id="rId4" Type="http://schemas.openxmlformats.org/officeDocument/2006/relationships/image" Target="../media/image68.jpeg"/></Relationships>
</file>

<file path=ppt/slides/_rels/slide13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20.xml"/><Relationship Id="rId1" Type="http://schemas.openxmlformats.org/officeDocument/2006/relationships/slideLayout" Target="../slideLayouts/slideLayout3.xml"/><Relationship Id="rId5" Type="http://schemas.openxmlformats.org/officeDocument/2006/relationships/image" Target="../media/image118.jpeg"/><Relationship Id="rId4" Type="http://schemas.openxmlformats.org/officeDocument/2006/relationships/image" Target="../media/image27.jpeg"/></Relationships>
</file>

<file path=ppt/slides/_rels/slide13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21.xml"/><Relationship Id="rId1" Type="http://schemas.openxmlformats.org/officeDocument/2006/relationships/slideLayout" Target="../slideLayouts/slideLayout3.xml"/><Relationship Id="rId5" Type="http://schemas.openxmlformats.org/officeDocument/2006/relationships/image" Target="../media/image118.jpeg"/><Relationship Id="rId4" Type="http://schemas.openxmlformats.org/officeDocument/2006/relationships/image" Target="../media/image27.jpe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xml"/><Relationship Id="rId4" Type="http://schemas.openxmlformats.org/officeDocument/2006/relationships/comments" Target="../comments/comment6.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png"/></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68.jpeg"/></Relationships>
</file>

<file path=ppt/slides/_rels/slide66.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10" Type="http://schemas.openxmlformats.org/officeDocument/2006/relationships/image" Target="../media/image76.jpg"/><Relationship Id="rId4" Type="http://schemas.openxmlformats.org/officeDocument/2006/relationships/image" Target="../media/image70.jpeg"/><Relationship Id="rId9" Type="http://schemas.openxmlformats.org/officeDocument/2006/relationships/image" Target="../media/image75.jpeg"/></Relationships>
</file>

<file path=ppt/slides/_rels/slide7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7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png"/></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8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6.jpg"/></Relationships>
</file>

<file path=ppt/slides/_rels/slide8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image" Target="../media/image91.jpg"/><Relationship Id="rId4" Type="http://schemas.openxmlformats.org/officeDocument/2006/relationships/image" Target="../media/image90.jpg"/></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0.jpg"/></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2.xml"/><Relationship Id="rId1" Type="http://schemas.openxmlformats.org/officeDocument/2006/relationships/slideLayout" Target="../slideLayouts/slideLayout3.xml"/><Relationship Id="rId5" Type="http://schemas.openxmlformats.org/officeDocument/2006/relationships/image" Target="../media/image96.jpg"/><Relationship Id="rId4" Type="http://schemas.openxmlformats.org/officeDocument/2006/relationships/image" Target="../media/image95.jp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5.xml"/><Relationship Id="rId1" Type="http://schemas.openxmlformats.org/officeDocument/2006/relationships/slideLayout" Target="../slideLayouts/slideLayout5.xml"/><Relationship Id="rId4" Type="http://schemas.openxmlformats.org/officeDocument/2006/relationships/image" Target="../media/image99.png"/></Relationships>
</file>

<file path=ppt/slides/_rels/slide88.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 name="Title 1"/>
          <p:cNvSpPr>
            <a:spLocks noGrp="1"/>
          </p:cNvSpPr>
          <p:nvPr>
            <p:ph type="ctrTitle"/>
          </p:nvPr>
        </p:nvSpPr>
        <p:spPr>
          <a:xfrm>
            <a:off x="139485" y="2133599"/>
            <a:ext cx="8834033" cy="2500393"/>
          </a:xfrm>
        </p:spPr>
        <p:txBody>
          <a:bodyPr>
            <a:normAutofit/>
          </a:bodyPr>
          <a:lstStyle/>
          <a:p>
            <a:pPr algn="ctr" rtl="1"/>
            <a:r>
              <a:rPr lang="ar-JO" sz="4800" dirty="0">
                <a:latin typeface="Sakkal Majalla" panose="02000000000000000000" pitchFamily="2" charset="-78"/>
                <a:cs typeface="Sakkal Majalla" panose="02000000000000000000" pitchFamily="2" charset="-78"/>
              </a:rPr>
              <a:t>تطوير مهارات تطبيق </a:t>
            </a:r>
            <a:r>
              <a:rPr lang="ar-EG" sz="4800" dirty="0">
                <a:latin typeface="Sakkal Majalla" panose="02000000000000000000" pitchFamily="2" charset="-78"/>
                <a:cs typeface="Sakkal Majalla" panose="02000000000000000000" pitchFamily="2" charset="-78"/>
              </a:rPr>
              <a:t>إدارة النفايات و</a:t>
            </a:r>
            <a:r>
              <a:rPr lang="ar-JO" sz="4800" dirty="0">
                <a:latin typeface="Sakkal Majalla" panose="02000000000000000000" pitchFamily="2" charset="-78"/>
                <a:cs typeface="Sakkal Majalla" panose="02000000000000000000" pitchFamily="2" charset="-78"/>
              </a:rPr>
              <a:t>إعادة التدوير في المنشآت</a:t>
            </a:r>
            <a:br>
              <a:rPr lang="ar-EG" sz="4800" dirty="0">
                <a:latin typeface="Sakkal Majalla" panose="02000000000000000000" pitchFamily="2" charset="-78"/>
                <a:cs typeface="Sakkal Majalla" panose="02000000000000000000" pitchFamily="2" charset="-78"/>
              </a:rPr>
            </a:br>
            <a:r>
              <a:rPr lang="ar-EG" sz="3000" dirty="0"/>
              <a:t>ورشة تدريب المدربين – اليوم الأول</a:t>
            </a:r>
            <a:endParaRPr lang="ar-JO" sz="3000" dirty="0">
              <a:latin typeface="Sakkal Majalla" panose="02000000000000000000" pitchFamily="2" charset="-78"/>
              <a:cs typeface="Sakkal Majalla" panose="02000000000000000000" pitchFamily="2" charset="-78"/>
            </a:endParaRPr>
          </a:p>
        </p:txBody>
      </p:sp>
      <p:sp>
        <p:nvSpPr>
          <p:cNvPr id="3" name="Subtitle 2"/>
          <p:cNvSpPr>
            <a:spLocks noGrp="1"/>
          </p:cNvSpPr>
          <p:nvPr>
            <p:ph type="subTitle" idx="1"/>
          </p:nvPr>
        </p:nvSpPr>
        <p:spPr>
          <a:xfrm>
            <a:off x="565526" y="5060197"/>
            <a:ext cx="3990975" cy="1600200"/>
          </a:xfrm>
        </p:spPr>
        <p:txBody>
          <a:bodyPr>
            <a:normAutofit/>
          </a:bodyPr>
          <a:lstStyle/>
          <a:p>
            <a:endParaRPr lang="ar-JO" sz="3200" dirty="0">
              <a:latin typeface="Sakkal Majalla" panose="02000000000000000000" pitchFamily="2" charset="-78"/>
              <a:cs typeface="Sakkal Majalla" panose="02000000000000000000" pitchFamily="2" charset="-78"/>
            </a:endParaRPr>
          </a:p>
          <a:p>
            <a:r>
              <a:rPr lang="ar-JO" dirty="0">
                <a:latin typeface="Sakkal Majalla" panose="02000000000000000000" pitchFamily="2" charset="-78"/>
                <a:cs typeface="Sakkal Majalla" panose="02000000000000000000" pitchFamily="2" charset="-78"/>
              </a:rPr>
              <a:t>عمان – </a:t>
            </a:r>
            <a:r>
              <a:rPr lang="ar-EG" dirty="0">
                <a:latin typeface="Sakkal Majalla" panose="02000000000000000000" pitchFamily="2" charset="-78"/>
                <a:cs typeface="Sakkal Majalla" panose="02000000000000000000" pitchFamily="2" charset="-78"/>
              </a:rPr>
              <a:t> 2024</a:t>
            </a:r>
          </a:p>
          <a:p>
            <a:endParaRPr lang="ar-JO" dirty="0">
              <a:highlight>
                <a:srgbClr val="FFFF00"/>
              </a:highlight>
              <a:latin typeface="Sakkal Majalla" panose="02000000000000000000" pitchFamily="2" charset="-78"/>
              <a:cs typeface="Sakkal Majalla" panose="02000000000000000000" pitchFamily="2" charset="-78"/>
            </a:endParaRPr>
          </a:p>
          <a:p>
            <a:endParaRPr lang="en-US" dirty="0">
              <a:latin typeface="Sakkal Majalla" panose="02000000000000000000" pitchFamily="2" charset="-78"/>
              <a:cs typeface="Sakkal Majalla" panose="02000000000000000000" pitchFamily="2" charset="-78"/>
            </a:endParaRPr>
          </a:p>
        </p:txBody>
      </p:sp>
      <p:sp>
        <p:nvSpPr>
          <p:cNvPr id="4" name="Rectangle 3"/>
          <p:cNvSpPr/>
          <p:nvPr/>
        </p:nvSpPr>
        <p:spPr>
          <a:xfrm>
            <a:off x="674914" y="3712029"/>
            <a:ext cx="489857" cy="35922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11724"/>
    </mc:Choice>
    <mc:Fallback xmlns="">
      <p:transition spd="slow" advTm="1172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B866BDDC-2F8A-4A42-B9F7-DC4D99110500}"/>
              </a:ext>
            </a:extLst>
          </p:cNvPr>
          <p:cNvSpPr>
            <a:spLocks noGrp="1"/>
          </p:cNvSpPr>
          <p:nvPr>
            <p:ph type="title"/>
          </p:nvPr>
        </p:nvSpPr>
        <p:spPr/>
        <p:txBody>
          <a:bodyPr>
            <a:normAutofit/>
          </a:bodyPr>
          <a:lstStyle/>
          <a:p>
            <a:pPr algn="r" rtl="1"/>
            <a:r>
              <a:rPr lang="ar-EG" sz="3150" dirty="0"/>
              <a:t>التزامات المشاركين في البرنامج</a:t>
            </a:r>
            <a:r>
              <a:rPr lang="en-US" sz="3150" dirty="0"/>
              <a:t> </a:t>
            </a:r>
            <a:r>
              <a:rPr lang="ar-EG" sz="3150" dirty="0"/>
              <a:t>التدريبي</a:t>
            </a:r>
            <a:endParaRPr lang="en-US" sz="3150" dirty="0"/>
          </a:p>
        </p:txBody>
      </p:sp>
      <p:sp>
        <p:nvSpPr>
          <p:cNvPr id="10" name="Content Placeholder 1">
            <a:extLst>
              <a:ext uri="{FF2B5EF4-FFF2-40B4-BE49-F238E27FC236}">
                <a16:creationId xmlns:a16="http://schemas.microsoft.com/office/drawing/2014/main" id="{5631183E-4934-AA45-9D40-C0751BF15B9E}"/>
              </a:ext>
            </a:extLst>
          </p:cNvPr>
          <p:cNvSpPr>
            <a:spLocks noGrp="1"/>
          </p:cNvSpPr>
          <p:nvPr>
            <p:ph type="body" idx="1"/>
          </p:nvPr>
        </p:nvSpPr>
        <p:spPr>
          <a:xfrm>
            <a:off x="3534770" y="1600200"/>
            <a:ext cx="4923429" cy="4114800"/>
          </a:xfrm>
        </p:spPr>
        <p:txBody>
          <a:bodyPr>
            <a:normAutofit fontScale="92500"/>
          </a:bodyPr>
          <a:lstStyle/>
          <a:p>
            <a:pPr algn="r" rtl="1">
              <a:lnSpc>
                <a:spcPct val="114000"/>
              </a:lnSpc>
              <a:spcBef>
                <a:spcPts val="600"/>
              </a:spcBef>
              <a:spcAft>
                <a:spcPts val="600"/>
              </a:spcAft>
            </a:pPr>
            <a:r>
              <a:rPr lang="ar-EG" sz="3200" dirty="0"/>
              <a:t>الالتزام بحضور اليومين</a:t>
            </a:r>
            <a:endParaRPr lang="en-US" sz="3200" dirty="0"/>
          </a:p>
          <a:p>
            <a:pPr algn="r" rtl="1">
              <a:lnSpc>
                <a:spcPct val="114000"/>
              </a:lnSpc>
              <a:spcBef>
                <a:spcPts val="600"/>
              </a:spcBef>
              <a:spcAft>
                <a:spcPts val="600"/>
              </a:spcAft>
            </a:pPr>
            <a:r>
              <a:rPr lang="ar-SA" sz="3200" dirty="0"/>
              <a:t>توقيع الحضور اليومي من خلال كتابة الاسم والإمضاء </a:t>
            </a:r>
            <a:endParaRPr lang="en-US" sz="3200" dirty="0"/>
          </a:p>
          <a:p>
            <a:pPr algn="r" rtl="1">
              <a:lnSpc>
                <a:spcPct val="114000"/>
              </a:lnSpc>
              <a:spcBef>
                <a:spcPts val="600"/>
              </a:spcBef>
              <a:spcAft>
                <a:spcPts val="600"/>
              </a:spcAft>
            </a:pPr>
            <a:r>
              <a:rPr lang="ar-SA" sz="3200" dirty="0"/>
              <a:t>المشاركة بفاعلية واحترام جميع المشاركين </a:t>
            </a:r>
            <a:endParaRPr lang="en-US" sz="3200" dirty="0"/>
          </a:p>
          <a:p>
            <a:pPr algn="r" rtl="1">
              <a:lnSpc>
                <a:spcPct val="114000"/>
              </a:lnSpc>
              <a:spcBef>
                <a:spcPts val="600"/>
              </a:spcBef>
              <a:spcAft>
                <a:spcPts val="600"/>
              </a:spcAft>
            </a:pPr>
            <a:r>
              <a:rPr lang="ar-SA" sz="3200" dirty="0"/>
              <a:t> </a:t>
            </a:r>
            <a:r>
              <a:rPr lang="ar-EG" sz="3200" dirty="0"/>
              <a:t>يوجد تقييم للتمارين الجماعية والفردية</a:t>
            </a:r>
          </a:p>
          <a:p>
            <a:pPr algn="r" rtl="1">
              <a:lnSpc>
                <a:spcPct val="114000"/>
              </a:lnSpc>
              <a:spcBef>
                <a:spcPts val="600"/>
              </a:spcBef>
              <a:spcAft>
                <a:spcPts val="600"/>
              </a:spcAft>
            </a:pPr>
            <a:r>
              <a:rPr lang="ar-EG" sz="3200" dirty="0"/>
              <a:t>شهادة لمن أكملوا التدريب </a:t>
            </a:r>
            <a:endParaRPr lang="en-US" sz="3200" dirty="0"/>
          </a:p>
          <a:p>
            <a:pPr>
              <a:lnSpc>
                <a:spcPct val="114000"/>
              </a:lnSpc>
              <a:spcBef>
                <a:spcPts val="450"/>
              </a:spcBef>
              <a:spcAft>
                <a:spcPts val="450"/>
              </a:spcAft>
            </a:pPr>
            <a:endParaRPr lang="en-US" sz="2000" dirty="0"/>
          </a:p>
          <a:p>
            <a:pPr lvl="1">
              <a:lnSpc>
                <a:spcPct val="114000"/>
              </a:lnSpc>
              <a:spcBef>
                <a:spcPts val="450"/>
              </a:spcBef>
              <a:spcAft>
                <a:spcPts val="450"/>
              </a:spcAft>
            </a:pPr>
            <a:endParaRPr lang="en-US" dirty="0"/>
          </a:p>
          <a:p>
            <a:pPr>
              <a:lnSpc>
                <a:spcPct val="114000"/>
              </a:lnSpc>
              <a:spcBef>
                <a:spcPts val="450"/>
              </a:spcBef>
              <a:spcAft>
                <a:spcPts val="450"/>
              </a:spcAft>
            </a:pPr>
            <a:endParaRPr lang="en-US" sz="2800" dirty="0"/>
          </a:p>
        </p:txBody>
      </p:sp>
      <p:pic>
        <p:nvPicPr>
          <p:cNvPr id="6" name="Picture 5">
            <a:extLst>
              <a:ext uri="{FF2B5EF4-FFF2-40B4-BE49-F238E27FC236}">
                <a16:creationId xmlns:a16="http://schemas.microsoft.com/office/drawing/2014/main" id="{7C68280B-9527-48FC-AE44-B9C87C3A1024}"/>
              </a:ext>
            </a:extLst>
          </p:cNvPr>
          <p:cNvPicPr>
            <a:picLocks noChangeAspect="1"/>
          </p:cNvPicPr>
          <p:nvPr/>
        </p:nvPicPr>
        <p:blipFill>
          <a:blip r:embed="rId3"/>
          <a:stretch>
            <a:fillRect/>
          </a:stretch>
        </p:blipFill>
        <p:spPr>
          <a:xfrm>
            <a:off x="291850" y="2292823"/>
            <a:ext cx="2973912" cy="2482871"/>
          </a:xfrm>
          <a:prstGeom prst="rect">
            <a:avLst/>
          </a:prstGeom>
        </p:spPr>
      </p:pic>
      <p:sp>
        <p:nvSpPr>
          <p:cNvPr id="7" name="TextBox 6">
            <a:extLst>
              <a:ext uri="{FF2B5EF4-FFF2-40B4-BE49-F238E27FC236}">
                <a16:creationId xmlns:a16="http://schemas.microsoft.com/office/drawing/2014/main" id="{16B57929-E7D8-46C7-88FB-E794B2E4BF2F}"/>
              </a:ext>
            </a:extLst>
          </p:cNvPr>
          <p:cNvSpPr txBox="1"/>
          <p:nvPr/>
        </p:nvSpPr>
        <p:spPr>
          <a:xfrm>
            <a:off x="230308" y="204281"/>
            <a:ext cx="1626197" cy="461665"/>
          </a:xfrm>
          <a:prstGeom prst="rect">
            <a:avLst/>
          </a:prstGeom>
          <a:solidFill>
            <a:schemeClr val="bg1"/>
          </a:solidFill>
        </p:spPr>
        <p:txBody>
          <a:bodyPr wrap="square" rtlCol="0">
            <a:spAutoFit/>
          </a:bodyPr>
          <a:lstStyle/>
          <a:p>
            <a:r>
              <a:rPr lang="en-US" sz="2400" b="1" dirty="0">
                <a:latin typeface="Sakkal Majalla" panose="02000000000000000000" pitchFamily="2" charset="-78"/>
                <a:cs typeface="Sakkal Majalla" panose="02000000000000000000" pitchFamily="2" charset="-78"/>
              </a:rPr>
              <a:t>10:</a:t>
            </a:r>
            <a:r>
              <a:rPr lang="ar-EG" sz="2400" b="1" dirty="0">
                <a:latin typeface="Sakkal Majalla" panose="02000000000000000000" pitchFamily="2" charset="-78"/>
                <a:cs typeface="Sakkal Majalla" panose="02000000000000000000" pitchFamily="2" charset="-78"/>
              </a:rPr>
              <a:t>30</a:t>
            </a:r>
            <a:r>
              <a:rPr lang="en-US" sz="2400" b="1" dirty="0">
                <a:latin typeface="Sakkal Majalla" panose="02000000000000000000" pitchFamily="2" charset="-78"/>
                <a:cs typeface="Sakkal Majalla" panose="02000000000000000000" pitchFamily="2" charset="-78"/>
              </a:rPr>
              <a:t> – 11:00</a:t>
            </a:r>
          </a:p>
        </p:txBody>
      </p:sp>
    </p:spTree>
    <p:extLst>
      <p:ext uri="{BB962C8B-B14F-4D97-AF65-F5344CB8AC3E}">
        <p14:creationId xmlns:p14="http://schemas.microsoft.com/office/powerpoint/2010/main" val="27361174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5" name="Rectangle 4"/>
          <p:cNvSpPr/>
          <p:nvPr/>
        </p:nvSpPr>
        <p:spPr>
          <a:xfrm>
            <a:off x="674914" y="3712029"/>
            <a:ext cx="489857" cy="35922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133551" y="2358498"/>
            <a:ext cx="10646755" cy="4263622"/>
            <a:chOff x="-2061361" y="1371909"/>
            <a:chExt cx="10646755" cy="4263622"/>
          </a:xfrm>
        </p:grpSpPr>
        <p:sp>
          <p:nvSpPr>
            <p:cNvPr id="3" name="Rectangle 2">
              <a:extLst>
                <a:ext uri="{FF2B5EF4-FFF2-40B4-BE49-F238E27FC236}">
                  <a16:creationId xmlns:a16="http://schemas.microsoft.com/office/drawing/2014/main" id="{1DD94B04-05D2-4AE7-A26F-52517DADEE92}"/>
                </a:ext>
              </a:extLst>
            </p:cNvPr>
            <p:cNvSpPr/>
            <p:nvPr/>
          </p:nvSpPr>
          <p:spPr>
            <a:xfrm>
              <a:off x="-2061361" y="1371909"/>
              <a:ext cx="6368444" cy="4149919"/>
            </a:xfrm>
            <a:prstGeom prst="rect">
              <a:avLst/>
            </a:prstGeom>
          </p:spPr>
          <p:txBody>
            <a:bodyPr wrap="square">
              <a:spAutoFit/>
            </a:bodyPr>
            <a:lstStyle/>
            <a:p>
              <a:pPr algn="r" rtl="1">
                <a:lnSpc>
                  <a:spcPct val="150000"/>
                </a:lnSpc>
                <a:spcAft>
                  <a:spcPts val="800"/>
                </a:spcAft>
                <a:tabLst>
                  <a:tab pos="457200" algn="l"/>
                </a:tabLst>
              </a:pPr>
              <a:r>
                <a:rPr lang="ar-EG" sz="1600" b="1" u="sng" dirty="0">
                  <a:solidFill>
                    <a:schemeClr val="bg1"/>
                  </a:solidFill>
                  <a:effectLst/>
                  <a:latin typeface="Calibri" panose="020F0502020204030204" pitchFamily="34" charset="0"/>
                  <a:ea typeface="Calibri" panose="020F0502020204030204" pitchFamily="34" charset="0"/>
                  <a:cs typeface="Calibri" panose="020F0502020204030204" pitchFamily="34" charset="0"/>
                </a:rPr>
                <a:t>اليوم الثاني</a:t>
              </a:r>
            </a:p>
            <a:p>
              <a:pPr algn="r" rtl="1">
                <a:lnSpc>
                  <a:spcPct val="150000"/>
                </a:lnSpc>
                <a:spcAft>
                  <a:spcPts val="800"/>
                </a:spcAft>
                <a:buClr>
                  <a:schemeClr val="bg1"/>
                </a:buClr>
                <a:tabLst>
                  <a:tab pos="457200" algn="l"/>
                </a:tabLst>
              </a:pPr>
              <a:r>
                <a:rPr lang="ar-EG"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مقدمة</a:t>
              </a:r>
            </a:p>
            <a:p>
              <a:pPr algn="r" rtl="1">
                <a:lnSpc>
                  <a:spcPct val="150000"/>
                </a:lnSpc>
                <a:spcAft>
                  <a:spcPts val="800"/>
                </a:spcAft>
                <a:buClr>
                  <a:schemeClr val="bg1"/>
                </a:buClr>
                <a:tabLst>
                  <a:tab pos="457200" algn="l"/>
                </a:tabLst>
              </a:pPr>
              <a:r>
                <a:rPr lang="ar-EG"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خطط إدارة النفايات</a:t>
              </a:r>
              <a:endPar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R="0" lvl="0" algn="r" rtl="1">
                <a:lnSpc>
                  <a:spcPct val="150000"/>
                </a:lnSpc>
                <a:spcBef>
                  <a:spcPts val="0"/>
                </a:spcBef>
                <a:spcAft>
                  <a:spcPts val="800"/>
                </a:spcAft>
                <a:buClr>
                  <a:schemeClr val="bg1"/>
                </a:buClr>
                <a:tabLst>
                  <a:tab pos="457200" algn="l"/>
                </a:tabLst>
              </a:pPr>
              <a:r>
                <a:rPr lang="ar-EG" sz="1600" b="1" dirty="0">
                  <a:solidFill>
                    <a:schemeClr val="bg1"/>
                  </a:solidFill>
                  <a:latin typeface="Calibri" panose="020F0502020204030204" pitchFamily="34" charset="0"/>
                  <a:ea typeface="Calibri" panose="020F0502020204030204" pitchFamily="34" charset="0"/>
                  <a:cs typeface="Calibri" panose="020F0502020204030204" pitchFamily="34" charset="0"/>
                </a:rPr>
                <a:t>استراحة</a:t>
              </a:r>
            </a:p>
            <a:p>
              <a:pPr algn="r" rtl="1">
                <a:lnSpc>
                  <a:spcPct val="150000"/>
                </a:lnSpc>
                <a:spcAft>
                  <a:spcPts val="800"/>
                </a:spcAft>
                <a:buClr>
                  <a:schemeClr val="bg1"/>
                </a:buClr>
                <a:tabLst>
                  <a:tab pos="457200" algn="l"/>
                </a:tabLst>
              </a:pPr>
              <a:r>
                <a:rPr lang="ar-EG"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الاطار التشريعي للقوانين</a:t>
              </a:r>
              <a:endParaRPr lang="en-US" sz="16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R="0" lvl="0" algn="r" rtl="1">
                <a:lnSpc>
                  <a:spcPct val="150000"/>
                </a:lnSpc>
                <a:spcBef>
                  <a:spcPts val="0"/>
                </a:spcBef>
                <a:spcAft>
                  <a:spcPts val="800"/>
                </a:spcAft>
                <a:buClr>
                  <a:schemeClr val="bg1"/>
                </a:buClr>
                <a:tabLst>
                  <a:tab pos="457200" algn="l"/>
                </a:tabLst>
              </a:pPr>
              <a:r>
                <a:rPr lang="ar-EG"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الترويج للمؤسسة</a:t>
              </a:r>
              <a:endParaRPr lang="en-US" sz="16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R="0" lvl="0" algn="r" rtl="1">
                <a:lnSpc>
                  <a:spcPct val="150000"/>
                </a:lnSpc>
                <a:spcBef>
                  <a:spcPts val="0"/>
                </a:spcBef>
                <a:spcAft>
                  <a:spcPts val="800"/>
                </a:spcAft>
                <a:buClr>
                  <a:schemeClr val="bg1"/>
                </a:buClr>
                <a:tabLst>
                  <a:tab pos="457200" algn="l"/>
                </a:tabLst>
              </a:pPr>
              <a:r>
                <a:rPr lang="ar-EG"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خدمات ادارة النفايات</a:t>
              </a:r>
              <a:endParaRPr lang="en-US" sz="2200" dirty="0">
                <a:solidFill>
                  <a:schemeClr val="bg1"/>
                </a:solidFill>
                <a:latin typeface="Gill Sans"/>
                <a:ea typeface="Gill Sans"/>
                <a:cs typeface="Gill Sans"/>
                <a:sym typeface="Gill Sans"/>
              </a:endParaRPr>
            </a:p>
            <a:p>
              <a:pPr>
                <a:lnSpc>
                  <a:spcPct val="114000"/>
                </a:lnSpc>
              </a:pPr>
              <a:endParaRPr lang="en-US" sz="2200" dirty="0">
                <a:solidFill>
                  <a:schemeClr val="bg1"/>
                </a:solidFill>
                <a:latin typeface="Gill Sans"/>
                <a:ea typeface="Gill Sans"/>
                <a:cs typeface="Gill Sans"/>
                <a:sym typeface="Gill Sans"/>
              </a:endParaRPr>
            </a:p>
            <a:p>
              <a:pPr>
                <a:lnSpc>
                  <a:spcPct val="113000"/>
                </a:lnSpc>
              </a:pPr>
              <a:endParaRPr lang="en-US" sz="2200" dirty="0">
                <a:solidFill>
                  <a:schemeClr val="bg1"/>
                </a:solidFill>
                <a:latin typeface="Gill Sans"/>
                <a:ea typeface="Gill Sans"/>
                <a:cs typeface="Gill Sans"/>
                <a:sym typeface="Gill Sans"/>
              </a:endParaRPr>
            </a:p>
          </p:txBody>
        </p:sp>
        <p:grpSp>
          <p:nvGrpSpPr>
            <p:cNvPr id="2" name="Group 1"/>
            <p:cNvGrpSpPr/>
            <p:nvPr/>
          </p:nvGrpSpPr>
          <p:grpSpPr>
            <a:xfrm>
              <a:off x="1041594" y="1371909"/>
              <a:ext cx="7543800" cy="4263622"/>
              <a:chOff x="1041594" y="1371909"/>
              <a:chExt cx="7543800" cy="4263622"/>
            </a:xfrm>
          </p:grpSpPr>
          <p:sp>
            <p:nvSpPr>
              <p:cNvPr id="4" name="Rectangle 3">
                <a:extLst>
                  <a:ext uri="{FF2B5EF4-FFF2-40B4-BE49-F238E27FC236}">
                    <a16:creationId xmlns:a16="http://schemas.microsoft.com/office/drawing/2014/main" id="{1DD94B04-05D2-4AE7-A26F-52517DADEE92}"/>
                  </a:ext>
                </a:extLst>
              </p:cNvPr>
              <p:cNvSpPr/>
              <p:nvPr/>
            </p:nvSpPr>
            <p:spPr>
              <a:xfrm>
                <a:off x="4981298" y="1371909"/>
                <a:ext cx="3559978" cy="4152483"/>
              </a:xfrm>
              <a:prstGeom prst="rect">
                <a:avLst/>
              </a:prstGeom>
            </p:spPr>
            <p:txBody>
              <a:bodyPr wrap="square">
                <a:spAutoFit/>
              </a:bodyPr>
              <a:lstStyle/>
              <a:p>
                <a:pPr marR="0" lvl="0" algn="r" rtl="1">
                  <a:lnSpc>
                    <a:spcPct val="150000"/>
                  </a:lnSpc>
                  <a:spcBef>
                    <a:spcPts val="0"/>
                  </a:spcBef>
                  <a:spcAft>
                    <a:spcPts val="800"/>
                  </a:spcAft>
                  <a:tabLst>
                    <a:tab pos="457200" algn="l"/>
                  </a:tabLst>
                </a:pPr>
                <a:r>
                  <a:rPr lang="ar-EG" sz="1600" b="1" u="sng" dirty="0">
                    <a:solidFill>
                      <a:schemeClr val="bg1"/>
                    </a:solidFill>
                    <a:effectLst/>
                    <a:latin typeface="Calibri" panose="020F0502020204030204" pitchFamily="34" charset="0"/>
                    <a:ea typeface="Calibri" panose="020F0502020204030204" pitchFamily="34" charset="0"/>
                    <a:cs typeface="Calibri" panose="020F0502020204030204" pitchFamily="34" charset="0"/>
                  </a:rPr>
                  <a:t>اليوم الاول</a:t>
                </a:r>
                <a:endParaRPr lang="en-US" sz="1600" b="1" u="sng"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R="0" lvl="0" algn="r" rtl="1">
                  <a:lnSpc>
                    <a:spcPct val="150000"/>
                  </a:lnSpc>
                  <a:spcBef>
                    <a:spcPts val="0"/>
                  </a:spcBef>
                  <a:spcAft>
                    <a:spcPts val="800"/>
                  </a:spcAft>
                  <a:buClr>
                    <a:schemeClr val="bg1"/>
                  </a:buClr>
                  <a:tabLst>
                    <a:tab pos="457200" algn="l"/>
                  </a:tabLst>
                </a:pPr>
                <a:r>
                  <a:rPr lang="ar-EG"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مقدمة</a:t>
                </a:r>
                <a:endPar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R="0" lvl="0" algn="r" rtl="1">
                  <a:lnSpc>
                    <a:spcPct val="150000"/>
                  </a:lnSpc>
                  <a:spcBef>
                    <a:spcPts val="0"/>
                  </a:spcBef>
                  <a:spcAft>
                    <a:spcPts val="800"/>
                  </a:spcAft>
                  <a:buClr>
                    <a:schemeClr val="bg1"/>
                  </a:buClr>
                  <a:tabLst>
                    <a:tab pos="457200" algn="l"/>
                  </a:tabLst>
                </a:pPr>
                <a:r>
                  <a:rPr lang="ar-EG"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إدارة النفايات و إعادة التدوير</a:t>
                </a:r>
                <a:endPar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R="0" lvl="0" algn="r" rtl="1">
                  <a:lnSpc>
                    <a:spcPct val="150000"/>
                  </a:lnSpc>
                  <a:spcBef>
                    <a:spcPts val="0"/>
                  </a:spcBef>
                  <a:spcAft>
                    <a:spcPts val="800"/>
                  </a:spcAft>
                  <a:buClr>
                    <a:schemeClr val="bg1"/>
                  </a:buClr>
                  <a:tabLst>
                    <a:tab pos="457200" algn="l"/>
                  </a:tabLst>
                </a:pPr>
                <a:r>
                  <a:rPr lang="ar-EG"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التوجه نحو إعادة التدوير</a:t>
                </a:r>
                <a:endPar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R="0" lvl="0" algn="r" rtl="1">
                  <a:lnSpc>
                    <a:spcPct val="150000"/>
                  </a:lnSpc>
                  <a:spcBef>
                    <a:spcPts val="0"/>
                  </a:spcBef>
                  <a:spcAft>
                    <a:spcPts val="800"/>
                  </a:spcAft>
                  <a:buClr>
                    <a:schemeClr val="bg1"/>
                  </a:buClr>
                  <a:tabLst>
                    <a:tab pos="457200" algn="l"/>
                  </a:tabLst>
                </a:pPr>
                <a:r>
                  <a:rPr lang="ar-EG" sz="1600" b="1" dirty="0">
                    <a:solidFill>
                      <a:schemeClr val="bg1"/>
                    </a:solidFill>
                    <a:latin typeface="Calibri" panose="020F0502020204030204" pitchFamily="34" charset="0"/>
                    <a:ea typeface="Calibri" panose="020F0502020204030204" pitchFamily="34" charset="0"/>
                    <a:cs typeface="Calibri" panose="020F0502020204030204" pitchFamily="34" charset="0"/>
                  </a:rPr>
                  <a:t>استراحة</a:t>
                </a:r>
                <a:endPar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R="0" lvl="0" algn="r" rtl="1">
                  <a:lnSpc>
                    <a:spcPct val="150000"/>
                  </a:lnSpc>
                  <a:spcBef>
                    <a:spcPts val="0"/>
                  </a:spcBef>
                  <a:spcAft>
                    <a:spcPts val="800"/>
                  </a:spcAft>
                  <a:buClr>
                    <a:schemeClr val="bg1"/>
                  </a:buClr>
                  <a:tabLst>
                    <a:tab pos="457200" algn="l"/>
                  </a:tabLst>
                </a:pPr>
                <a:r>
                  <a:rPr lang="ar-EG"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التدخلات وقوائم الحقائق</a:t>
                </a:r>
                <a:endParaRPr lang="en-US"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R="0" lvl="0" algn="r" rtl="1">
                  <a:lnSpc>
                    <a:spcPct val="150000"/>
                  </a:lnSpc>
                  <a:spcBef>
                    <a:spcPts val="0"/>
                  </a:spcBef>
                  <a:spcAft>
                    <a:spcPts val="800"/>
                  </a:spcAft>
                  <a:buClr>
                    <a:schemeClr val="bg1"/>
                  </a:buClr>
                  <a:tabLst>
                    <a:tab pos="457200" algn="l"/>
                  </a:tabLst>
                </a:pPr>
                <a:r>
                  <a:rPr lang="ar-EG" sz="1600" b="1" dirty="0">
                    <a:solidFill>
                      <a:schemeClr val="bg1"/>
                    </a:solidFill>
                    <a:latin typeface="Calibri" panose="020F0502020204030204" pitchFamily="34" charset="0"/>
                    <a:cs typeface="Calibri" panose="020F0502020204030204" pitchFamily="34" charset="0"/>
                  </a:rPr>
                  <a:t>إعداد فرص التطوير</a:t>
                </a:r>
                <a:endParaRPr lang="ar-EG" sz="2200" b="1" dirty="0">
                  <a:solidFill>
                    <a:schemeClr val="bg1"/>
                  </a:solidFill>
                  <a:latin typeface="Sakkal Majalla" panose="02000000000000000000" pitchFamily="2" charset="-78"/>
                  <a:ea typeface="Gill Sans"/>
                  <a:cs typeface="Sakkal Majalla" panose="02000000000000000000" pitchFamily="2" charset="-78"/>
                  <a:sym typeface="Gill Sans"/>
                </a:endParaRPr>
              </a:p>
              <a:p>
                <a:pPr algn="r" rtl="1">
                  <a:lnSpc>
                    <a:spcPct val="114000"/>
                  </a:lnSpc>
                </a:pPr>
                <a:endParaRPr lang="ar-JO" sz="2200" dirty="0">
                  <a:solidFill>
                    <a:schemeClr val="bg1"/>
                  </a:solidFill>
                  <a:latin typeface="Gill Sans"/>
                  <a:ea typeface="Gill Sans"/>
                  <a:cs typeface="Gill Sans"/>
                  <a:sym typeface="Gill Sans"/>
                </a:endParaRPr>
              </a:p>
              <a:p>
                <a:pPr algn="r" rtl="1">
                  <a:lnSpc>
                    <a:spcPct val="114000"/>
                  </a:lnSpc>
                </a:pPr>
                <a:endParaRPr lang="ar-JO" sz="2200" dirty="0">
                  <a:solidFill>
                    <a:schemeClr val="bg1"/>
                  </a:solidFill>
                  <a:latin typeface="Gill Sans"/>
                  <a:ea typeface="Gill Sans"/>
                  <a:cs typeface="Gill Sans"/>
                  <a:sym typeface="Gill Sans"/>
                </a:endParaRPr>
              </a:p>
            </p:txBody>
          </p:sp>
          <p:sp>
            <p:nvSpPr>
              <p:cNvPr id="6" name="Rectangle 5"/>
              <p:cNvSpPr/>
              <p:nvPr/>
            </p:nvSpPr>
            <p:spPr>
              <a:xfrm>
                <a:off x="1041594" y="1442104"/>
                <a:ext cx="7543800" cy="419342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Title 1"/>
          <p:cNvSpPr>
            <a:spLocks noGrp="1"/>
          </p:cNvSpPr>
          <p:nvPr>
            <p:ph type="ctrTitle"/>
          </p:nvPr>
        </p:nvSpPr>
        <p:spPr>
          <a:xfrm>
            <a:off x="2238446" y="1744912"/>
            <a:ext cx="4667108" cy="613586"/>
          </a:xfrm>
        </p:spPr>
        <p:txBody>
          <a:bodyPr>
            <a:normAutofit/>
          </a:bodyPr>
          <a:lstStyle/>
          <a:p>
            <a:pPr algn="r" rtl="1"/>
            <a:r>
              <a:rPr lang="ar-EG" dirty="0">
                <a:latin typeface="Sakkal Majalla" panose="02000000000000000000" pitchFamily="2" charset="-78"/>
                <a:cs typeface="Sakkal Majalla" panose="02000000000000000000" pitchFamily="2" charset="-78"/>
              </a:rPr>
              <a:t>برنامج تدريب المدربين على مدار اليومين</a:t>
            </a:r>
            <a:endParaRPr lang="ar-JO"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243438223"/>
      </p:ext>
    </p:extLst>
  </p:cSld>
  <p:clrMapOvr>
    <a:masterClrMapping/>
  </p:clrMapOvr>
  <mc:AlternateContent xmlns:mc="http://schemas.openxmlformats.org/markup-compatibility/2006" xmlns:p14="http://schemas.microsoft.com/office/powerpoint/2010/main">
    <mc:Choice Requires="p14">
      <p:transition spd="slow" p14:dur="2000" advTm="57328"/>
    </mc:Choice>
    <mc:Fallback xmlns="">
      <p:transition spd="slow" advTm="57328"/>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70855C76-BE84-A541-8452-F75DD34F0A1E}"/>
              </a:ext>
            </a:extLst>
          </p:cNvPr>
          <p:cNvSpPr txBox="1">
            <a:spLocks/>
          </p:cNvSpPr>
          <p:nvPr/>
        </p:nvSpPr>
        <p:spPr>
          <a:xfrm>
            <a:off x="1085850" y="1236563"/>
            <a:ext cx="7755534"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3600" kern="1200">
                <a:solidFill>
                  <a:schemeClr val="accent1"/>
                </a:solidFill>
                <a:latin typeface="+mj-lt"/>
                <a:ea typeface="+mj-ea"/>
                <a:cs typeface="+mj-cs"/>
              </a:defRPr>
            </a:lvl1pPr>
          </a:lstStyle>
          <a:p>
            <a:pPr algn="r" rtl="1"/>
            <a:endParaRPr lang="ar" sz="3150" dirty="0"/>
          </a:p>
        </p:txBody>
      </p:sp>
      <p:sp>
        <p:nvSpPr>
          <p:cNvPr id="10" name="Arrow: Left 9">
            <a:extLst>
              <a:ext uri="{FF2B5EF4-FFF2-40B4-BE49-F238E27FC236}">
                <a16:creationId xmlns:a16="http://schemas.microsoft.com/office/drawing/2014/main" id="{8F69880A-AF83-4FD2-BA28-8CFCBCDE6613}"/>
              </a:ext>
            </a:extLst>
          </p:cNvPr>
          <p:cNvSpPr/>
          <p:nvPr/>
        </p:nvSpPr>
        <p:spPr>
          <a:xfrm rot="10800000">
            <a:off x="4316776" y="3967181"/>
            <a:ext cx="531426" cy="36347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 name="Arrow: Left 37">
            <a:extLst>
              <a:ext uri="{FF2B5EF4-FFF2-40B4-BE49-F238E27FC236}">
                <a16:creationId xmlns:a16="http://schemas.microsoft.com/office/drawing/2014/main" id="{779893FB-AA7C-4E33-8F58-8C34837BE4EA}"/>
              </a:ext>
            </a:extLst>
          </p:cNvPr>
          <p:cNvSpPr/>
          <p:nvPr/>
        </p:nvSpPr>
        <p:spPr>
          <a:xfrm>
            <a:off x="4229257" y="2616947"/>
            <a:ext cx="531426" cy="36347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16">
            <a:extLst>
              <a:ext uri="{FF2B5EF4-FFF2-40B4-BE49-F238E27FC236}">
                <a16:creationId xmlns:a16="http://schemas.microsoft.com/office/drawing/2014/main" id="{9BFD74B8-6AEE-4020-ABD0-CA7FD90645E6}"/>
              </a:ext>
            </a:extLst>
          </p:cNvPr>
          <p:cNvSpPr/>
          <p:nvPr/>
        </p:nvSpPr>
        <p:spPr>
          <a:xfrm>
            <a:off x="4760683" y="5037406"/>
            <a:ext cx="3784284" cy="738664"/>
          </a:xfrm>
          <a:prstGeom prst="rect">
            <a:avLst/>
          </a:prstGeom>
        </p:spPr>
        <p:txBody>
          <a:bodyPr wrap="square">
            <a:spAutoFit/>
          </a:bodyPr>
          <a:lstStyle/>
          <a:p>
            <a:pPr algn="ctr" rtl="1"/>
            <a:r>
              <a:rPr lang="ar-EG" sz="2100" b="1" dirty="0"/>
              <a:t>الفرص اللازمة لخفض وإعادة استخدام وإعادة تدوير النفايات</a:t>
            </a:r>
            <a:endParaRPr lang="en-US" sz="2100" b="1" dirty="0"/>
          </a:p>
        </p:txBody>
      </p:sp>
      <p:sp>
        <p:nvSpPr>
          <p:cNvPr id="18" name="Rectangle 17">
            <a:extLst>
              <a:ext uri="{FF2B5EF4-FFF2-40B4-BE49-F238E27FC236}">
                <a16:creationId xmlns:a16="http://schemas.microsoft.com/office/drawing/2014/main" id="{42A49880-B7E5-4D1E-A1C9-A47F3E8D9966}"/>
              </a:ext>
            </a:extLst>
          </p:cNvPr>
          <p:cNvSpPr/>
          <p:nvPr/>
        </p:nvSpPr>
        <p:spPr>
          <a:xfrm>
            <a:off x="501787" y="5139347"/>
            <a:ext cx="4080701" cy="738664"/>
          </a:xfrm>
          <a:prstGeom prst="rect">
            <a:avLst/>
          </a:prstGeom>
        </p:spPr>
        <p:txBody>
          <a:bodyPr wrap="square">
            <a:spAutoFit/>
          </a:bodyPr>
          <a:lstStyle/>
          <a:p>
            <a:pPr algn="ctr"/>
            <a:r>
              <a:rPr lang="en-US" sz="2100" b="1" dirty="0" err="1"/>
              <a:t>إعادة</a:t>
            </a:r>
            <a:r>
              <a:rPr lang="en-US" sz="2100" b="1" dirty="0"/>
              <a:t> </a:t>
            </a:r>
            <a:r>
              <a:rPr lang="en-US" sz="2100" b="1" dirty="0" err="1"/>
              <a:t>تشكيل</a:t>
            </a:r>
            <a:r>
              <a:rPr lang="en-US" sz="2100" b="1" dirty="0"/>
              <a:t> </a:t>
            </a:r>
            <a:r>
              <a:rPr lang="ar-EG" sz="2100" b="1" dirty="0"/>
              <a:t>الفرص لبناء خطة متكاملة لادارة النفايات</a:t>
            </a:r>
            <a:endParaRPr lang="en-US" sz="2100" b="1" dirty="0"/>
          </a:p>
        </p:txBody>
      </p:sp>
      <p:sp>
        <p:nvSpPr>
          <p:cNvPr id="2" name="Title 1">
            <a:extLst>
              <a:ext uri="{FF2B5EF4-FFF2-40B4-BE49-F238E27FC236}">
                <a16:creationId xmlns:a16="http://schemas.microsoft.com/office/drawing/2014/main" id="{A8B39529-3B10-4AD1-A06B-83C742ACAB34}"/>
              </a:ext>
            </a:extLst>
          </p:cNvPr>
          <p:cNvSpPr>
            <a:spLocks noGrp="1"/>
          </p:cNvSpPr>
          <p:nvPr>
            <p:ph type="title"/>
          </p:nvPr>
        </p:nvSpPr>
        <p:spPr/>
        <p:txBody>
          <a:bodyPr>
            <a:normAutofit/>
          </a:bodyPr>
          <a:lstStyle/>
          <a:p>
            <a:pPr algn="r" rtl="1"/>
            <a:r>
              <a:rPr lang="ar-EG" sz="2800" dirty="0"/>
              <a:t>تطوير الفرص بخطة شاملة لإدارة النفايات</a:t>
            </a:r>
            <a:endParaRPr lang="en-US" dirty="0"/>
          </a:p>
        </p:txBody>
      </p:sp>
      <p:grpSp>
        <p:nvGrpSpPr>
          <p:cNvPr id="6" name="Group 5">
            <a:extLst>
              <a:ext uri="{FF2B5EF4-FFF2-40B4-BE49-F238E27FC236}">
                <a16:creationId xmlns:a16="http://schemas.microsoft.com/office/drawing/2014/main" id="{D430413D-5B8D-4A9E-9AF3-C31740B8AC8A}"/>
              </a:ext>
            </a:extLst>
          </p:cNvPr>
          <p:cNvGrpSpPr/>
          <p:nvPr/>
        </p:nvGrpSpPr>
        <p:grpSpPr>
          <a:xfrm>
            <a:off x="342823" y="1687615"/>
            <a:ext cx="3864152" cy="3259783"/>
            <a:chOff x="484301" y="1521879"/>
            <a:chExt cx="8049969" cy="4624089"/>
          </a:xfrm>
        </p:grpSpPr>
        <p:pic>
          <p:nvPicPr>
            <p:cNvPr id="31" name="Picture 30">
              <a:extLst>
                <a:ext uri="{FF2B5EF4-FFF2-40B4-BE49-F238E27FC236}">
                  <a16:creationId xmlns:a16="http://schemas.microsoft.com/office/drawing/2014/main" id="{9648566A-0BB7-4085-B84D-315EE57A2C8B}"/>
                </a:ext>
              </a:extLst>
            </p:cNvPr>
            <p:cNvPicPr>
              <a:picLocks noChangeAspect="1"/>
            </p:cNvPicPr>
            <p:nvPr/>
          </p:nvPicPr>
          <p:blipFill rotWithShape="1">
            <a:blip r:embed="rId3"/>
            <a:srcRect l="13685" r="13509"/>
            <a:stretch/>
          </p:blipFill>
          <p:spPr>
            <a:xfrm>
              <a:off x="4903058" y="1521879"/>
              <a:ext cx="3631212" cy="4504531"/>
            </a:xfrm>
            <a:prstGeom prst="rect">
              <a:avLst/>
            </a:prstGeom>
          </p:spPr>
        </p:pic>
        <p:grpSp>
          <p:nvGrpSpPr>
            <p:cNvPr id="43" name="Group 42">
              <a:extLst>
                <a:ext uri="{FF2B5EF4-FFF2-40B4-BE49-F238E27FC236}">
                  <a16:creationId xmlns:a16="http://schemas.microsoft.com/office/drawing/2014/main" id="{9DA33A07-3A6D-4B26-8A58-4D129CF7F926}"/>
                </a:ext>
              </a:extLst>
            </p:cNvPr>
            <p:cNvGrpSpPr/>
            <p:nvPr/>
          </p:nvGrpSpPr>
          <p:grpSpPr>
            <a:xfrm>
              <a:off x="484301" y="1632158"/>
              <a:ext cx="4297562" cy="4513810"/>
              <a:chOff x="3902471" y="1617029"/>
              <a:chExt cx="5089129" cy="4923679"/>
            </a:xfrm>
          </p:grpSpPr>
          <p:pic>
            <p:nvPicPr>
              <p:cNvPr id="44" name="Picture 43">
                <a:extLst>
                  <a:ext uri="{FF2B5EF4-FFF2-40B4-BE49-F238E27FC236}">
                    <a16:creationId xmlns:a16="http://schemas.microsoft.com/office/drawing/2014/main" id="{E4E13040-461B-4897-BA90-D550A1D61034}"/>
                  </a:ext>
                </a:extLst>
              </p:cNvPr>
              <p:cNvPicPr>
                <a:picLocks noChangeAspect="1"/>
              </p:cNvPicPr>
              <p:nvPr/>
            </p:nvPicPr>
            <p:blipFill rotWithShape="1">
              <a:blip r:embed="rId4"/>
              <a:srcRect l="12976" r="13506"/>
              <a:stretch/>
            </p:blipFill>
            <p:spPr>
              <a:xfrm>
                <a:off x="5121229" y="1617029"/>
                <a:ext cx="3657600" cy="2794585"/>
              </a:xfrm>
              <a:prstGeom prst="rect">
                <a:avLst/>
              </a:prstGeom>
            </p:spPr>
          </p:pic>
          <p:pic>
            <p:nvPicPr>
              <p:cNvPr id="45" name="Picture 44">
                <a:extLst>
                  <a:ext uri="{FF2B5EF4-FFF2-40B4-BE49-F238E27FC236}">
                    <a16:creationId xmlns:a16="http://schemas.microsoft.com/office/drawing/2014/main" id="{61C4F952-EFBC-419A-9116-1C43267840C0}"/>
                  </a:ext>
                </a:extLst>
              </p:cNvPr>
              <p:cNvPicPr>
                <a:picLocks noChangeAspect="1"/>
              </p:cNvPicPr>
              <p:nvPr/>
            </p:nvPicPr>
            <p:blipFill rotWithShape="1">
              <a:blip r:embed="rId5"/>
              <a:srcRect l="12955" r="12734"/>
              <a:stretch/>
            </p:blipFill>
            <p:spPr>
              <a:xfrm>
                <a:off x="4511850" y="2514474"/>
                <a:ext cx="3657600" cy="2764755"/>
              </a:xfrm>
              <a:prstGeom prst="rect">
                <a:avLst/>
              </a:prstGeom>
            </p:spPr>
          </p:pic>
          <p:pic>
            <p:nvPicPr>
              <p:cNvPr id="46" name="Picture 45">
                <a:extLst>
                  <a:ext uri="{FF2B5EF4-FFF2-40B4-BE49-F238E27FC236}">
                    <a16:creationId xmlns:a16="http://schemas.microsoft.com/office/drawing/2014/main" id="{8E093099-0136-45CB-A6B4-CA3A8601F953}"/>
                  </a:ext>
                </a:extLst>
              </p:cNvPr>
              <p:cNvPicPr>
                <a:picLocks noChangeAspect="1"/>
              </p:cNvPicPr>
              <p:nvPr/>
            </p:nvPicPr>
            <p:blipFill rotWithShape="1">
              <a:blip r:embed="rId6"/>
              <a:srcRect l="13973" r="14390"/>
              <a:stretch/>
            </p:blipFill>
            <p:spPr>
              <a:xfrm>
                <a:off x="3902471" y="3603027"/>
                <a:ext cx="3657600" cy="2868025"/>
              </a:xfrm>
              <a:prstGeom prst="rect">
                <a:avLst/>
              </a:prstGeom>
            </p:spPr>
          </p:pic>
          <p:sp>
            <p:nvSpPr>
              <p:cNvPr id="47" name="Oval 46">
                <a:extLst>
                  <a:ext uri="{FF2B5EF4-FFF2-40B4-BE49-F238E27FC236}">
                    <a16:creationId xmlns:a16="http://schemas.microsoft.com/office/drawing/2014/main" id="{54DE0D48-52E9-4E8B-8685-DC01787E6A10}"/>
                  </a:ext>
                </a:extLst>
              </p:cNvPr>
              <p:cNvSpPr/>
              <p:nvPr/>
            </p:nvSpPr>
            <p:spPr>
              <a:xfrm>
                <a:off x="8366397" y="2218544"/>
                <a:ext cx="625203" cy="24134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82D86D20-1E45-4A6B-8A4A-E4D04A734E66}"/>
                  </a:ext>
                </a:extLst>
              </p:cNvPr>
              <p:cNvSpPr/>
              <p:nvPr/>
            </p:nvSpPr>
            <p:spPr>
              <a:xfrm>
                <a:off x="7589408" y="3015521"/>
                <a:ext cx="625203" cy="24134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2F5E50C7-FDE3-421C-B0EB-8D84803AF106}"/>
                  </a:ext>
                </a:extLst>
              </p:cNvPr>
              <p:cNvSpPr/>
              <p:nvPr/>
            </p:nvSpPr>
            <p:spPr>
              <a:xfrm>
                <a:off x="7037272" y="4127291"/>
                <a:ext cx="625203" cy="24134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3" name="Picture 12">
            <a:extLst>
              <a:ext uri="{FF2B5EF4-FFF2-40B4-BE49-F238E27FC236}">
                <a16:creationId xmlns:a16="http://schemas.microsoft.com/office/drawing/2014/main" id="{60AAE6A3-B971-440C-98CD-1AF1E4E444F5}"/>
              </a:ext>
            </a:extLst>
          </p:cNvPr>
          <p:cNvPicPr>
            <a:picLocks noChangeAspect="1"/>
          </p:cNvPicPr>
          <p:nvPr/>
        </p:nvPicPr>
        <p:blipFill>
          <a:blip r:embed="rId7"/>
          <a:stretch>
            <a:fillRect/>
          </a:stretch>
        </p:blipFill>
        <p:spPr>
          <a:xfrm>
            <a:off x="4949749" y="1979548"/>
            <a:ext cx="3851428" cy="2856319"/>
          </a:xfrm>
          <a:prstGeom prst="rect">
            <a:avLst/>
          </a:prstGeom>
        </p:spPr>
      </p:pic>
    </p:spTree>
    <p:extLst>
      <p:ext uri="{BB962C8B-B14F-4D97-AF65-F5344CB8AC3E}">
        <p14:creationId xmlns:p14="http://schemas.microsoft.com/office/powerpoint/2010/main" val="26494878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70855C76-BE84-A541-8452-F75DD34F0A1E}"/>
              </a:ext>
            </a:extLst>
          </p:cNvPr>
          <p:cNvSpPr txBox="1">
            <a:spLocks/>
          </p:cNvSpPr>
          <p:nvPr/>
        </p:nvSpPr>
        <p:spPr>
          <a:xfrm>
            <a:off x="1085850" y="1236563"/>
            <a:ext cx="7755534"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3600" kern="1200">
                <a:solidFill>
                  <a:schemeClr val="accent1"/>
                </a:solidFill>
                <a:latin typeface="+mj-lt"/>
                <a:ea typeface="+mj-ea"/>
                <a:cs typeface="+mj-cs"/>
              </a:defRPr>
            </a:lvl1pPr>
          </a:lstStyle>
          <a:p>
            <a:pPr algn="r" rtl="1"/>
            <a:endParaRPr lang="ar" sz="3150" dirty="0"/>
          </a:p>
        </p:txBody>
      </p:sp>
      <p:sp>
        <p:nvSpPr>
          <p:cNvPr id="10" name="Arrow: Left 9">
            <a:extLst>
              <a:ext uri="{FF2B5EF4-FFF2-40B4-BE49-F238E27FC236}">
                <a16:creationId xmlns:a16="http://schemas.microsoft.com/office/drawing/2014/main" id="{8F69880A-AF83-4FD2-BA28-8CFCBCDE6613}"/>
              </a:ext>
            </a:extLst>
          </p:cNvPr>
          <p:cNvSpPr/>
          <p:nvPr/>
        </p:nvSpPr>
        <p:spPr>
          <a:xfrm rot="10800000">
            <a:off x="4316776" y="3967181"/>
            <a:ext cx="531426" cy="36347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 name="Arrow: Left 37">
            <a:extLst>
              <a:ext uri="{FF2B5EF4-FFF2-40B4-BE49-F238E27FC236}">
                <a16:creationId xmlns:a16="http://schemas.microsoft.com/office/drawing/2014/main" id="{779893FB-AA7C-4E33-8F58-8C34837BE4EA}"/>
              </a:ext>
            </a:extLst>
          </p:cNvPr>
          <p:cNvSpPr/>
          <p:nvPr/>
        </p:nvSpPr>
        <p:spPr>
          <a:xfrm>
            <a:off x="4229257" y="2616947"/>
            <a:ext cx="531426" cy="36347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16">
            <a:extLst>
              <a:ext uri="{FF2B5EF4-FFF2-40B4-BE49-F238E27FC236}">
                <a16:creationId xmlns:a16="http://schemas.microsoft.com/office/drawing/2014/main" id="{9BFD74B8-6AEE-4020-ABD0-CA7FD90645E6}"/>
              </a:ext>
            </a:extLst>
          </p:cNvPr>
          <p:cNvSpPr/>
          <p:nvPr/>
        </p:nvSpPr>
        <p:spPr>
          <a:xfrm>
            <a:off x="270194" y="5282942"/>
            <a:ext cx="3784284" cy="738664"/>
          </a:xfrm>
          <a:prstGeom prst="rect">
            <a:avLst/>
          </a:prstGeom>
        </p:spPr>
        <p:txBody>
          <a:bodyPr wrap="square">
            <a:spAutoFit/>
          </a:bodyPr>
          <a:lstStyle/>
          <a:p>
            <a:pPr algn="ctr" rtl="1"/>
            <a:r>
              <a:rPr lang="ar-EG" sz="2100" b="1" dirty="0"/>
              <a:t>الفرص اللازمة لخفض وإعادة استخدام وإعادة تدوير النفايات</a:t>
            </a:r>
            <a:endParaRPr lang="en-US" sz="2100" b="1" dirty="0"/>
          </a:p>
        </p:txBody>
      </p:sp>
      <p:sp>
        <p:nvSpPr>
          <p:cNvPr id="18" name="Rectangle 17">
            <a:extLst>
              <a:ext uri="{FF2B5EF4-FFF2-40B4-BE49-F238E27FC236}">
                <a16:creationId xmlns:a16="http://schemas.microsoft.com/office/drawing/2014/main" id="{42A49880-B7E5-4D1E-A1C9-A47F3E8D9966}"/>
              </a:ext>
            </a:extLst>
          </p:cNvPr>
          <p:cNvSpPr/>
          <p:nvPr/>
        </p:nvSpPr>
        <p:spPr>
          <a:xfrm>
            <a:off x="4760683" y="5341080"/>
            <a:ext cx="4080701" cy="738664"/>
          </a:xfrm>
          <a:prstGeom prst="rect">
            <a:avLst/>
          </a:prstGeom>
        </p:spPr>
        <p:txBody>
          <a:bodyPr wrap="square">
            <a:spAutoFit/>
          </a:bodyPr>
          <a:lstStyle/>
          <a:p>
            <a:pPr algn="ctr"/>
            <a:r>
              <a:rPr lang="en-US" sz="2100" b="1" dirty="0" err="1"/>
              <a:t>إعادة</a:t>
            </a:r>
            <a:r>
              <a:rPr lang="en-US" sz="2100" b="1" dirty="0"/>
              <a:t> </a:t>
            </a:r>
            <a:r>
              <a:rPr lang="en-US" sz="2100" b="1" dirty="0" err="1"/>
              <a:t>تشكيل</a:t>
            </a:r>
            <a:r>
              <a:rPr lang="en-US" sz="2100" b="1" dirty="0"/>
              <a:t> </a:t>
            </a:r>
            <a:r>
              <a:rPr lang="ar-EG" sz="2100" b="1" dirty="0"/>
              <a:t>الفرص لبناء خطة متكاملة لادارة النفايات</a:t>
            </a:r>
            <a:endParaRPr lang="en-US" sz="2100" b="1" dirty="0"/>
          </a:p>
        </p:txBody>
      </p:sp>
      <p:sp>
        <p:nvSpPr>
          <p:cNvPr id="2" name="Title 1">
            <a:extLst>
              <a:ext uri="{FF2B5EF4-FFF2-40B4-BE49-F238E27FC236}">
                <a16:creationId xmlns:a16="http://schemas.microsoft.com/office/drawing/2014/main" id="{A8B39529-3B10-4AD1-A06B-83C742ACAB34}"/>
              </a:ext>
            </a:extLst>
          </p:cNvPr>
          <p:cNvSpPr>
            <a:spLocks noGrp="1"/>
          </p:cNvSpPr>
          <p:nvPr>
            <p:ph type="title"/>
          </p:nvPr>
        </p:nvSpPr>
        <p:spPr/>
        <p:txBody>
          <a:bodyPr>
            <a:normAutofit/>
          </a:bodyPr>
          <a:lstStyle/>
          <a:p>
            <a:pPr algn="r" rtl="1"/>
            <a:r>
              <a:rPr lang="ar-EG" sz="2800" dirty="0"/>
              <a:t>تطوير الفرص بخطة شاملة لإدارة النفايات</a:t>
            </a:r>
            <a:endParaRPr lang="en-US" dirty="0"/>
          </a:p>
        </p:txBody>
      </p:sp>
      <p:grpSp>
        <p:nvGrpSpPr>
          <p:cNvPr id="6" name="Group 5">
            <a:extLst>
              <a:ext uri="{FF2B5EF4-FFF2-40B4-BE49-F238E27FC236}">
                <a16:creationId xmlns:a16="http://schemas.microsoft.com/office/drawing/2014/main" id="{D430413D-5B8D-4A9E-9AF3-C31740B8AC8A}"/>
              </a:ext>
            </a:extLst>
          </p:cNvPr>
          <p:cNvGrpSpPr/>
          <p:nvPr/>
        </p:nvGrpSpPr>
        <p:grpSpPr>
          <a:xfrm>
            <a:off x="5038760" y="1950228"/>
            <a:ext cx="3864152" cy="3259783"/>
            <a:chOff x="484301" y="1521879"/>
            <a:chExt cx="8049969" cy="4624089"/>
          </a:xfrm>
        </p:grpSpPr>
        <p:pic>
          <p:nvPicPr>
            <p:cNvPr id="31" name="Picture 30">
              <a:extLst>
                <a:ext uri="{FF2B5EF4-FFF2-40B4-BE49-F238E27FC236}">
                  <a16:creationId xmlns:a16="http://schemas.microsoft.com/office/drawing/2014/main" id="{9648566A-0BB7-4085-B84D-315EE57A2C8B}"/>
                </a:ext>
              </a:extLst>
            </p:cNvPr>
            <p:cNvPicPr>
              <a:picLocks noChangeAspect="1"/>
            </p:cNvPicPr>
            <p:nvPr/>
          </p:nvPicPr>
          <p:blipFill rotWithShape="1">
            <a:blip r:embed="rId3"/>
            <a:srcRect l="13685" r="13509"/>
            <a:stretch/>
          </p:blipFill>
          <p:spPr>
            <a:xfrm>
              <a:off x="4903058" y="1521879"/>
              <a:ext cx="3631212" cy="4504531"/>
            </a:xfrm>
            <a:prstGeom prst="rect">
              <a:avLst/>
            </a:prstGeom>
          </p:spPr>
        </p:pic>
        <p:grpSp>
          <p:nvGrpSpPr>
            <p:cNvPr id="43" name="Group 42">
              <a:extLst>
                <a:ext uri="{FF2B5EF4-FFF2-40B4-BE49-F238E27FC236}">
                  <a16:creationId xmlns:a16="http://schemas.microsoft.com/office/drawing/2014/main" id="{9DA33A07-3A6D-4B26-8A58-4D129CF7F926}"/>
                </a:ext>
              </a:extLst>
            </p:cNvPr>
            <p:cNvGrpSpPr/>
            <p:nvPr/>
          </p:nvGrpSpPr>
          <p:grpSpPr>
            <a:xfrm>
              <a:off x="484301" y="1632158"/>
              <a:ext cx="4297562" cy="4513810"/>
              <a:chOff x="3902471" y="1617029"/>
              <a:chExt cx="5089129" cy="4923679"/>
            </a:xfrm>
          </p:grpSpPr>
          <p:pic>
            <p:nvPicPr>
              <p:cNvPr id="44" name="Picture 43">
                <a:extLst>
                  <a:ext uri="{FF2B5EF4-FFF2-40B4-BE49-F238E27FC236}">
                    <a16:creationId xmlns:a16="http://schemas.microsoft.com/office/drawing/2014/main" id="{E4E13040-461B-4897-BA90-D550A1D61034}"/>
                  </a:ext>
                </a:extLst>
              </p:cNvPr>
              <p:cNvPicPr>
                <a:picLocks noChangeAspect="1"/>
              </p:cNvPicPr>
              <p:nvPr/>
            </p:nvPicPr>
            <p:blipFill rotWithShape="1">
              <a:blip r:embed="rId4"/>
              <a:srcRect l="12976" r="13506"/>
              <a:stretch/>
            </p:blipFill>
            <p:spPr>
              <a:xfrm>
                <a:off x="5121229" y="1617029"/>
                <a:ext cx="3657600" cy="2794585"/>
              </a:xfrm>
              <a:prstGeom prst="rect">
                <a:avLst/>
              </a:prstGeom>
            </p:spPr>
          </p:pic>
          <p:pic>
            <p:nvPicPr>
              <p:cNvPr id="45" name="Picture 44">
                <a:extLst>
                  <a:ext uri="{FF2B5EF4-FFF2-40B4-BE49-F238E27FC236}">
                    <a16:creationId xmlns:a16="http://schemas.microsoft.com/office/drawing/2014/main" id="{61C4F952-EFBC-419A-9116-1C43267840C0}"/>
                  </a:ext>
                </a:extLst>
              </p:cNvPr>
              <p:cNvPicPr>
                <a:picLocks noChangeAspect="1"/>
              </p:cNvPicPr>
              <p:nvPr/>
            </p:nvPicPr>
            <p:blipFill rotWithShape="1">
              <a:blip r:embed="rId5"/>
              <a:srcRect l="12955" r="12734"/>
              <a:stretch/>
            </p:blipFill>
            <p:spPr>
              <a:xfrm>
                <a:off x="4511850" y="2514474"/>
                <a:ext cx="3657600" cy="2764755"/>
              </a:xfrm>
              <a:prstGeom prst="rect">
                <a:avLst/>
              </a:prstGeom>
            </p:spPr>
          </p:pic>
          <p:pic>
            <p:nvPicPr>
              <p:cNvPr id="46" name="Picture 45">
                <a:extLst>
                  <a:ext uri="{FF2B5EF4-FFF2-40B4-BE49-F238E27FC236}">
                    <a16:creationId xmlns:a16="http://schemas.microsoft.com/office/drawing/2014/main" id="{8E093099-0136-45CB-A6B4-CA3A8601F953}"/>
                  </a:ext>
                </a:extLst>
              </p:cNvPr>
              <p:cNvPicPr>
                <a:picLocks noChangeAspect="1"/>
              </p:cNvPicPr>
              <p:nvPr/>
            </p:nvPicPr>
            <p:blipFill rotWithShape="1">
              <a:blip r:embed="rId6"/>
              <a:srcRect l="13973" r="14390"/>
              <a:stretch/>
            </p:blipFill>
            <p:spPr>
              <a:xfrm>
                <a:off x="3902471" y="3603027"/>
                <a:ext cx="3657600" cy="2868025"/>
              </a:xfrm>
              <a:prstGeom prst="rect">
                <a:avLst/>
              </a:prstGeom>
            </p:spPr>
          </p:pic>
          <p:sp>
            <p:nvSpPr>
              <p:cNvPr id="47" name="Oval 46">
                <a:extLst>
                  <a:ext uri="{FF2B5EF4-FFF2-40B4-BE49-F238E27FC236}">
                    <a16:creationId xmlns:a16="http://schemas.microsoft.com/office/drawing/2014/main" id="{54DE0D48-52E9-4E8B-8685-DC01787E6A10}"/>
                  </a:ext>
                </a:extLst>
              </p:cNvPr>
              <p:cNvSpPr/>
              <p:nvPr/>
            </p:nvSpPr>
            <p:spPr>
              <a:xfrm>
                <a:off x="8366397" y="2218544"/>
                <a:ext cx="625203" cy="24134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82D86D20-1E45-4A6B-8A4A-E4D04A734E66}"/>
                  </a:ext>
                </a:extLst>
              </p:cNvPr>
              <p:cNvSpPr/>
              <p:nvPr/>
            </p:nvSpPr>
            <p:spPr>
              <a:xfrm>
                <a:off x="7589408" y="3015521"/>
                <a:ext cx="625203" cy="24134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2F5E50C7-FDE3-421C-B0EB-8D84803AF106}"/>
                  </a:ext>
                </a:extLst>
              </p:cNvPr>
              <p:cNvSpPr/>
              <p:nvPr/>
            </p:nvSpPr>
            <p:spPr>
              <a:xfrm>
                <a:off x="7037272" y="4127291"/>
                <a:ext cx="625203" cy="24134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3" name="Picture 12">
            <a:extLst>
              <a:ext uri="{FF2B5EF4-FFF2-40B4-BE49-F238E27FC236}">
                <a16:creationId xmlns:a16="http://schemas.microsoft.com/office/drawing/2014/main" id="{60AAE6A3-B971-440C-98CD-1AF1E4E444F5}"/>
              </a:ext>
            </a:extLst>
          </p:cNvPr>
          <p:cNvPicPr>
            <a:picLocks noChangeAspect="1"/>
          </p:cNvPicPr>
          <p:nvPr/>
        </p:nvPicPr>
        <p:blipFill>
          <a:blip r:embed="rId7"/>
          <a:stretch>
            <a:fillRect/>
          </a:stretch>
        </p:blipFill>
        <p:spPr>
          <a:xfrm>
            <a:off x="236622" y="2109819"/>
            <a:ext cx="3851428" cy="2856319"/>
          </a:xfrm>
          <a:prstGeom prst="rect">
            <a:avLst/>
          </a:prstGeom>
        </p:spPr>
      </p:pic>
      <p:sp>
        <p:nvSpPr>
          <p:cNvPr id="19" name="TextBox 18">
            <a:extLst>
              <a:ext uri="{FF2B5EF4-FFF2-40B4-BE49-F238E27FC236}">
                <a16:creationId xmlns:a16="http://schemas.microsoft.com/office/drawing/2014/main" id="{D70D326B-839C-45E7-A57A-D2624A0D3CD4}"/>
              </a:ext>
            </a:extLst>
          </p:cNvPr>
          <p:cNvSpPr txBox="1"/>
          <p:nvPr/>
        </p:nvSpPr>
        <p:spPr>
          <a:xfrm>
            <a:off x="406899" y="2353170"/>
            <a:ext cx="8530015" cy="3416320"/>
          </a:xfrm>
          <a:prstGeom prst="rect">
            <a:avLst/>
          </a:prstGeom>
          <a:solidFill>
            <a:schemeClr val="tx2">
              <a:lumMod val="20000"/>
              <a:lumOff val="80000"/>
            </a:schemeClr>
          </a:solidFill>
        </p:spPr>
        <p:txBody>
          <a:bodyPr wrap="square" rtlCol="0">
            <a:spAutoFit/>
          </a:bodyPr>
          <a:lstStyle/>
          <a:p>
            <a:pPr algn="r" rtl="1"/>
            <a:r>
              <a:rPr lang="ar-SA" sz="2400" dirty="0">
                <a:latin typeface="Sakkal Majalla" panose="02000000000000000000" pitchFamily="2" charset="-78"/>
                <a:ea typeface="Arial" charset="0"/>
                <a:cs typeface="Sakkal Majalla" panose="02000000000000000000" pitchFamily="2" charset="-78"/>
              </a:rPr>
              <a:t>دليل المدربين:</a:t>
            </a:r>
          </a:p>
          <a:p>
            <a:pPr marL="285750" indent="-285750" algn="r" rtl="1">
              <a:buFont typeface="Arial" charset="0"/>
              <a:buChar char="•"/>
            </a:pPr>
            <a:r>
              <a:rPr lang="ar-SA" sz="2400" u="sng" dirty="0">
                <a:latin typeface="Sakkal Majalla" panose="02000000000000000000" pitchFamily="2" charset="-78"/>
                <a:ea typeface="Arial" charset="0"/>
                <a:cs typeface="Sakkal Majalla" panose="02000000000000000000" pitchFamily="2" charset="-78"/>
              </a:rPr>
              <a:t>الهدف: </a:t>
            </a:r>
            <a:r>
              <a:rPr lang="ar-EG" sz="2400" dirty="0">
                <a:latin typeface="Sakkal Majalla" panose="02000000000000000000" pitchFamily="2" charset="-78"/>
                <a:ea typeface="Arial" charset="0"/>
                <a:cs typeface="Sakkal Majalla" panose="02000000000000000000" pitchFamily="2" charset="-78"/>
              </a:rPr>
              <a:t>إيضاح كيف يصل المتدرب في نهاية اليوم بخطة شاملة لإدارة النفايات</a:t>
            </a:r>
            <a:endParaRPr lang="ar-SA" sz="2400" dirty="0">
              <a:latin typeface="Sakkal Majalla" panose="02000000000000000000" pitchFamily="2" charset="-78"/>
              <a:ea typeface="Arial" charset="0"/>
              <a:cs typeface="Sakkal Majalla" panose="02000000000000000000" pitchFamily="2" charset="-78"/>
            </a:endParaRPr>
          </a:p>
          <a:p>
            <a:pPr marL="285750" indent="-285750" algn="r" rtl="1">
              <a:buFont typeface="Arial" charset="0"/>
              <a:buChar char="•"/>
            </a:pPr>
            <a:r>
              <a:rPr lang="ar-SA" sz="2400" u="sng" dirty="0">
                <a:latin typeface="Sakkal Majalla" panose="02000000000000000000" pitchFamily="2" charset="-78"/>
                <a:ea typeface="Arial" charset="0"/>
                <a:cs typeface="Sakkal Majalla" panose="02000000000000000000" pitchFamily="2" charset="-78"/>
              </a:rPr>
              <a:t>الرسالة: </a:t>
            </a:r>
            <a:r>
              <a:rPr lang="ar-EG" sz="2400" dirty="0">
                <a:latin typeface="Sakkal Majalla" panose="02000000000000000000" pitchFamily="2" charset="-78"/>
                <a:ea typeface="Arial" charset="0"/>
                <a:cs typeface="Sakkal Majalla" panose="02000000000000000000" pitchFamily="2" charset="-78"/>
              </a:rPr>
              <a:t>الوصول للفرص له خطوات محددة و هيكل و منهجية و ليس بالعملية العشوائية – بالأمس كانت عملية تحفيز الأفكار اما اليوم هي عملية ممنهجة للوصول لخطة محددة</a:t>
            </a:r>
          </a:p>
          <a:p>
            <a:pPr marL="285750" indent="-285750" algn="r" rtl="1">
              <a:buFont typeface="Arial" charset="0"/>
              <a:buChar char="•"/>
            </a:pPr>
            <a:r>
              <a:rPr lang="ar" sz="2400" u="sng" dirty="0">
                <a:latin typeface="Sakkal Majalla" panose="02000000000000000000" pitchFamily="2" charset="-78"/>
                <a:ea typeface="Arial" charset="0"/>
                <a:cs typeface="Sakkal Majalla" panose="02000000000000000000" pitchFamily="2" charset="-78"/>
              </a:rPr>
              <a:t>نصائح: </a:t>
            </a:r>
            <a:r>
              <a:rPr lang="ar-EG" sz="2400" dirty="0">
                <a:latin typeface="Sakkal Majalla" panose="02000000000000000000" pitchFamily="2" charset="-78"/>
                <a:ea typeface="Arial" charset="0"/>
                <a:cs typeface="Sakkal Majalla" panose="02000000000000000000" pitchFamily="2" charset="-78"/>
              </a:rPr>
              <a:t>من اهم قيم التدريب منهجيته واعتماده علي أدوات جادة ويرجي التأكيد علي أهمية التفكير المنهجي – يجب تطوير عدد من الفرص و ليس حل او فرصة واحدة و يتم اختيار الحل </a:t>
            </a:r>
            <a:r>
              <a:rPr lang="en-US" sz="2400" dirty="0">
                <a:latin typeface="Sakkal Majalla" panose="02000000000000000000" pitchFamily="2" charset="-78"/>
                <a:ea typeface="Arial" charset="0"/>
                <a:cs typeface="Sakkal Majalla" panose="02000000000000000000" pitchFamily="2" charset="-78"/>
              </a:rPr>
              <a:t>/</a:t>
            </a:r>
            <a:r>
              <a:rPr lang="ar-EG" sz="2400" dirty="0">
                <a:latin typeface="Sakkal Majalla" panose="02000000000000000000" pitchFamily="2" charset="-78"/>
                <a:ea typeface="Arial" charset="0"/>
                <a:cs typeface="Sakkal Majalla" panose="02000000000000000000" pitchFamily="2" charset="-78"/>
              </a:rPr>
              <a:t>الفرص الأكثر ملائمة للمنشأة ولكن أيضا لقدرة المنشأه على تنفيذ هذا الحل  </a:t>
            </a:r>
            <a:endParaRPr lang="ar-SA" sz="2400" dirty="0">
              <a:latin typeface="Sakkal Majalla" panose="02000000000000000000" pitchFamily="2" charset="-78"/>
              <a:ea typeface="Arial" charset="0"/>
              <a:cs typeface="Sakkal Majalla" panose="02000000000000000000" pitchFamily="2" charset="-78"/>
            </a:endParaRPr>
          </a:p>
          <a:p>
            <a:pPr marL="285750" indent="-285750" algn="r" rtl="1">
              <a:buFont typeface="Arial" charset="0"/>
              <a:buChar char="•"/>
            </a:pPr>
            <a:r>
              <a:rPr lang="ar-SA" sz="2400" u="sng" dirty="0">
                <a:latin typeface="Sakkal Majalla" panose="02000000000000000000" pitchFamily="2" charset="-78"/>
                <a:ea typeface="Arial" charset="0"/>
                <a:cs typeface="Sakkal Majalla" panose="02000000000000000000" pitchFamily="2" charset="-78"/>
              </a:rPr>
              <a:t>المواد الازمة</a:t>
            </a:r>
            <a:r>
              <a:rPr lang="ar-SA" sz="2400" dirty="0">
                <a:latin typeface="Sakkal Majalla" panose="02000000000000000000" pitchFamily="2" charset="-78"/>
                <a:ea typeface="Arial" charset="0"/>
                <a:cs typeface="Sakkal Majalla" panose="02000000000000000000" pitchFamily="2" charset="-78"/>
              </a:rPr>
              <a:t>:</a:t>
            </a:r>
            <a:r>
              <a:rPr lang="en-US" sz="2400" dirty="0">
                <a:latin typeface="Sakkal Majalla" panose="02000000000000000000" pitchFamily="2" charset="-78"/>
                <a:ea typeface="Arial" charset="0"/>
                <a:cs typeface="Sakkal Majalla" panose="02000000000000000000" pitchFamily="2" charset="-78"/>
              </a:rPr>
              <a:t> </a:t>
            </a:r>
            <a:r>
              <a:rPr lang="ar-SA" sz="2400" dirty="0">
                <a:latin typeface="Sakkal Majalla" panose="02000000000000000000" pitchFamily="2" charset="-78"/>
                <a:ea typeface="Arial" charset="0"/>
                <a:cs typeface="Sakkal Majalla" panose="02000000000000000000" pitchFamily="2" charset="-78"/>
              </a:rPr>
              <a:t>شرائح العرض</a:t>
            </a:r>
          </a:p>
          <a:p>
            <a:pPr marL="342900" indent="-342900" algn="r" rtl="1">
              <a:buFont typeface="Arial" panose="020B0604020202020204" pitchFamily="34" charset="0"/>
              <a:buChar char="•"/>
            </a:pPr>
            <a:r>
              <a:rPr lang="ar" sz="2400" u="sng" dirty="0">
                <a:latin typeface="Sakkal Majalla" panose="02000000000000000000" pitchFamily="2" charset="-78"/>
                <a:ea typeface="Arial" charset="0"/>
                <a:cs typeface="Sakkal Majalla" panose="02000000000000000000" pitchFamily="2" charset="-78"/>
              </a:rPr>
              <a:t>التقديم:</a:t>
            </a:r>
            <a:r>
              <a:rPr lang="ar" sz="2400" dirty="0">
                <a:latin typeface="Sakkal Majalla" panose="02000000000000000000" pitchFamily="2" charset="-78"/>
                <a:ea typeface="Arial" charset="0"/>
                <a:cs typeface="Sakkal Majalla" panose="02000000000000000000" pitchFamily="2" charset="-78"/>
              </a:rPr>
              <a:t> محاضرة</a:t>
            </a:r>
          </a:p>
        </p:txBody>
      </p:sp>
    </p:spTree>
    <p:extLst>
      <p:ext uri="{BB962C8B-B14F-4D97-AF65-F5344CB8AC3E}">
        <p14:creationId xmlns:p14="http://schemas.microsoft.com/office/powerpoint/2010/main" val="28315268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4" name="Rectangle 3">
            <a:extLst>
              <a:ext uri="{FF2B5EF4-FFF2-40B4-BE49-F238E27FC236}">
                <a16:creationId xmlns:a16="http://schemas.microsoft.com/office/drawing/2014/main" id="{1DD94B04-05D2-4AE7-A26F-52517DADEE92}"/>
              </a:ext>
            </a:extLst>
          </p:cNvPr>
          <p:cNvSpPr/>
          <p:nvPr/>
        </p:nvSpPr>
        <p:spPr>
          <a:xfrm>
            <a:off x="1531451" y="3306867"/>
            <a:ext cx="4877684" cy="584775"/>
          </a:xfrm>
          <a:prstGeom prst="rect">
            <a:avLst/>
          </a:prstGeom>
        </p:spPr>
        <p:txBody>
          <a:bodyPr wrap="square">
            <a:spAutoFit/>
          </a:bodyPr>
          <a:lstStyle/>
          <a:p>
            <a:pPr algn="r">
              <a:spcAft>
                <a:spcPts val="1200"/>
              </a:spcAft>
            </a:pPr>
            <a:r>
              <a:rPr lang="ar-EG" sz="3200" b="1" dirty="0">
                <a:solidFill>
                  <a:schemeClr val="bg1"/>
                </a:solidFill>
                <a:latin typeface="Sakkal Majalla" panose="02000000000000000000" pitchFamily="2" charset="-78"/>
                <a:ea typeface="Gill Sans"/>
                <a:cs typeface="Sakkal Majalla" panose="02000000000000000000" pitchFamily="2" charset="-78"/>
                <a:sym typeface="Gill Sans"/>
              </a:rPr>
              <a:t>خطط إدارة النفايات</a:t>
            </a:r>
          </a:p>
        </p:txBody>
      </p:sp>
      <p:sp>
        <p:nvSpPr>
          <p:cNvPr id="5" name="Rectangle 4"/>
          <p:cNvSpPr/>
          <p:nvPr/>
        </p:nvSpPr>
        <p:spPr>
          <a:xfrm>
            <a:off x="674914" y="3712029"/>
            <a:ext cx="489857" cy="35922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41594" y="1936587"/>
            <a:ext cx="7543800" cy="391011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5116344"/>
      </p:ext>
    </p:extLst>
  </p:cSld>
  <p:clrMapOvr>
    <a:masterClrMapping/>
  </p:clrMapOvr>
  <mc:AlternateContent xmlns:mc="http://schemas.openxmlformats.org/markup-compatibility/2006" xmlns:p14="http://schemas.microsoft.com/office/powerpoint/2010/main">
    <mc:Choice Requires="p14">
      <p:transition spd="slow" p14:dur="2000" advTm="57328"/>
    </mc:Choice>
    <mc:Fallback xmlns="">
      <p:transition spd="slow" advTm="57328"/>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EF66A7B-796D-4EF7-A23E-799C427DEE57}"/>
              </a:ext>
            </a:extLst>
          </p:cNvPr>
          <p:cNvSpPr txBox="1">
            <a:spLocks/>
          </p:cNvSpPr>
          <p:nvPr/>
        </p:nvSpPr>
        <p:spPr>
          <a:xfrm>
            <a:off x="4327300" y="182880"/>
            <a:ext cx="4254581"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خطط إدارة النفايات</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الخطة النمطية لإدارة النفايات</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2" name="TextBox 11">
            <a:extLst>
              <a:ext uri="{FF2B5EF4-FFF2-40B4-BE49-F238E27FC236}">
                <a16:creationId xmlns:a16="http://schemas.microsoft.com/office/drawing/2014/main" id="{E72B9349-34EE-40F9-9462-175726843A7F}"/>
              </a:ext>
            </a:extLst>
          </p:cNvPr>
          <p:cNvSpPr txBox="1"/>
          <p:nvPr/>
        </p:nvSpPr>
        <p:spPr>
          <a:xfrm>
            <a:off x="238619" y="143837"/>
            <a:ext cx="4204592" cy="1066189"/>
          </a:xfrm>
          <a:prstGeom prst="rect">
            <a:avLst/>
          </a:prstGeom>
          <a:noFill/>
        </p:spPr>
        <p:txBody>
          <a:bodyPr wrap="square">
            <a:spAutoFit/>
          </a:bodyPr>
          <a:lstStyle/>
          <a:p>
            <a:pPr algn="r" rtl="1">
              <a:lnSpc>
                <a:spcPct val="113000"/>
              </a:lnSpc>
              <a:spcBef>
                <a:spcPts val="600"/>
              </a:spcBef>
              <a:spcAft>
                <a:spcPts val="600"/>
              </a:spcAft>
            </a:pPr>
            <a:r>
              <a:rPr lang="ar-EG" sz="2800" dirty="0">
                <a:solidFill>
                  <a:srgbClr val="002060"/>
                </a:solidFill>
                <a:latin typeface="Sakkal Majalla" panose="02000000000000000000" pitchFamily="2" charset="-78"/>
                <a:cs typeface="Sakkal Majalla" panose="02000000000000000000" pitchFamily="2" charset="-78"/>
              </a:rPr>
              <a:t>التخطيط يساعد على تحويل المنشأة بالكامل إلى منشأة خضراء</a:t>
            </a:r>
            <a:endParaRPr lang="en-US" sz="2800" dirty="0">
              <a:solidFill>
                <a:srgbClr val="002060"/>
              </a:solidFill>
              <a:latin typeface="Sakkal Majalla" panose="02000000000000000000" pitchFamily="2" charset="-78"/>
              <a:cs typeface="Sakkal Majalla" panose="02000000000000000000" pitchFamily="2" charset="-78"/>
            </a:endParaRPr>
          </a:p>
        </p:txBody>
      </p:sp>
      <p:graphicFrame>
        <p:nvGraphicFramePr>
          <p:cNvPr id="17" name="Diagram 16"/>
          <p:cNvGraphicFramePr/>
          <p:nvPr>
            <p:extLst>
              <p:ext uri="{D42A27DB-BD31-4B8C-83A1-F6EECF244321}">
                <p14:modId xmlns:p14="http://schemas.microsoft.com/office/powerpoint/2010/main" val="2458100238"/>
              </p:ext>
            </p:extLst>
          </p:nvPr>
        </p:nvGraphicFramePr>
        <p:xfrm>
          <a:off x="345970" y="1358899"/>
          <a:ext cx="8235911" cy="5080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6056841"/>
      </p:ext>
    </p:extLst>
  </p:cSld>
  <p:clrMapOvr>
    <a:masterClrMapping/>
  </p:clrMapOvr>
  <mc:AlternateContent xmlns:mc="http://schemas.openxmlformats.org/markup-compatibility/2006" xmlns:p14="http://schemas.microsoft.com/office/powerpoint/2010/main">
    <mc:Choice Requires="p14">
      <p:transition spd="slow" p14:dur="2000" advTm="150648"/>
    </mc:Choice>
    <mc:Fallback xmlns="">
      <p:transition spd="slow" advTm="150648"/>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EF66A7B-796D-4EF7-A23E-799C427DEE57}"/>
              </a:ext>
            </a:extLst>
          </p:cNvPr>
          <p:cNvSpPr txBox="1">
            <a:spLocks/>
          </p:cNvSpPr>
          <p:nvPr/>
        </p:nvSpPr>
        <p:spPr>
          <a:xfrm>
            <a:off x="4327300" y="182880"/>
            <a:ext cx="4254581"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خطط إدارة النفايات</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الخطة النمطية لإدارة النفايات</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2" name="TextBox 11">
            <a:extLst>
              <a:ext uri="{FF2B5EF4-FFF2-40B4-BE49-F238E27FC236}">
                <a16:creationId xmlns:a16="http://schemas.microsoft.com/office/drawing/2014/main" id="{E72B9349-34EE-40F9-9462-175726843A7F}"/>
              </a:ext>
            </a:extLst>
          </p:cNvPr>
          <p:cNvSpPr txBox="1"/>
          <p:nvPr/>
        </p:nvSpPr>
        <p:spPr>
          <a:xfrm>
            <a:off x="238619" y="143837"/>
            <a:ext cx="4204592" cy="1066189"/>
          </a:xfrm>
          <a:prstGeom prst="rect">
            <a:avLst/>
          </a:prstGeom>
          <a:noFill/>
        </p:spPr>
        <p:txBody>
          <a:bodyPr wrap="square">
            <a:spAutoFit/>
          </a:bodyPr>
          <a:lstStyle/>
          <a:p>
            <a:pPr algn="r" rtl="1">
              <a:lnSpc>
                <a:spcPct val="113000"/>
              </a:lnSpc>
              <a:spcBef>
                <a:spcPts val="600"/>
              </a:spcBef>
              <a:spcAft>
                <a:spcPts val="600"/>
              </a:spcAft>
            </a:pPr>
            <a:r>
              <a:rPr lang="ar-EG" sz="2800" dirty="0">
                <a:solidFill>
                  <a:srgbClr val="002060"/>
                </a:solidFill>
                <a:latin typeface="Sakkal Majalla" panose="02000000000000000000" pitchFamily="2" charset="-78"/>
                <a:cs typeface="Sakkal Majalla" panose="02000000000000000000" pitchFamily="2" charset="-78"/>
              </a:rPr>
              <a:t>التخطيط يساعد على تحويل المنشأة بالكامل إلى منشأة خضراء</a:t>
            </a:r>
            <a:endParaRPr lang="en-US" sz="2800" dirty="0">
              <a:solidFill>
                <a:srgbClr val="002060"/>
              </a:solidFill>
              <a:latin typeface="Sakkal Majalla" panose="02000000000000000000" pitchFamily="2" charset="-78"/>
              <a:cs typeface="Sakkal Majalla" panose="02000000000000000000" pitchFamily="2" charset="-78"/>
            </a:endParaRPr>
          </a:p>
        </p:txBody>
      </p:sp>
      <p:graphicFrame>
        <p:nvGraphicFramePr>
          <p:cNvPr id="17" name="Diagram 16"/>
          <p:cNvGraphicFramePr/>
          <p:nvPr/>
        </p:nvGraphicFramePr>
        <p:xfrm>
          <a:off x="345970" y="1358899"/>
          <a:ext cx="8235911" cy="5080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85D8BB6F-A25B-41E4-9D5F-8B6EA8AAB9EE}"/>
              </a:ext>
            </a:extLst>
          </p:cNvPr>
          <p:cNvSpPr txBox="1"/>
          <p:nvPr/>
        </p:nvSpPr>
        <p:spPr>
          <a:xfrm>
            <a:off x="238619" y="1696956"/>
            <a:ext cx="8530015" cy="4524315"/>
          </a:xfrm>
          <a:prstGeom prst="rect">
            <a:avLst/>
          </a:prstGeom>
          <a:solidFill>
            <a:schemeClr val="tx2">
              <a:lumMod val="20000"/>
              <a:lumOff val="80000"/>
            </a:schemeClr>
          </a:solidFill>
        </p:spPr>
        <p:txBody>
          <a:bodyPr wrap="square" rtlCol="0">
            <a:spAutoFit/>
          </a:bodyPr>
          <a:lstStyle/>
          <a:p>
            <a:pPr algn="r" rtl="1"/>
            <a:r>
              <a:rPr lang="ar-SA" sz="2400" dirty="0">
                <a:latin typeface="Sakkal Majalla" panose="02000000000000000000" pitchFamily="2" charset="-78"/>
                <a:ea typeface="Arial" charset="0"/>
                <a:cs typeface="Sakkal Majalla" panose="02000000000000000000" pitchFamily="2" charset="-78"/>
              </a:rPr>
              <a:t>دليل المدربين:</a:t>
            </a:r>
          </a:p>
          <a:p>
            <a:pPr marL="285750" indent="-285750" algn="r" rtl="1">
              <a:buFont typeface="Arial" charset="0"/>
              <a:buChar char="•"/>
            </a:pPr>
            <a:r>
              <a:rPr lang="ar-SA" sz="2400" u="sng" dirty="0">
                <a:latin typeface="Sakkal Majalla" panose="02000000000000000000" pitchFamily="2" charset="-78"/>
                <a:ea typeface="Arial" charset="0"/>
                <a:cs typeface="Sakkal Majalla" panose="02000000000000000000" pitchFamily="2" charset="-78"/>
              </a:rPr>
              <a:t>الهدف: </a:t>
            </a:r>
            <a:r>
              <a:rPr lang="ar-EG" sz="2400" dirty="0">
                <a:latin typeface="Sakkal Majalla" panose="02000000000000000000" pitchFamily="2" charset="-78"/>
                <a:ea typeface="Arial" charset="0"/>
                <a:cs typeface="Sakkal Majalla" panose="02000000000000000000" pitchFamily="2" charset="-78"/>
              </a:rPr>
              <a:t>الهدف من وضع الخطة هو</a:t>
            </a:r>
            <a:r>
              <a:rPr lang="ar-SA" sz="2400" dirty="0">
                <a:latin typeface="Sakkal Majalla" panose="02000000000000000000" pitchFamily="2" charset="-78"/>
                <a:ea typeface="Arial" charset="0"/>
                <a:cs typeface="Sakkal Majalla" panose="02000000000000000000" pitchFamily="2" charset="-78"/>
              </a:rPr>
              <a:t> تحسين الإدارة الشاملة للنفايات، من خلال تطبيق التسلسل الهرمي لإدارة النفايات: منع النفايات - تقليل وتحسين كفاءة الموارد ؛ إعادة استخدام؛ إعادة التدوير؛ الاسترداد؛ والتخلص منها.</a:t>
            </a:r>
            <a:endParaRPr lang="ar-EG" sz="2400" dirty="0">
              <a:latin typeface="Sakkal Majalla" panose="02000000000000000000" pitchFamily="2" charset="-78"/>
              <a:ea typeface="Arial" charset="0"/>
              <a:cs typeface="Sakkal Majalla" panose="02000000000000000000" pitchFamily="2" charset="-78"/>
            </a:endParaRPr>
          </a:p>
          <a:p>
            <a:pPr marL="285750" indent="-285750" algn="r" rtl="1">
              <a:buFont typeface="Arial" charset="0"/>
              <a:buChar char="•"/>
            </a:pPr>
            <a:r>
              <a:rPr lang="ar-SA" sz="2400" u="sng" dirty="0">
                <a:latin typeface="Sakkal Majalla" panose="02000000000000000000" pitchFamily="2" charset="-78"/>
                <a:ea typeface="Arial" charset="0"/>
                <a:cs typeface="Sakkal Majalla" panose="02000000000000000000" pitchFamily="2" charset="-78"/>
              </a:rPr>
              <a:t>الرسالة: </a:t>
            </a:r>
            <a:r>
              <a:rPr lang="ar-EG" sz="2400" dirty="0">
                <a:latin typeface="Sakkal Majalla" panose="02000000000000000000" pitchFamily="2" charset="-78"/>
                <a:ea typeface="Arial" charset="0"/>
                <a:cs typeface="Sakkal Majalla" panose="02000000000000000000" pitchFamily="2" charset="-78"/>
              </a:rPr>
              <a:t>تقدم الخطة للمنشأة فرص متكاملة وقد تكون الفرص منتجات أو خدمات -و قد تكون أيضا الفرصة جيدة لكن لا تنجح الا بوجودها في شكل حل او خطة متكامل</a:t>
            </a:r>
          </a:p>
          <a:p>
            <a:pPr marL="742950" lvl="1" indent="-285750" algn="r" rtl="1">
              <a:buFont typeface="Arial" charset="0"/>
              <a:buChar char="•"/>
            </a:pPr>
            <a:r>
              <a:rPr lang="ar-EG" sz="2400" dirty="0">
                <a:latin typeface="Sakkal Majalla" panose="02000000000000000000" pitchFamily="2" charset="-78"/>
                <a:ea typeface="Arial" charset="0"/>
                <a:cs typeface="Sakkal Majalla" panose="02000000000000000000" pitchFamily="2" charset="-78"/>
              </a:rPr>
              <a:t>امثلة – فرصة إعادة استخدام الوجه الفارغ من الورق المستخدم، يفترض أن تكون هذه الفرصة واضحة ولكنها لم تنجح الا بوجود خطة لها مثل البداية بإخبار الموظفين بالتأثير الإيجابي لإعادة استخدام الأوجه، إضافة مساحة واضحة يسهل الوصول إليها حيث يمكن للموظفين إعادة ورق المسودات الفارغة من الأوراق المستخدمة، وهكذا.</a:t>
            </a:r>
          </a:p>
          <a:p>
            <a:pPr marL="285750" indent="-285750" algn="r" rtl="1">
              <a:buFont typeface="Arial" charset="0"/>
              <a:buChar char="•"/>
            </a:pPr>
            <a:r>
              <a:rPr lang="ar-SA" sz="2400" u="sng" dirty="0">
                <a:latin typeface="Sakkal Majalla" panose="02000000000000000000" pitchFamily="2" charset="-78"/>
                <a:ea typeface="Arial" charset="0"/>
                <a:cs typeface="Sakkal Majalla" panose="02000000000000000000" pitchFamily="2" charset="-78"/>
              </a:rPr>
              <a:t>المواد الازمة</a:t>
            </a:r>
            <a:r>
              <a:rPr lang="ar-SA" sz="2400" dirty="0">
                <a:latin typeface="Sakkal Majalla" panose="02000000000000000000" pitchFamily="2" charset="-78"/>
                <a:ea typeface="Arial" charset="0"/>
                <a:cs typeface="Sakkal Majalla" panose="02000000000000000000" pitchFamily="2" charset="-78"/>
              </a:rPr>
              <a:t>:</a:t>
            </a:r>
            <a:r>
              <a:rPr lang="en-US" sz="2400" dirty="0">
                <a:latin typeface="Sakkal Majalla" panose="02000000000000000000" pitchFamily="2" charset="-78"/>
                <a:ea typeface="Arial" charset="0"/>
                <a:cs typeface="Sakkal Majalla" panose="02000000000000000000" pitchFamily="2" charset="-78"/>
              </a:rPr>
              <a:t> </a:t>
            </a:r>
            <a:r>
              <a:rPr lang="ar-SA" sz="2400" dirty="0">
                <a:latin typeface="Sakkal Majalla" panose="02000000000000000000" pitchFamily="2" charset="-78"/>
                <a:ea typeface="Arial" charset="0"/>
                <a:cs typeface="Sakkal Majalla" panose="02000000000000000000" pitchFamily="2" charset="-78"/>
              </a:rPr>
              <a:t>شرائح العرض</a:t>
            </a:r>
          </a:p>
          <a:p>
            <a:pPr marL="342900" indent="-342900" algn="r" rtl="1">
              <a:buFont typeface="Arial" panose="020B0604020202020204" pitchFamily="34" charset="0"/>
              <a:buChar char="•"/>
            </a:pPr>
            <a:r>
              <a:rPr lang="ar" sz="2400" u="sng" dirty="0">
                <a:latin typeface="Sakkal Majalla" panose="02000000000000000000" pitchFamily="2" charset="-78"/>
                <a:ea typeface="Arial" charset="0"/>
                <a:cs typeface="Sakkal Majalla" panose="02000000000000000000" pitchFamily="2" charset="-78"/>
              </a:rPr>
              <a:t>التقديم:</a:t>
            </a:r>
            <a:r>
              <a:rPr lang="ar" sz="2400" dirty="0">
                <a:latin typeface="Sakkal Majalla" panose="02000000000000000000" pitchFamily="2" charset="-78"/>
                <a:ea typeface="Arial" charset="0"/>
                <a:cs typeface="Sakkal Majalla" panose="02000000000000000000" pitchFamily="2" charset="-78"/>
              </a:rPr>
              <a:t> محاضرة</a:t>
            </a:r>
          </a:p>
        </p:txBody>
      </p:sp>
    </p:spTree>
    <p:extLst>
      <p:ext uri="{BB962C8B-B14F-4D97-AF65-F5344CB8AC3E}">
        <p14:creationId xmlns:p14="http://schemas.microsoft.com/office/powerpoint/2010/main" val="1211002584"/>
      </p:ext>
    </p:extLst>
  </p:cSld>
  <p:clrMapOvr>
    <a:masterClrMapping/>
  </p:clrMapOvr>
  <mc:AlternateContent xmlns:mc="http://schemas.openxmlformats.org/markup-compatibility/2006" xmlns:p14="http://schemas.microsoft.com/office/powerpoint/2010/main">
    <mc:Choice Requires="p14">
      <p:transition spd="slow" p14:dur="2000" advTm="150648"/>
    </mc:Choice>
    <mc:Fallback xmlns="">
      <p:transition spd="slow" advTm="150648"/>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EF66A7B-796D-4EF7-A23E-799C427DEE57}"/>
              </a:ext>
            </a:extLst>
          </p:cNvPr>
          <p:cNvSpPr txBox="1">
            <a:spLocks/>
          </p:cNvSpPr>
          <p:nvPr/>
        </p:nvSpPr>
        <p:spPr>
          <a:xfrm>
            <a:off x="4327300" y="182880"/>
            <a:ext cx="4254581"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خطط إدارة النفايات</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أهمية وضع خطة لإدارة النفايات</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2" name="TextBox 11">
            <a:extLst>
              <a:ext uri="{FF2B5EF4-FFF2-40B4-BE49-F238E27FC236}">
                <a16:creationId xmlns:a16="http://schemas.microsoft.com/office/drawing/2014/main" id="{E72B9349-34EE-40F9-9462-175726843A7F}"/>
              </a:ext>
            </a:extLst>
          </p:cNvPr>
          <p:cNvSpPr txBox="1"/>
          <p:nvPr/>
        </p:nvSpPr>
        <p:spPr>
          <a:xfrm>
            <a:off x="238619" y="143837"/>
            <a:ext cx="4204592" cy="1553117"/>
          </a:xfrm>
          <a:prstGeom prst="rect">
            <a:avLst/>
          </a:prstGeom>
          <a:noFill/>
        </p:spPr>
        <p:txBody>
          <a:bodyPr wrap="square">
            <a:spAutoFit/>
          </a:bodyPr>
          <a:lstStyle/>
          <a:p>
            <a:pPr algn="r" rtl="1">
              <a:lnSpc>
                <a:spcPct val="113000"/>
              </a:lnSpc>
              <a:spcBef>
                <a:spcPts val="600"/>
              </a:spcBef>
              <a:spcAft>
                <a:spcPts val="600"/>
              </a:spcAft>
            </a:pPr>
            <a:r>
              <a:rPr lang="ar-EG" sz="2800" dirty="0">
                <a:solidFill>
                  <a:srgbClr val="002060"/>
                </a:solidFill>
                <a:latin typeface="Sakkal Majalla" panose="02000000000000000000" pitchFamily="2" charset="-78"/>
                <a:cs typeface="Sakkal Majalla" panose="02000000000000000000" pitchFamily="2" charset="-78"/>
              </a:rPr>
              <a:t>التخطيط يساعد على الإدارة السلسة للنفايات  وتحسين تأثير الحد من التوليد، وإعادة الاستخدام، وإعادة التدوير</a:t>
            </a:r>
            <a:endParaRPr lang="en-US" sz="2800" dirty="0">
              <a:solidFill>
                <a:srgbClr val="002060"/>
              </a:solidFill>
              <a:latin typeface="Sakkal Majalla" panose="02000000000000000000" pitchFamily="2" charset="-78"/>
              <a:cs typeface="Sakkal Majalla" panose="02000000000000000000" pitchFamily="2" charset="-78"/>
            </a:endParaRPr>
          </a:p>
        </p:txBody>
      </p:sp>
      <p:sp>
        <p:nvSpPr>
          <p:cNvPr id="5" name="Text Placeholder 9">
            <a:extLst>
              <a:ext uri="{FF2B5EF4-FFF2-40B4-BE49-F238E27FC236}">
                <a16:creationId xmlns:a16="http://schemas.microsoft.com/office/drawing/2014/main" id="{7980129B-5589-47A1-976D-98BA59956537}"/>
              </a:ext>
            </a:extLst>
          </p:cNvPr>
          <p:cNvSpPr txBox="1">
            <a:spLocks/>
          </p:cNvSpPr>
          <p:nvPr/>
        </p:nvSpPr>
        <p:spPr>
          <a:xfrm>
            <a:off x="3116688" y="1657913"/>
            <a:ext cx="5465194" cy="4512371"/>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635C5B"/>
              </a:buClr>
              <a:buSzPts val="1800"/>
              <a:buFont typeface="Arial"/>
              <a:buChar char="•"/>
              <a:defRPr sz="2000" b="0" i="0" u="none" strike="noStrike" cap="none">
                <a:solidFill>
                  <a:srgbClr val="635C5B"/>
                </a:solidFill>
                <a:latin typeface="Gill Sans"/>
                <a:ea typeface="Gill Sans"/>
                <a:cs typeface="Gill Sans"/>
                <a:sym typeface="Gill Sans"/>
              </a:defRPr>
            </a:lvl1pPr>
            <a:lvl2pPr marL="914400" marR="0" lvl="1" indent="-342900" algn="l" rtl="0">
              <a:lnSpc>
                <a:spcPct val="100000"/>
              </a:lnSpc>
              <a:spcBef>
                <a:spcPts val="1200"/>
              </a:spcBef>
              <a:spcAft>
                <a:spcPts val="0"/>
              </a:spcAft>
              <a:buClr>
                <a:srgbClr val="635C5B"/>
              </a:buClr>
              <a:buSzPts val="1800"/>
              <a:buFont typeface="Arial"/>
              <a:buChar char="–"/>
              <a:defRPr sz="2000" b="0" i="0" u="none" strike="noStrike" cap="none">
                <a:solidFill>
                  <a:srgbClr val="635C5B"/>
                </a:solidFill>
                <a:latin typeface="Gill Sans"/>
                <a:ea typeface="Gill Sans"/>
                <a:cs typeface="Gill Sans"/>
                <a:sym typeface="Gill Sans"/>
              </a:defRPr>
            </a:lvl2pPr>
            <a:lvl3pPr marL="1371600" marR="0" lvl="2"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L="1828800" marR="0" lvl="3" indent="-342900" algn="l" rtl="0">
              <a:lnSpc>
                <a:spcPct val="100000"/>
              </a:lnSpc>
              <a:spcBef>
                <a:spcPts val="360"/>
              </a:spcBef>
              <a:spcAft>
                <a:spcPts val="0"/>
              </a:spcAft>
              <a:buClr>
                <a:srgbClr val="6C6463"/>
              </a:buClr>
              <a:buSzPts val="1800"/>
              <a:buFont typeface="Arial"/>
              <a:buChar char="–"/>
              <a:defRPr sz="1600" b="0" i="0" u="none" strike="noStrike" cap="none">
                <a:solidFill>
                  <a:srgbClr val="6C6463"/>
                </a:solidFill>
                <a:latin typeface="Gill Sans"/>
                <a:ea typeface="Gill Sans"/>
                <a:cs typeface="Gill Sans"/>
                <a:sym typeface="Gill Sans"/>
              </a:defRPr>
            </a:lvl4pPr>
            <a:lvl5pPr marL="2286000" marR="0" lvl="4" indent="-342900" algn="l" rtl="0">
              <a:lnSpc>
                <a:spcPct val="100000"/>
              </a:lnSpc>
              <a:spcBef>
                <a:spcPts val="360"/>
              </a:spcBef>
              <a:spcAft>
                <a:spcPts val="0"/>
              </a:spcAft>
              <a:buClr>
                <a:srgbClr val="6C6463"/>
              </a:buClr>
              <a:buSzPts val="1800"/>
              <a:buFont typeface="Arial"/>
              <a:buChar char="»"/>
              <a:defRPr sz="1400" b="0" i="0" u="none" strike="noStrike" cap="none">
                <a:solidFill>
                  <a:srgbClr val="6C6463"/>
                </a:solidFill>
                <a:latin typeface="Gill Sans"/>
                <a:ea typeface="Gill Sans"/>
                <a:cs typeface="Gill Sans"/>
                <a:sym typeface="Gill Sans"/>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9pPr>
          </a:lstStyle>
          <a:p>
            <a:pPr algn="r" rtl="1">
              <a:lnSpc>
                <a:spcPct val="114000"/>
              </a:lnSpc>
              <a:spcBef>
                <a:spcPts val="1200"/>
              </a:spcBef>
              <a:spcAft>
                <a:spcPts val="1200"/>
              </a:spcAft>
              <a:buSzPct val="100000"/>
              <a:buFont typeface="Wingdings" panose="05000000000000000000" pitchFamily="2" charset="2"/>
              <a:buChar char="v"/>
            </a:pPr>
            <a:r>
              <a:rPr lang="ar-EG" sz="2800" dirty="0">
                <a:solidFill>
                  <a:schemeClr val="tx1"/>
                </a:solidFill>
                <a:latin typeface="Sakkal Majalla" panose="02000000000000000000" pitchFamily="2" charset="-78"/>
                <a:ea typeface="Arial"/>
                <a:cs typeface="Sakkal Majalla" panose="02000000000000000000" pitchFamily="2" charset="-78"/>
                <a:sym typeface="Arial"/>
              </a:rPr>
              <a:t>الإدارة السلسة للنفايات</a:t>
            </a:r>
          </a:p>
          <a:p>
            <a:pPr algn="r" rtl="1">
              <a:lnSpc>
                <a:spcPct val="114000"/>
              </a:lnSpc>
              <a:spcBef>
                <a:spcPts val="1200"/>
              </a:spcBef>
              <a:spcAft>
                <a:spcPts val="1200"/>
              </a:spcAft>
              <a:buSzPct val="100000"/>
              <a:buFont typeface="Wingdings" panose="05000000000000000000" pitchFamily="2" charset="2"/>
              <a:buChar char="v"/>
            </a:pPr>
            <a:r>
              <a:rPr lang="ar-EG" sz="2800" dirty="0">
                <a:solidFill>
                  <a:schemeClr val="tx1"/>
                </a:solidFill>
                <a:latin typeface="Sakkal Majalla" panose="02000000000000000000" pitchFamily="2" charset="-78"/>
                <a:ea typeface="Arial"/>
                <a:cs typeface="Sakkal Majalla" panose="02000000000000000000" pitchFamily="2" charset="-78"/>
                <a:sym typeface="Arial"/>
              </a:rPr>
              <a:t>والحد من الاختناقات في نقل النفايات في الموقع</a:t>
            </a:r>
          </a:p>
          <a:p>
            <a:pPr algn="r" rtl="1">
              <a:lnSpc>
                <a:spcPct val="114000"/>
              </a:lnSpc>
              <a:spcBef>
                <a:spcPts val="1200"/>
              </a:spcBef>
              <a:spcAft>
                <a:spcPts val="1200"/>
              </a:spcAft>
              <a:buSzPct val="100000"/>
              <a:buFont typeface="Wingdings" panose="05000000000000000000" pitchFamily="2" charset="2"/>
              <a:buChar char="v"/>
            </a:pPr>
            <a:r>
              <a:rPr lang="ar-EG" sz="2800" dirty="0">
                <a:solidFill>
                  <a:schemeClr val="tx1"/>
                </a:solidFill>
                <a:latin typeface="Sakkal Majalla" panose="02000000000000000000" pitchFamily="2" charset="-78"/>
                <a:ea typeface="Arial"/>
                <a:cs typeface="Sakkal Majalla" panose="02000000000000000000" pitchFamily="2" charset="-78"/>
                <a:sym typeface="Arial"/>
              </a:rPr>
              <a:t>والحد من تراكم النفايات في الموقع في أماكن معينة</a:t>
            </a:r>
          </a:p>
          <a:p>
            <a:pPr algn="r" rtl="1">
              <a:lnSpc>
                <a:spcPct val="114000"/>
              </a:lnSpc>
              <a:spcBef>
                <a:spcPts val="1200"/>
              </a:spcBef>
              <a:spcAft>
                <a:spcPts val="1200"/>
              </a:spcAft>
              <a:buSzPct val="100000"/>
              <a:buFont typeface="Wingdings" panose="05000000000000000000" pitchFamily="2" charset="2"/>
              <a:buChar char="v"/>
            </a:pPr>
            <a:r>
              <a:rPr lang="ar-EG" sz="2800" dirty="0">
                <a:solidFill>
                  <a:schemeClr val="tx1"/>
                </a:solidFill>
                <a:latin typeface="Sakkal Majalla" panose="02000000000000000000" pitchFamily="2" charset="-78"/>
                <a:ea typeface="Arial"/>
                <a:cs typeface="Sakkal Majalla" panose="02000000000000000000" pitchFamily="2" charset="-78"/>
                <a:sym typeface="Arial"/>
              </a:rPr>
              <a:t>وتحسين تأثير إدارة النفايات (الحد من التوليد، وإعادة الاستخدام، وإعادة التدوير)</a:t>
            </a:r>
            <a:endParaRPr lang="en-US" sz="2800" dirty="0">
              <a:solidFill>
                <a:schemeClr val="tx1"/>
              </a:solidFill>
              <a:latin typeface="Sakkal Majalla" panose="02000000000000000000" pitchFamily="2" charset="-78"/>
              <a:ea typeface="Arial"/>
              <a:cs typeface="Sakkal Majalla" panose="02000000000000000000" pitchFamily="2" charset="-78"/>
              <a:sym typeface="Arial"/>
            </a:endParaRPr>
          </a:p>
          <a:p>
            <a:pPr marL="114300" indent="0">
              <a:spcBef>
                <a:spcPts val="600"/>
              </a:spcBef>
              <a:spcAft>
                <a:spcPts val="600"/>
              </a:spcAft>
              <a:buNone/>
            </a:pPr>
            <a:br>
              <a:rPr lang="en-US" dirty="0">
                <a:solidFill>
                  <a:schemeClr val="tx1"/>
                </a:solidFill>
                <a:latin typeface="Sakkal Majalla" panose="02000000000000000000" pitchFamily="2" charset="-78"/>
                <a:ea typeface="Arial"/>
                <a:cs typeface="Sakkal Majalla" panose="02000000000000000000" pitchFamily="2" charset="-78"/>
                <a:sym typeface="Arial"/>
              </a:rPr>
            </a:br>
            <a:r>
              <a:rPr lang="en-US" dirty="0">
                <a:solidFill>
                  <a:schemeClr val="tx1"/>
                </a:solidFill>
                <a:latin typeface="Sakkal Majalla" panose="02000000000000000000" pitchFamily="2" charset="-78"/>
                <a:ea typeface="Arial"/>
                <a:cs typeface="Sakkal Majalla" panose="02000000000000000000" pitchFamily="2" charset="-78"/>
                <a:sym typeface="Arial"/>
              </a:rPr>
              <a:t> </a:t>
            </a:r>
            <a:endParaRPr lang="en-US" dirty="0">
              <a:solidFill>
                <a:schemeClr val="tx1"/>
              </a:solidFill>
              <a:latin typeface="Sakkal Majalla" panose="02000000000000000000" pitchFamily="2" charset="-78"/>
              <a:cs typeface="Sakkal Majalla" panose="02000000000000000000" pitchFamily="2" charset="-78"/>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105" r="5597" b="4478"/>
          <a:stretch/>
        </p:blipFill>
        <p:spPr>
          <a:xfrm>
            <a:off x="238619" y="2235993"/>
            <a:ext cx="2880274" cy="2039793"/>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0939" t="33913" r="2677" b="3989"/>
          <a:stretch/>
        </p:blipFill>
        <p:spPr>
          <a:xfrm>
            <a:off x="626662" y="4404006"/>
            <a:ext cx="2104187" cy="2112706"/>
          </a:xfrm>
          <a:prstGeom prst="rect">
            <a:avLst/>
          </a:prstGeom>
        </p:spPr>
      </p:pic>
    </p:spTree>
    <p:extLst>
      <p:ext uri="{BB962C8B-B14F-4D97-AF65-F5344CB8AC3E}">
        <p14:creationId xmlns:p14="http://schemas.microsoft.com/office/powerpoint/2010/main" val="238536560"/>
      </p:ext>
    </p:extLst>
  </p:cSld>
  <p:clrMapOvr>
    <a:masterClrMapping/>
  </p:clrMapOvr>
  <mc:AlternateContent xmlns:mc="http://schemas.openxmlformats.org/markup-compatibility/2006" xmlns:p14="http://schemas.microsoft.com/office/powerpoint/2010/main">
    <mc:Choice Requires="p14">
      <p:transition spd="slow" p14:dur="2000" advTm="150648"/>
    </mc:Choice>
    <mc:Fallback xmlns="">
      <p:transition spd="slow" advTm="150648"/>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7980129B-5589-47A1-976D-98BA59956537}"/>
              </a:ext>
            </a:extLst>
          </p:cNvPr>
          <p:cNvSpPr txBox="1">
            <a:spLocks/>
          </p:cNvSpPr>
          <p:nvPr/>
        </p:nvSpPr>
        <p:spPr>
          <a:xfrm>
            <a:off x="3612630" y="1657913"/>
            <a:ext cx="4969251" cy="4512371"/>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635C5B"/>
              </a:buClr>
              <a:buSzPts val="1800"/>
              <a:buFont typeface="Arial"/>
              <a:buChar char="•"/>
              <a:defRPr sz="2000" b="0" i="0" u="none" strike="noStrike" cap="none">
                <a:solidFill>
                  <a:srgbClr val="635C5B"/>
                </a:solidFill>
                <a:latin typeface="Gill Sans"/>
                <a:ea typeface="Gill Sans"/>
                <a:cs typeface="Gill Sans"/>
                <a:sym typeface="Gill Sans"/>
              </a:defRPr>
            </a:lvl1pPr>
            <a:lvl2pPr marL="914400" marR="0" lvl="1" indent="-342900" algn="l" rtl="0">
              <a:lnSpc>
                <a:spcPct val="100000"/>
              </a:lnSpc>
              <a:spcBef>
                <a:spcPts val="1200"/>
              </a:spcBef>
              <a:spcAft>
                <a:spcPts val="0"/>
              </a:spcAft>
              <a:buClr>
                <a:srgbClr val="635C5B"/>
              </a:buClr>
              <a:buSzPts val="1800"/>
              <a:buFont typeface="Arial"/>
              <a:buChar char="–"/>
              <a:defRPr sz="2000" b="0" i="0" u="none" strike="noStrike" cap="none">
                <a:solidFill>
                  <a:srgbClr val="635C5B"/>
                </a:solidFill>
                <a:latin typeface="Gill Sans"/>
                <a:ea typeface="Gill Sans"/>
                <a:cs typeface="Gill Sans"/>
                <a:sym typeface="Gill Sans"/>
              </a:defRPr>
            </a:lvl2pPr>
            <a:lvl3pPr marL="1371600" marR="0" lvl="2"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L="1828800" marR="0" lvl="3" indent="-342900" algn="l" rtl="0">
              <a:lnSpc>
                <a:spcPct val="100000"/>
              </a:lnSpc>
              <a:spcBef>
                <a:spcPts val="360"/>
              </a:spcBef>
              <a:spcAft>
                <a:spcPts val="0"/>
              </a:spcAft>
              <a:buClr>
                <a:srgbClr val="6C6463"/>
              </a:buClr>
              <a:buSzPts val="1800"/>
              <a:buFont typeface="Arial"/>
              <a:buChar char="–"/>
              <a:defRPr sz="1600" b="0" i="0" u="none" strike="noStrike" cap="none">
                <a:solidFill>
                  <a:srgbClr val="6C6463"/>
                </a:solidFill>
                <a:latin typeface="Gill Sans"/>
                <a:ea typeface="Gill Sans"/>
                <a:cs typeface="Gill Sans"/>
                <a:sym typeface="Gill Sans"/>
              </a:defRPr>
            </a:lvl4pPr>
            <a:lvl5pPr marL="2286000" marR="0" lvl="4" indent="-342900" algn="l" rtl="0">
              <a:lnSpc>
                <a:spcPct val="100000"/>
              </a:lnSpc>
              <a:spcBef>
                <a:spcPts val="360"/>
              </a:spcBef>
              <a:spcAft>
                <a:spcPts val="0"/>
              </a:spcAft>
              <a:buClr>
                <a:srgbClr val="6C6463"/>
              </a:buClr>
              <a:buSzPts val="1800"/>
              <a:buFont typeface="Arial"/>
              <a:buChar char="»"/>
              <a:defRPr sz="1400" b="0" i="0" u="none" strike="noStrike" cap="none">
                <a:solidFill>
                  <a:srgbClr val="6C6463"/>
                </a:solidFill>
                <a:latin typeface="Gill Sans"/>
                <a:ea typeface="Gill Sans"/>
                <a:cs typeface="Gill Sans"/>
                <a:sym typeface="Gill Sans"/>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9pPr>
          </a:lstStyle>
          <a:p>
            <a:pPr algn="r" rtl="1">
              <a:lnSpc>
                <a:spcPct val="114000"/>
              </a:lnSpc>
              <a:spcBef>
                <a:spcPts val="1200"/>
              </a:spcBef>
              <a:spcAft>
                <a:spcPts val="1200"/>
              </a:spcAft>
              <a:buSzPct val="100000"/>
              <a:buFont typeface="Wingdings" panose="05000000000000000000" pitchFamily="2" charset="2"/>
              <a:buChar char="v"/>
            </a:pPr>
            <a:r>
              <a:rPr lang="ar-EG" sz="2800" dirty="0">
                <a:solidFill>
                  <a:schemeClr val="tx1"/>
                </a:solidFill>
                <a:latin typeface="Sakkal Majalla" panose="02000000000000000000" pitchFamily="2" charset="-78"/>
                <a:ea typeface="Arial"/>
                <a:cs typeface="Sakkal Majalla" panose="02000000000000000000" pitchFamily="2" charset="-78"/>
                <a:sym typeface="Arial"/>
              </a:rPr>
              <a:t>تحديد الأهداف و المتابعة</a:t>
            </a:r>
          </a:p>
          <a:p>
            <a:pPr algn="r" rtl="1">
              <a:lnSpc>
                <a:spcPct val="114000"/>
              </a:lnSpc>
              <a:spcBef>
                <a:spcPts val="1200"/>
              </a:spcBef>
              <a:spcAft>
                <a:spcPts val="1200"/>
              </a:spcAft>
              <a:buSzPct val="100000"/>
              <a:buFont typeface="Wingdings" panose="05000000000000000000" pitchFamily="2" charset="2"/>
              <a:buChar char="v"/>
            </a:pPr>
            <a:r>
              <a:rPr lang="ar-EG" sz="2800" dirty="0">
                <a:solidFill>
                  <a:schemeClr val="tx1"/>
                </a:solidFill>
                <a:latin typeface="Sakkal Majalla" panose="02000000000000000000" pitchFamily="2" charset="-78"/>
                <a:ea typeface="Arial"/>
                <a:cs typeface="Sakkal Majalla" panose="02000000000000000000" pitchFamily="2" charset="-78"/>
                <a:sym typeface="Arial"/>
              </a:rPr>
              <a:t>تحديد مكان وضع حاويات و تجميع النفايات</a:t>
            </a:r>
          </a:p>
          <a:p>
            <a:pPr algn="r" rtl="1">
              <a:lnSpc>
                <a:spcPct val="114000"/>
              </a:lnSpc>
              <a:spcBef>
                <a:spcPts val="1200"/>
              </a:spcBef>
              <a:spcAft>
                <a:spcPts val="1200"/>
              </a:spcAft>
              <a:buSzPct val="100000"/>
              <a:buFont typeface="Wingdings" panose="05000000000000000000" pitchFamily="2" charset="2"/>
              <a:buChar char="v"/>
            </a:pPr>
            <a:r>
              <a:rPr lang="ar-EG" sz="2800" dirty="0">
                <a:solidFill>
                  <a:schemeClr val="tx1"/>
                </a:solidFill>
                <a:latin typeface="Sakkal Majalla" panose="02000000000000000000" pitchFamily="2" charset="-78"/>
                <a:ea typeface="Arial"/>
                <a:cs typeface="Sakkal Majalla" panose="02000000000000000000" pitchFamily="2" charset="-78"/>
                <a:sym typeface="Arial"/>
              </a:rPr>
              <a:t>خطة ادارة تخزين وبيع الأطعمة</a:t>
            </a:r>
          </a:p>
          <a:p>
            <a:pPr algn="r" rtl="1">
              <a:lnSpc>
                <a:spcPct val="114000"/>
              </a:lnSpc>
              <a:spcBef>
                <a:spcPts val="1200"/>
              </a:spcBef>
              <a:spcAft>
                <a:spcPts val="1200"/>
              </a:spcAft>
              <a:buSzPct val="100000"/>
              <a:buFont typeface="Wingdings" panose="05000000000000000000" pitchFamily="2" charset="2"/>
              <a:buChar char="v"/>
            </a:pPr>
            <a:r>
              <a:rPr lang="ar-EG" sz="2800" dirty="0">
                <a:solidFill>
                  <a:schemeClr val="tx1"/>
                </a:solidFill>
                <a:latin typeface="Sakkal Majalla" panose="02000000000000000000" pitchFamily="2" charset="-78"/>
                <a:ea typeface="Arial"/>
                <a:cs typeface="Sakkal Majalla" panose="02000000000000000000" pitchFamily="2" charset="-78"/>
                <a:sym typeface="Arial"/>
              </a:rPr>
              <a:t>الحد من نقاط الضغط في عملية جمع النفايات</a:t>
            </a:r>
            <a:r>
              <a:rPr lang="en-US" sz="2800" dirty="0">
                <a:solidFill>
                  <a:schemeClr val="tx1"/>
                </a:solidFill>
                <a:latin typeface="Sakkal Majalla" panose="02000000000000000000" pitchFamily="2" charset="-78"/>
                <a:ea typeface="Arial"/>
                <a:cs typeface="Sakkal Majalla" panose="02000000000000000000" pitchFamily="2" charset="-78"/>
                <a:sym typeface="Arial"/>
              </a:rPr>
              <a:t> </a:t>
            </a:r>
            <a:r>
              <a:rPr lang="ar-EG" sz="2800" dirty="0">
                <a:solidFill>
                  <a:schemeClr val="tx1"/>
                </a:solidFill>
                <a:latin typeface="Sakkal Majalla" panose="02000000000000000000" pitchFamily="2" charset="-78"/>
                <a:ea typeface="Arial"/>
                <a:cs typeface="Sakkal Majalla" panose="02000000000000000000" pitchFamily="2" charset="-78"/>
                <a:sym typeface="Arial"/>
              </a:rPr>
              <a:t>وسير العمل في الموقع</a:t>
            </a:r>
          </a:p>
          <a:p>
            <a:pPr algn="r" rtl="1">
              <a:lnSpc>
                <a:spcPct val="114000"/>
              </a:lnSpc>
              <a:spcBef>
                <a:spcPts val="1200"/>
              </a:spcBef>
              <a:spcAft>
                <a:spcPts val="1200"/>
              </a:spcAft>
              <a:buSzPct val="100000"/>
              <a:buFont typeface="Wingdings" panose="05000000000000000000" pitchFamily="2" charset="2"/>
              <a:buChar char="v"/>
            </a:pPr>
            <a:r>
              <a:rPr lang="ar-EG" sz="2800" dirty="0">
                <a:solidFill>
                  <a:schemeClr val="tx1"/>
                </a:solidFill>
                <a:latin typeface="Sakkal Majalla" panose="02000000000000000000" pitchFamily="2" charset="-78"/>
                <a:ea typeface="Arial"/>
                <a:cs typeface="Sakkal Majalla" panose="02000000000000000000" pitchFamily="2" charset="-78"/>
                <a:sym typeface="Arial"/>
              </a:rPr>
              <a:t>جزء من السياسة البيئية</a:t>
            </a:r>
            <a:endParaRPr lang="en-US" sz="2800" dirty="0">
              <a:solidFill>
                <a:schemeClr val="tx1"/>
              </a:solidFill>
              <a:latin typeface="Sakkal Majalla" panose="02000000000000000000" pitchFamily="2" charset="-78"/>
              <a:ea typeface="Arial"/>
              <a:cs typeface="Sakkal Majalla" panose="02000000000000000000" pitchFamily="2" charset="-78"/>
              <a:sym typeface="Arial"/>
            </a:endParaRPr>
          </a:p>
          <a:p>
            <a:pPr marL="114300" indent="0">
              <a:spcBef>
                <a:spcPts val="600"/>
              </a:spcBef>
              <a:spcAft>
                <a:spcPts val="600"/>
              </a:spcAft>
              <a:buNone/>
            </a:pPr>
            <a:br>
              <a:rPr lang="en-US" dirty="0">
                <a:solidFill>
                  <a:schemeClr val="tx1"/>
                </a:solidFill>
                <a:latin typeface="Sakkal Majalla" panose="02000000000000000000" pitchFamily="2" charset="-78"/>
                <a:ea typeface="Arial"/>
                <a:cs typeface="Sakkal Majalla" panose="02000000000000000000" pitchFamily="2" charset="-78"/>
                <a:sym typeface="Arial"/>
              </a:rPr>
            </a:br>
            <a:r>
              <a:rPr lang="en-US" dirty="0">
                <a:solidFill>
                  <a:schemeClr val="tx1"/>
                </a:solidFill>
                <a:latin typeface="Sakkal Majalla" panose="02000000000000000000" pitchFamily="2" charset="-78"/>
                <a:ea typeface="Arial"/>
                <a:cs typeface="Sakkal Majalla" panose="02000000000000000000" pitchFamily="2" charset="-78"/>
                <a:sym typeface="Arial"/>
              </a:rPr>
              <a:t> </a:t>
            </a:r>
            <a:endParaRPr lang="en-US" dirty="0">
              <a:solidFill>
                <a:schemeClr val="tx1"/>
              </a:solidFill>
              <a:latin typeface="Sakkal Majalla" panose="02000000000000000000" pitchFamily="2" charset="-78"/>
              <a:cs typeface="Sakkal Majalla" panose="02000000000000000000" pitchFamily="2" charset="-78"/>
            </a:endParaRPr>
          </a:p>
        </p:txBody>
      </p:sp>
      <p:sp>
        <p:nvSpPr>
          <p:cNvPr id="12" name="Rectangle 11"/>
          <p:cNvSpPr/>
          <p:nvPr/>
        </p:nvSpPr>
        <p:spPr>
          <a:xfrm>
            <a:off x="4572000" y="6398121"/>
            <a:ext cx="5403679" cy="276999"/>
          </a:xfrm>
          <a:prstGeom prst="rect">
            <a:avLst/>
          </a:prstGeom>
        </p:spPr>
        <p:txBody>
          <a:bodyPr wrap="square">
            <a:spAutoFit/>
          </a:bodyPr>
          <a:lstStyle/>
          <a:p>
            <a:pPr algn="ctr"/>
            <a:r>
              <a:rPr lang="ar-EG" sz="1200" dirty="0">
                <a:latin typeface="Sakkal Majalla" panose="02000000000000000000" pitchFamily="2" charset="-78"/>
                <a:cs typeface="Sakkal Majalla" panose="02000000000000000000" pitchFamily="2" charset="-78"/>
              </a:rPr>
              <a:t>* القانون </a:t>
            </a:r>
            <a:r>
              <a:rPr lang="ar-EG" sz="1200" dirty="0" err="1">
                <a:latin typeface="Sakkal Majalla" panose="02000000000000000000" pitchFamily="2" charset="-78"/>
                <a:cs typeface="Sakkal Majalla" panose="02000000000000000000" pitchFamily="2" charset="-78"/>
              </a:rPr>
              <a:t>الإطاري</a:t>
            </a:r>
            <a:r>
              <a:rPr lang="ar-EG" sz="1200" dirty="0">
                <a:latin typeface="Sakkal Majalla" panose="02000000000000000000" pitchFamily="2" charset="-78"/>
                <a:cs typeface="Sakkal Majalla" panose="02000000000000000000" pitchFamily="2" charset="-78"/>
              </a:rPr>
              <a:t> لإدارة النفايات رقم 16 لسنة 2020 في الأردن (المادة 11).</a:t>
            </a:r>
            <a:endParaRPr lang="en-US" sz="1200" dirty="0">
              <a:latin typeface="Sakkal Majalla" panose="02000000000000000000" pitchFamily="2" charset="-78"/>
              <a:cs typeface="Sakkal Majalla" panose="02000000000000000000" pitchFamily="2" charset="-78"/>
            </a:endParaRPr>
          </a:p>
        </p:txBody>
      </p:sp>
      <p:sp>
        <p:nvSpPr>
          <p:cNvPr id="9" name="Title 1">
            <a:extLst>
              <a:ext uri="{FF2B5EF4-FFF2-40B4-BE49-F238E27FC236}">
                <a16:creationId xmlns:a16="http://schemas.microsoft.com/office/drawing/2014/main" id="{75945CC2-60EE-44F7-A3DC-5F6500ABC1C1}"/>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خطط إدارة النفايات</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بشكل تطوعي او الزامي</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3" name="Rectangle 12">
            <a:extLst>
              <a:ext uri="{FF2B5EF4-FFF2-40B4-BE49-F238E27FC236}">
                <a16:creationId xmlns:a16="http://schemas.microsoft.com/office/drawing/2014/main" id="{3442A15D-B159-4D58-B38E-F537D4966330}"/>
              </a:ext>
            </a:extLst>
          </p:cNvPr>
          <p:cNvSpPr/>
          <p:nvPr/>
        </p:nvSpPr>
        <p:spPr>
          <a:xfrm>
            <a:off x="134910" y="182880"/>
            <a:ext cx="4002379" cy="1057469"/>
          </a:xfrm>
          <a:prstGeom prst="rect">
            <a:avLst/>
          </a:prstGeom>
        </p:spPr>
        <p:txBody>
          <a:bodyPr wrap="square">
            <a:spAutoFit/>
          </a:bodyPr>
          <a:lstStyle/>
          <a:p>
            <a:pPr algn="r" rtl="1">
              <a:lnSpc>
                <a:spcPct val="112000"/>
              </a:lnSpc>
            </a:pPr>
            <a:r>
              <a:rPr lang="ar-EG" sz="2800" dirty="0">
                <a:solidFill>
                  <a:srgbClr val="002060"/>
                </a:solidFill>
                <a:latin typeface="Sakkal Majalla" panose="02000000000000000000" pitchFamily="2" charset="-78"/>
                <a:cs typeface="Sakkal Majalla" panose="02000000000000000000" pitchFamily="2" charset="-78"/>
              </a:rPr>
              <a:t>قد يكون متطلب قانوني لبعض المؤسسات</a:t>
            </a:r>
            <a:endParaRPr lang="en-US" sz="2800" dirty="0">
              <a:solidFill>
                <a:srgbClr val="002060"/>
              </a:solidFill>
              <a:latin typeface="Sakkal Majalla" panose="02000000000000000000" pitchFamily="2" charset="-78"/>
              <a:cs typeface="Sakkal Majalla" panose="02000000000000000000" pitchFamily="2" charset="-78"/>
            </a:endParaRPr>
          </a:p>
        </p:txBody>
      </p:sp>
      <p:pic>
        <p:nvPicPr>
          <p:cNvPr id="16" name="Picture 6" descr="Restaurant Food Waste Action Guide">
            <a:extLst>
              <a:ext uri="{FF2B5EF4-FFF2-40B4-BE49-F238E27FC236}">
                <a16:creationId xmlns:a16="http://schemas.microsoft.com/office/drawing/2014/main" id="{54969343-F20D-4C42-B36A-4965E2228D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3381"/>
          <a:stretch/>
        </p:blipFill>
        <p:spPr bwMode="auto">
          <a:xfrm>
            <a:off x="347769" y="2819399"/>
            <a:ext cx="2680244" cy="21955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erman Plastics Packaging Industry Sets itself Ambitious Recycling Targets  for 2025 - Packaging Europe">
            <a:extLst>
              <a:ext uri="{FF2B5EF4-FFF2-40B4-BE49-F238E27FC236}">
                <a16:creationId xmlns:a16="http://schemas.microsoft.com/office/drawing/2014/main" id="{59C21E29-1DF0-4F96-A7BF-71D9D96FF2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101" b="16666"/>
          <a:stretch/>
        </p:blipFill>
        <p:spPr bwMode="auto">
          <a:xfrm>
            <a:off x="347769" y="1357306"/>
            <a:ext cx="2680244" cy="13716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inest Outlet Mall Cleaning Service in Omaha Lincoln NE - Council Bluffs IA  | Lincoln Household Services | Cleaning service, Outlet mall, Residential  cleaning">
            <a:extLst>
              <a:ext uri="{FF2B5EF4-FFF2-40B4-BE49-F238E27FC236}">
                <a16:creationId xmlns:a16="http://schemas.microsoft.com/office/drawing/2014/main" id="{8453F90E-9708-4AFA-A0EC-FF2E10BEA8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770" y="5105405"/>
            <a:ext cx="2680244" cy="1378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989385"/>
      </p:ext>
    </p:extLst>
  </p:cSld>
  <p:clrMapOvr>
    <a:masterClrMapping/>
  </p:clrMapOvr>
  <mc:AlternateContent xmlns:mc="http://schemas.openxmlformats.org/markup-compatibility/2006" xmlns:p14="http://schemas.microsoft.com/office/powerpoint/2010/main">
    <mc:Choice Requires="p14">
      <p:transition spd="slow" p14:dur="2000" advTm="141862"/>
    </mc:Choice>
    <mc:Fallback xmlns="">
      <p:transition spd="slow" advTm="141862"/>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7980129B-5589-47A1-976D-98BA59956537}"/>
              </a:ext>
            </a:extLst>
          </p:cNvPr>
          <p:cNvSpPr txBox="1">
            <a:spLocks/>
          </p:cNvSpPr>
          <p:nvPr/>
        </p:nvSpPr>
        <p:spPr>
          <a:xfrm>
            <a:off x="4269179" y="1657913"/>
            <a:ext cx="4510936" cy="4512371"/>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635C5B"/>
              </a:buClr>
              <a:buSzPts val="1800"/>
              <a:buFont typeface="Arial"/>
              <a:buChar char="•"/>
              <a:defRPr sz="2000" b="0" i="0" u="none" strike="noStrike" cap="none">
                <a:solidFill>
                  <a:srgbClr val="635C5B"/>
                </a:solidFill>
                <a:latin typeface="Gill Sans"/>
                <a:ea typeface="Gill Sans"/>
                <a:cs typeface="Gill Sans"/>
                <a:sym typeface="Gill Sans"/>
              </a:defRPr>
            </a:lvl1pPr>
            <a:lvl2pPr marL="914400" marR="0" lvl="1" indent="-342900" algn="l" rtl="0">
              <a:lnSpc>
                <a:spcPct val="100000"/>
              </a:lnSpc>
              <a:spcBef>
                <a:spcPts val="1200"/>
              </a:spcBef>
              <a:spcAft>
                <a:spcPts val="0"/>
              </a:spcAft>
              <a:buClr>
                <a:srgbClr val="635C5B"/>
              </a:buClr>
              <a:buSzPts val="1800"/>
              <a:buFont typeface="Arial"/>
              <a:buChar char="–"/>
              <a:defRPr sz="2000" b="0" i="0" u="none" strike="noStrike" cap="none">
                <a:solidFill>
                  <a:srgbClr val="635C5B"/>
                </a:solidFill>
                <a:latin typeface="Gill Sans"/>
                <a:ea typeface="Gill Sans"/>
                <a:cs typeface="Gill Sans"/>
                <a:sym typeface="Gill Sans"/>
              </a:defRPr>
            </a:lvl2pPr>
            <a:lvl3pPr marL="1371600" marR="0" lvl="2"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L="1828800" marR="0" lvl="3" indent="-342900" algn="l" rtl="0">
              <a:lnSpc>
                <a:spcPct val="100000"/>
              </a:lnSpc>
              <a:spcBef>
                <a:spcPts val="360"/>
              </a:spcBef>
              <a:spcAft>
                <a:spcPts val="0"/>
              </a:spcAft>
              <a:buClr>
                <a:srgbClr val="6C6463"/>
              </a:buClr>
              <a:buSzPts val="1800"/>
              <a:buFont typeface="Arial"/>
              <a:buChar char="–"/>
              <a:defRPr sz="1600" b="0" i="0" u="none" strike="noStrike" cap="none">
                <a:solidFill>
                  <a:srgbClr val="6C6463"/>
                </a:solidFill>
                <a:latin typeface="Gill Sans"/>
                <a:ea typeface="Gill Sans"/>
                <a:cs typeface="Gill Sans"/>
                <a:sym typeface="Gill Sans"/>
              </a:defRPr>
            </a:lvl4pPr>
            <a:lvl5pPr marL="2286000" marR="0" lvl="4" indent="-342900" algn="l" rtl="0">
              <a:lnSpc>
                <a:spcPct val="100000"/>
              </a:lnSpc>
              <a:spcBef>
                <a:spcPts val="360"/>
              </a:spcBef>
              <a:spcAft>
                <a:spcPts val="0"/>
              </a:spcAft>
              <a:buClr>
                <a:srgbClr val="6C6463"/>
              </a:buClr>
              <a:buSzPts val="1800"/>
              <a:buFont typeface="Arial"/>
              <a:buChar char="»"/>
              <a:defRPr sz="1400" b="0" i="0" u="none" strike="noStrike" cap="none">
                <a:solidFill>
                  <a:srgbClr val="6C6463"/>
                </a:solidFill>
                <a:latin typeface="Gill Sans"/>
                <a:ea typeface="Gill Sans"/>
                <a:cs typeface="Gill Sans"/>
                <a:sym typeface="Gill Sans"/>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9pPr>
          </a:lstStyle>
          <a:p>
            <a:pPr algn="r" rtl="1">
              <a:buSzPct val="100000"/>
              <a:buFont typeface="Wingdings" panose="05000000000000000000" pitchFamily="2" charset="2"/>
              <a:buChar char="v"/>
            </a:pPr>
            <a:r>
              <a:rPr lang="ar-EG" sz="2800" dirty="0">
                <a:solidFill>
                  <a:srgbClr val="000000"/>
                </a:solidFill>
                <a:latin typeface="Sakkal Majalla" panose="02000000000000000000" pitchFamily="2" charset="-78"/>
                <a:ea typeface="Arial"/>
                <a:cs typeface="Sakkal Majalla" panose="02000000000000000000" pitchFamily="2" charset="-78"/>
                <a:sym typeface="Arial"/>
              </a:rPr>
              <a:t>خدمة تخطيط إدارة النفايات</a:t>
            </a:r>
            <a:endParaRPr lang="en-US" sz="2800" dirty="0">
              <a:solidFill>
                <a:srgbClr val="000000"/>
              </a:solidFill>
              <a:latin typeface="Sakkal Majalla" panose="02000000000000000000" pitchFamily="2" charset="-78"/>
              <a:ea typeface="Arial"/>
              <a:cs typeface="Sakkal Majalla" panose="02000000000000000000" pitchFamily="2" charset="-78"/>
              <a:sym typeface="Arial"/>
            </a:endParaRPr>
          </a:p>
          <a:p>
            <a:pPr lvl="1" algn="r" rtl="1">
              <a:spcAft>
                <a:spcPts val="1200"/>
              </a:spcAft>
              <a:buFont typeface="Wingdings" panose="05000000000000000000" pitchFamily="2" charset="2"/>
              <a:buChar char="ü"/>
            </a:pPr>
            <a:r>
              <a:rPr lang="ar-EG" sz="2800" dirty="0">
                <a:solidFill>
                  <a:srgbClr val="000000"/>
                </a:solidFill>
                <a:latin typeface="Sakkal Majalla" panose="02000000000000000000" pitchFamily="2" charset="-78"/>
                <a:ea typeface="Arial"/>
                <a:cs typeface="Sakkal Majalla" panose="02000000000000000000" pitchFamily="2" charset="-78"/>
                <a:sym typeface="Arial"/>
              </a:rPr>
              <a:t>تحديد مكان وضع حاويات النفايات</a:t>
            </a:r>
          </a:p>
          <a:p>
            <a:pPr lvl="1" algn="r" rtl="1">
              <a:spcAft>
                <a:spcPts val="1200"/>
              </a:spcAft>
              <a:buFont typeface="Wingdings" panose="05000000000000000000" pitchFamily="2" charset="2"/>
              <a:buChar char="ü"/>
            </a:pPr>
            <a:r>
              <a:rPr lang="ar-EG" sz="2800" dirty="0">
                <a:solidFill>
                  <a:srgbClr val="000000"/>
                </a:solidFill>
                <a:latin typeface="Sakkal Majalla" panose="02000000000000000000" pitchFamily="2" charset="-78"/>
                <a:ea typeface="Arial"/>
                <a:cs typeface="Sakkal Majalla" panose="02000000000000000000" pitchFamily="2" charset="-78"/>
                <a:sym typeface="Arial"/>
              </a:rPr>
              <a:t>تحديد موقع تجميع النفايات أو منطقة التجهيز المسبق</a:t>
            </a:r>
          </a:p>
          <a:p>
            <a:pPr lvl="1" algn="r" rtl="1">
              <a:spcAft>
                <a:spcPts val="1200"/>
              </a:spcAft>
              <a:buFont typeface="Wingdings" panose="05000000000000000000" pitchFamily="2" charset="2"/>
              <a:buChar char="ü"/>
            </a:pPr>
            <a:r>
              <a:rPr lang="ar-EG" sz="2800" dirty="0">
                <a:solidFill>
                  <a:srgbClr val="000000"/>
                </a:solidFill>
                <a:latin typeface="Sakkal Majalla" panose="02000000000000000000" pitchFamily="2" charset="-78"/>
                <a:ea typeface="Arial"/>
                <a:cs typeface="Sakkal Majalla" panose="02000000000000000000" pitchFamily="2" charset="-78"/>
                <a:sym typeface="Arial"/>
              </a:rPr>
              <a:t>الحد من نقاط الضغط في عملية جمع النفايات المتولدة وسير العمل في الموقع</a:t>
            </a:r>
          </a:p>
          <a:p>
            <a:pPr lvl="1" algn="r" rtl="1">
              <a:spcAft>
                <a:spcPts val="1200"/>
              </a:spcAft>
              <a:buFont typeface="Wingdings" panose="05000000000000000000" pitchFamily="2" charset="2"/>
              <a:buChar char="ü"/>
            </a:pPr>
            <a:r>
              <a:rPr lang="ar-EG" sz="2800" dirty="0">
                <a:solidFill>
                  <a:srgbClr val="000000"/>
                </a:solidFill>
                <a:latin typeface="Sakkal Majalla" panose="02000000000000000000" pitchFamily="2" charset="-78"/>
                <a:ea typeface="Arial"/>
                <a:cs typeface="Sakkal Majalla" panose="02000000000000000000" pitchFamily="2" charset="-78"/>
                <a:sym typeface="Arial"/>
              </a:rPr>
              <a:t>موقع تشغيل أكثر نظافة</a:t>
            </a:r>
            <a:endParaRPr lang="en-US" sz="2800" dirty="0">
              <a:solidFill>
                <a:srgbClr val="000000"/>
              </a:solidFill>
              <a:latin typeface="Sakkal Majalla" panose="02000000000000000000" pitchFamily="2" charset="-78"/>
              <a:ea typeface="Arial"/>
              <a:cs typeface="Sakkal Majalla" panose="02000000000000000000" pitchFamily="2" charset="-78"/>
              <a:sym typeface="Arial"/>
            </a:endParaRPr>
          </a:p>
          <a:p>
            <a:pPr marL="114300" indent="0">
              <a:buNone/>
            </a:pPr>
            <a:br>
              <a:rPr lang="en-US" sz="2800" dirty="0">
                <a:solidFill>
                  <a:srgbClr val="000000"/>
                </a:solidFill>
                <a:latin typeface="Sakkal Majalla" panose="02000000000000000000" pitchFamily="2" charset="-78"/>
                <a:ea typeface="Arial"/>
                <a:cs typeface="Sakkal Majalla" panose="02000000000000000000" pitchFamily="2" charset="-78"/>
                <a:sym typeface="Arial"/>
              </a:rPr>
            </a:br>
            <a:r>
              <a:rPr lang="en-US" sz="2800" dirty="0">
                <a:solidFill>
                  <a:srgbClr val="000000"/>
                </a:solidFill>
                <a:latin typeface="Sakkal Majalla" panose="02000000000000000000" pitchFamily="2" charset="-78"/>
                <a:ea typeface="Arial"/>
                <a:cs typeface="Sakkal Majalla" panose="02000000000000000000" pitchFamily="2" charset="-78"/>
                <a:sym typeface="Arial"/>
              </a:rPr>
              <a:t> </a:t>
            </a:r>
            <a:endParaRPr lang="en-US" sz="2800" dirty="0">
              <a:latin typeface="Sakkal Majalla" panose="02000000000000000000" pitchFamily="2" charset="-78"/>
              <a:cs typeface="Sakkal Majalla" panose="02000000000000000000" pitchFamily="2" charset="-78"/>
            </a:endParaRPr>
          </a:p>
        </p:txBody>
      </p:sp>
      <p:pic>
        <p:nvPicPr>
          <p:cNvPr id="23554" name="Picture 2" descr="Finest Outlet Mall Cleaning Service in Omaha Lincoln NE - Council Bluffs IA  | Lincoln Household Services | Cleaning service, Outlet mall, Residential  cleaning">
            <a:extLst>
              <a:ext uri="{FF2B5EF4-FFF2-40B4-BE49-F238E27FC236}">
                <a16:creationId xmlns:a16="http://schemas.microsoft.com/office/drawing/2014/main" id="{F5C8FB3F-04E5-40FE-820B-1ECD1C560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340" y="2318365"/>
            <a:ext cx="3745209" cy="192649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75945CC2-60EE-44F7-A3DC-5F6500ABC1C1}"/>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خطط إدارة النفايات</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التخطيط لإدارة النفايات في الموقع</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3" name="Rectangle 12">
            <a:extLst>
              <a:ext uri="{FF2B5EF4-FFF2-40B4-BE49-F238E27FC236}">
                <a16:creationId xmlns:a16="http://schemas.microsoft.com/office/drawing/2014/main" id="{3442A15D-B159-4D58-B38E-F537D4966330}"/>
              </a:ext>
            </a:extLst>
          </p:cNvPr>
          <p:cNvSpPr/>
          <p:nvPr/>
        </p:nvSpPr>
        <p:spPr>
          <a:xfrm>
            <a:off x="182880" y="182880"/>
            <a:ext cx="3809769" cy="1540037"/>
          </a:xfrm>
          <a:prstGeom prst="rect">
            <a:avLst/>
          </a:prstGeom>
        </p:spPr>
        <p:txBody>
          <a:bodyPr wrap="square">
            <a:spAutoFit/>
          </a:bodyPr>
          <a:lstStyle/>
          <a:p>
            <a:pPr algn="r" rtl="1">
              <a:lnSpc>
                <a:spcPct val="112000"/>
              </a:lnSpc>
            </a:pPr>
            <a:r>
              <a:rPr lang="ar-EG" sz="2800" dirty="0">
                <a:solidFill>
                  <a:srgbClr val="002060"/>
                </a:solidFill>
                <a:latin typeface="Sakkal Majalla" panose="02000000000000000000" pitchFamily="2" charset="-78"/>
                <a:cs typeface="Sakkal Majalla" panose="02000000000000000000" pitchFamily="2" charset="-78"/>
              </a:rPr>
              <a:t>يجب أن يكون لدى الجهات المولدة للنفايات التي تزيد عن 100 طن / سنة خطط لإدارة النفايات </a:t>
            </a:r>
            <a:r>
              <a:rPr lang="en-US" sz="2800" dirty="0">
                <a:solidFill>
                  <a:srgbClr val="002060"/>
                </a:solidFill>
                <a:latin typeface="Sakkal Majalla" panose="02000000000000000000" pitchFamily="2" charset="-78"/>
                <a:cs typeface="Sakkal Majalla" panose="02000000000000000000" pitchFamily="2" charset="-78"/>
              </a:rPr>
              <a:t>*</a:t>
            </a:r>
          </a:p>
        </p:txBody>
      </p:sp>
      <p:sp>
        <p:nvSpPr>
          <p:cNvPr id="7" name="Rectangle 6">
            <a:extLst>
              <a:ext uri="{FF2B5EF4-FFF2-40B4-BE49-F238E27FC236}">
                <a16:creationId xmlns:a16="http://schemas.microsoft.com/office/drawing/2014/main" id="{9EA56070-F329-4C13-AA33-F133D122FC0E}"/>
              </a:ext>
            </a:extLst>
          </p:cNvPr>
          <p:cNvSpPr/>
          <p:nvPr/>
        </p:nvSpPr>
        <p:spPr>
          <a:xfrm>
            <a:off x="4572000" y="6398121"/>
            <a:ext cx="5403679" cy="276999"/>
          </a:xfrm>
          <a:prstGeom prst="rect">
            <a:avLst/>
          </a:prstGeom>
        </p:spPr>
        <p:txBody>
          <a:bodyPr wrap="square">
            <a:spAutoFit/>
          </a:bodyPr>
          <a:lstStyle/>
          <a:p>
            <a:pPr algn="ctr"/>
            <a:r>
              <a:rPr lang="ar-EG" sz="1200" dirty="0">
                <a:latin typeface="Sakkal Majalla" panose="02000000000000000000" pitchFamily="2" charset="-78"/>
                <a:cs typeface="Sakkal Majalla" panose="02000000000000000000" pitchFamily="2" charset="-78"/>
              </a:rPr>
              <a:t>* وفقا لنظام المعلومات والرقابة البيئية رقم 85 لسنة 2020</a:t>
            </a:r>
            <a:endParaRPr lang="en-US" sz="12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90235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10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7980129B-5589-47A1-976D-98BA59956537}"/>
              </a:ext>
            </a:extLst>
          </p:cNvPr>
          <p:cNvSpPr txBox="1">
            <a:spLocks/>
          </p:cNvSpPr>
          <p:nvPr/>
        </p:nvSpPr>
        <p:spPr>
          <a:xfrm>
            <a:off x="3255102" y="1645920"/>
            <a:ext cx="5534060" cy="2353021"/>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635C5B"/>
              </a:buClr>
              <a:buSzPts val="1800"/>
              <a:buFont typeface="Arial"/>
              <a:buChar char="•"/>
              <a:defRPr sz="2000" b="0" i="0" u="none" strike="noStrike" cap="none">
                <a:solidFill>
                  <a:srgbClr val="635C5B"/>
                </a:solidFill>
                <a:latin typeface="Gill Sans"/>
                <a:ea typeface="Gill Sans"/>
                <a:cs typeface="Gill Sans"/>
                <a:sym typeface="Gill Sans"/>
              </a:defRPr>
            </a:lvl1pPr>
            <a:lvl2pPr marL="914400" marR="0" lvl="1" indent="-342900" algn="l" rtl="0">
              <a:lnSpc>
                <a:spcPct val="100000"/>
              </a:lnSpc>
              <a:spcBef>
                <a:spcPts val="1200"/>
              </a:spcBef>
              <a:spcAft>
                <a:spcPts val="0"/>
              </a:spcAft>
              <a:buClr>
                <a:srgbClr val="635C5B"/>
              </a:buClr>
              <a:buSzPts val="1800"/>
              <a:buFont typeface="Arial"/>
              <a:buChar char="–"/>
              <a:defRPr sz="2000" b="0" i="0" u="none" strike="noStrike" cap="none">
                <a:solidFill>
                  <a:srgbClr val="635C5B"/>
                </a:solidFill>
                <a:latin typeface="Gill Sans"/>
                <a:ea typeface="Gill Sans"/>
                <a:cs typeface="Gill Sans"/>
                <a:sym typeface="Gill Sans"/>
              </a:defRPr>
            </a:lvl2pPr>
            <a:lvl3pPr marL="1371600" marR="0" lvl="2"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L="1828800" marR="0" lvl="3" indent="-342900" algn="l" rtl="0">
              <a:lnSpc>
                <a:spcPct val="100000"/>
              </a:lnSpc>
              <a:spcBef>
                <a:spcPts val="360"/>
              </a:spcBef>
              <a:spcAft>
                <a:spcPts val="0"/>
              </a:spcAft>
              <a:buClr>
                <a:srgbClr val="6C6463"/>
              </a:buClr>
              <a:buSzPts val="1800"/>
              <a:buFont typeface="Arial"/>
              <a:buChar char="–"/>
              <a:defRPr sz="1600" b="0" i="0" u="none" strike="noStrike" cap="none">
                <a:solidFill>
                  <a:srgbClr val="6C6463"/>
                </a:solidFill>
                <a:latin typeface="Gill Sans"/>
                <a:ea typeface="Gill Sans"/>
                <a:cs typeface="Gill Sans"/>
                <a:sym typeface="Gill Sans"/>
              </a:defRPr>
            </a:lvl4pPr>
            <a:lvl5pPr marL="2286000" marR="0" lvl="4" indent="-342900" algn="l" rtl="0">
              <a:lnSpc>
                <a:spcPct val="100000"/>
              </a:lnSpc>
              <a:spcBef>
                <a:spcPts val="360"/>
              </a:spcBef>
              <a:spcAft>
                <a:spcPts val="0"/>
              </a:spcAft>
              <a:buClr>
                <a:srgbClr val="6C6463"/>
              </a:buClr>
              <a:buSzPts val="1800"/>
              <a:buFont typeface="Arial"/>
              <a:buChar char="»"/>
              <a:defRPr sz="1400" b="0" i="0" u="none" strike="noStrike" cap="none">
                <a:solidFill>
                  <a:srgbClr val="6C6463"/>
                </a:solidFill>
                <a:latin typeface="Gill Sans"/>
                <a:ea typeface="Gill Sans"/>
                <a:cs typeface="Gill Sans"/>
                <a:sym typeface="Gill Sans"/>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9pPr>
          </a:lstStyle>
          <a:p>
            <a:pPr algn="r" rtl="1">
              <a:spcBef>
                <a:spcPts val="1200"/>
              </a:spcBef>
              <a:spcAft>
                <a:spcPts val="1200"/>
              </a:spcAft>
              <a:buSzPct val="100000"/>
              <a:buFont typeface="Wingdings" panose="05000000000000000000" pitchFamily="2" charset="2"/>
              <a:buChar char="v"/>
            </a:pPr>
            <a:r>
              <a:rPr lang="ar-EG" sz="2800" dirty="0">
                <a:solidFill>
                  <a:srgbClr val="000000"/>
                </a:solidFill>
                <a:latin typeface="Sakkal Majalla" panose="02000000000000000000" pitchFamily="2" charset="-78"/>
                <a:ea typeface="Arial"/>
                <a:cs typeface="Sakkal Majalla" panose="02000000000000000000" pitchFamily="2" charset="-78"/>
                <a:sym typeface="Arial"/>
              </a:rPr>
              <a:t>ينصح بهندسة اتجاه ومعدل تكرار سير عمليات جمع النفايات</a:t>
            </a:r>
            <a:r>
              <a:rPr lang="en-US" sz="2800" dirty="0">
                <a:solidFill>
                  <a:srgbClr val="000000"/>
                </a:solidFill>
                <a:latin typeface="Sakkal Majalla" panose="02000000000000000000" pitchFamily="2" charset="-78"/>
                <a:ea typeface="Arial"/>
                <a:cs typeface="Sakkal Majalla" panose="02000000000000000000" pitchFamily="2" charset="-78"/>
                <a:sym typeface="Arial"/>
              </a:rPr>
              <a:t>  </a:t>
            </a:r>
            <a:endParaRPr lang="ar-EG" sz="2800" dirty="0">
              <a:solidFill>
                <a:srgbClr val="000000"/>
              </a:solidFill>
              <a:latin typeface="Sakkal Majalla" panose="02000000000000000000" pitchFamily="2" charset="-78"/>
              <a:ea typeface="Arial"/>
              <a:cs typeface="Sakkal Majalla" panose="02000000000000000000" pitchFamily="2" charset="-78"/>
              <a:sym typeface="Arial"/>
            </a:endParaRPr>
          </a:p>
          <a:p>
            <a:pPr algn="r" rtl="1">
              <a:spcBef>
                <a:spcPts val="1200"/>
              </a:spcBef>
              <a:spcAft>
                <a:spcPts val="1200"/>
              </a:spcAft>
              <a:buSzPct val="100000"/>
              <a:buFont typeface="Wingdings" panose="05000000000000000000" pitchFamily="2" charset="2"/>
              <a:buChar char="v"/>
            </a:pPr>
            <a:r>
              <a:rPr lang="ar-EG" sz="2800" dirty="0">
                <a:solidFill>
                  <a:srgbClr val="000000"/>
                </a:solidFill>
                <a:latin typeface="Sakkal Majalla" panose="02000000000000000000" pitchFamily="2" charset="-78"/>
                <a:ea typeface="Arial"/>
                <a:cs typeface="Sakkal Majalla" panose="02000000000000000000" pitchFamily="2" charset="-78"/>
                <a:sym typeface="Arial"/>
              </a:rPr>
              <a:t>تحديد عدد الحاويات ونوعها وحجمها أمر بالغ الأهمية لضمان النظافة</a:t>
            </a:r>
            <a:endParaRPr lang="en-US" sz="2800" dirty="0">
              <a:solidFill>
                <a:srgbClr val="000000"/>
              </a:solidFill>
              <a:latin typeface="Sakkal Majalla" panose="02000000000000000000" pitchFamily="2" charset="-78"/>
              <a:ea typeface="Arial"/>
              <a:cs typeface="Sakkal Majalla" panose="02000000000000000000" pitchFamily="2" charset="-78"/>
              <a:sym typeface="Arial"/>
            </a:endParaRPr>
          </a:p>
          <a:p>
            <a:pPr>
              <a:spcBef>
                <a:spcPts val="1200"/>
              </a:spcBef>
              <a:spcAft>
                <a:spcPts val="1200"/>
              </a:spcAft>
              <a:buNone/>
            </a:pPr>
            <a:endParaRPr lang="en-US" sz="2800" dirty="0">
              <a:latin typeface="Sakkal Majalla" panose="02000000000000000000" pitchFamily="2" charset="-78"/>
              <a:cs typeface="Sakkal Majalla" panose="02000000000000000000" pitchFamily="2" charset="-78"/>
            </a:endParaRPr>
          </a:p>
        </p:txBody>
      </p:sp>
      <p:pic>
        <p:nvPicPr>
          <p:cNvPr id="25602" name="Picture 2" descr="2,056 Cleaning Cart Photos - Free &amp; Royalty-Free Stock Photos from  Dreamstime">
            <a:extLst>
              <a:ext uri="{FF2B5EF4-FFF2-40B4-BE49-F238E27FC236}">
                <a16:creationId xmlns:a16="http://schemas.microsoft.com/office/drawing/2014/main" id="{70C1AEA2-2CE5-45C4-965F-12DE36179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979" y="1968917"/>
            <a:ext cx="2624592" cy="17465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Learning from Cities Across the Globe to Create the Best Trash Can - This  Big City">
            <a:extLst>
              <a:ext uri="{FF2B5EF4-FFF2-40B4-BE49-F238E27FC236}">
                <a16:creationId xmlns:a16="http://schemas.microsoft.com/office/drawing/2014/main" id="{3B07BA96-22DA-4686-A9A0-D351A6043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447" y="3867414"/>
            <a:ext cx="2607124" cy="17465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Wheelie Bins Sizes And Dimensions">
            <a:extLst>
              <a:ext uri="{FF2B5EF4-FFF2-40B4-BE49-F238E27FC236}">
                <a16:creationId xmlns:a16="http://schemas.microsoft.com/office/drawing/2014/main" id="{21FD8304-54BA-4368-B282-1DDCD5587A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6579" y="4082504"/>
            <a:ext cx="3703625" cy="153145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F019E1AD-E0AD-4FEC-B61E-3EFF329E1F80}"/>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خطط إدارة النفايات</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أمثلة</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7" name="Rectangle 16">
            <a:extLst>
              <a:ext uri="{FF2B5EF4-FFF2-40B4-BE49-F238E27FC236}">
                <a16:creationId xmlns:a16="http://schemas.microsoft.com/office/drawing/2014/main" id="{177DE74F-A5CF-4A48-88A4-B752B6DEF384}"/>
              </a:ext>
            </a:extLst>
          </p:cNvPr>
          <p:cNvSpPr/>
          <p:nvPr/>
        </p:nvSpPr>
        <p:spPr>
          <a:xfrm>
            <a:off x="182880" y="182880"/>
            <a:ext cx="3819294" cy="1540037"/>
          </a:xfrm>
          <a:prstGeom prst="rect">
            <a:avLst/>
          </a:prstGeom>
        </p:spPr>
        <p:txBody>
          <a:bodyPr wrap="square">
            <a:spAutoFit/>
          </a:bodyPr>
          <a:lstStyle/>
          <a:p>
            <a:pPr algn="r" rtl="1">
              <a:lnSpc>
                <a:spcPct val="112000"/>
              </a:lnSpc>
            </a:pPr>
            <a:r>
              <a:rPr lang="ar-EG" sz="2800" dirty="0">
                <a:solidFill>
                  <a:srgbClr val="002060"/>
                </a:solidFill>
                <a:latin typeface="Sakkal Majalla" panose="02000000000000000000" pitchFamily="2" charset="-78"/>
                <a:cs typeface="Sakkal Majalla" panose="02000000000000000000" pitchFamily="2" charset="-78"/>
              </a:rPr>
              <a:t>التخطيط لادارة النفايات يحد من الفوضى ويسرع من عمليات جمع النفايات</a:t>
            </a:r>
            <a:endParaRPr lang="en-US" sz="2800" dirty="0">
              <a:solidFill>
                <a:srgbClr val="002060"/>
              </a:solidFill>
              <a:latin typeface="Sakkal Majalla" panose="02000000000000000000" pitchFamily="2" charset="-78"/>
              <a:cs typeface="Sakkal Majalla" panose="02000000000000000000" pitchFamily="2" charset="-78"/>
            </a:endParaRPr>
          </a:p>
        </p:txBody>
      </p:sp>
      <p:sp>
        <p:nvSpPr>
          <p:cNvPr id="2" name="Oval 1">
            <a:extLst>
              <a:ext uri="{FF2B5EF4-FFF2-40B4-BE49-F238E27FC236}">
                <a16:creationId xmlns:a16="http://schemas.microsoft.com/office/drawing/2014/main" id="{0124C88F-1328-4993-9069-74AB20BBFE4D}"/>
              </a:ext>
            </a:extLst>
          </p:cNvPr>
          <p:cNvSpPr/>
          <p:nvPr/>
        </p:nvSpPr>
        <p:spPr>
          <a:xfrm>
            <a:off x="313899" y="3715464"/>
            <a:ext cx="3819294" cy="22349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49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5602"/>
                                        </p:tgtEl>
                                        <p:attrNameLst>
                                          <p:attrName>style.visibility</p:attrName>
                                        </p:attrNameLst>
                                      </p:cBhvr>
                                      <p:to>
                                        <p:strVal val="visible"/>
                                      </p:to>
                                    </p:set>
                                    <p:animEffect transition="in" filter="fade">
                                      <p:cBhvr>
                                        <p:cTn id="17" dur="1000"/>
                                        <p:tgtEl>
                                          <p:spTgt spid="25602"/>
                                        </p:tgtEl>
                                      </p:cBhvr>
                                    </p:animEffect>
                                  </p:childTnLst>
                                </p:cTn>
                              </p:par>
                            </p:childTnLst>
                          </p:cTn>
                        </p:par>
                        <p:par>
                          <p:cTn id="18" fill="hold">
                            <p:stCondLst>
                              <p:cond delay="3000"/>
                            </p:stCondLst>
                            <p:childTnLst>
                              <p:par>
                                <p:cTn id="19" presetID="42"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B866BDDC-2F8A-4A42-B9F7-DC4D99110500}"/>
              </a:ext>
            </a:extLst>
          </p:cNvPr>
          <p:cNvSpPr>
            <a:spLocks noGrp="1"/>
          </p:cNvSpPr>
          <p:nvPr>
            <p:ph type="title"/>
          </p:nvPr>
        </p:nvSpPr>
        <p:spPr/>
        <p:txBody>
          <a:bodyPr>
            <a:normAutofit/>
          </a:bodyPr>
          <a:lstStyle/>
          <a:p>
            <a:pPr algn="r" rtl="1"/>
            <a:r>
              <a:rPr lang="ar-EG" sz="3150" dirty="0"/>
              <a:t>كيف تصبح مدرب جيد - بعض النقاط الهامة</a:t>
            </a:r>
            <a:endParaRPr lang="en-US" sz="3150" dirty="0"/>
          </a:p>
        </p:txBody>
      </p:sp>
      <p:sp>
        <p:nvSpPr>
          <p:cNvPr id="10" name="Content Placeholder 1">
            <a:extLst>
              <a:ext uri="{FF2B5EF4-FFF2-40B4-BE49-F238E27FC236}">
                <a16:creationId xmlns:a16="http://schemas.microsoft.com/office/drawing/2014/main" id="{5631183E-4934-AA45-9D40-C0751BF15B9E}"/>
              </a:ext>
            </a:extLst>
          </p:cNvPr>
          <p:cNvSpPr>
            <a:spLocks noGrp="1"/>
          </p:cNvSpPr>
          <p:nvPr>
            <p:ph type="body" idx="1"/>
          </p:nvPr>
        </p:nvSpPr>
        <p:spPr/>
        <p:txBody>
          <a:bodyPr>
            <a:normAutofit fontScale="92500" lnSpcReduction="20000"/>
          </a:bodyPr>
          <a:lstStyle/>
          <a:p>
            <a:pPr algn="r" rtl="1">
              <a:lnSpc>
                <a:spcPct val="114000"/>
              </a:lnSpc>
              <a:spcBef>
                <a:spcPts val="450"/>
              </a:spcBef>
              <a:spcAft>
                <a:spcPts val="450"/>
              </a:spcAft>
            </a:pPr>
            <a:r>
              <a:rPr lang="ar-EG" sz="3200" dirty="0"/>
              <a:t>الاستماع جيدا </a:t>
            </a:r>
          </a:p>
          <a:p>
            <a:pPr algn="r" rtl="1">
              <a:lnSpc>
                <a:spcPct val="114000"/>
              </a:lnSpc>
              <a:spcBef>
                <a:spcPts val="450"/>
              </a:spcBef>
              <a:spcAft>
                <a:spcPts val="450"/>
              </a:spcAft>
            </a:pPr>
            <a:r>
              <a:rPr lang="ar-EG" sz="3200" dirty="0"/>
              <a:t>الحث دائما على تبادل الخبرات داخل القاعة</a:t>
            </a:r>
          </a:p>
          <a:p>
            <a:pPr algn="r" rtl="1">
              <a:lnSpc>
                <a:spcPct val="114000"/>
              </a:lnSpc>
              <a:spcBef>
                <a:spcPts val="450"/>
              </a:spcBef>
              <a:spcAft>
                <a:spcPts val="450"/>
              </a:spcAft>
            </a:pPr>
            <a:r>
              <a:rPr lang="ar-EG" sz="3200" dirty="0"/>
              <a:t>لا يوجد حل واحد لأي مشكلة</a:t>
            </a:r>
            <a:endParaRPr lang="en-US" sz="3200" dirty="0"/>
          </a:p>
          <a:p>
            <a:pPr algn="r" rtl="1">
              <a:lnSpc>
                <a:spcPct val="114000"/>
              </a:lnSpc>
              <a:spcBef>
                <a:spcPts val="450"/>
              </a:spcBef>
              <a:spcAft>
                <a:spcPts val="450"/>
              </a:spcAft>
            </a:pPr>
            <a:r>
              <a:rPr lang="ar-EG" sz="3200" dirty="0"/>
              <a:t>لا تحكم ابداً علي أي فكرة</a:t>
            </a:r>
            <a:r>
              <a:rPr lang="en-US" sz="3200" dirty="0"/>
              <a:t> </a:t>
            </a:r>
          </a:p>
          <a:p>
            <a:pPr algn="r" rtl="1">
              <a:lnSpc>
                <a:spcPct val="114000"/>
              </a:lnSpc>
              <a:spcBef>
                <a:spcPts val="450"/>
              </a:spcBef>
              <a:spcAft>
                <a:spcPts val="450"/>
              </a:spcAft>
            </a:pPr>
            <a:r>
              <a:rPr lang="ar-EG" sz="3200" dirty="0"/>
              <a:t>انت هنا لنقل الخبرات وليس المعلومات</a:t>
            </a:r>
            <a:endParaRPr lang="en-US" sz="3200" dirty="0"/>
          </a:p>
          <a:p>
            <a:pPr algn="r" rtl="1">
              <a:lnSpc>
                <a:spcPct val="114000"/>
              </a:lnSpc>
              <a:spcBef>
                <a:spcPts val="450"/>
              </a:spcBef>
              <a:spcAft>
                <a:spcPts val="450"/>
              </a:spcAft>
            </a:pPr>
            <a:r>
              <a:rPr lang="ar-EG" sz="3200" dirty="0"/>
              <a:t>انت الممثل للبرنامج</a:t>
            </a:r>
          </a:p>
          <a:p>
            <a:pPr algn="r" rtl="1">
              <a:lnSpc>
                <a:spcPct val="114000"/>
              </a:lnSpc>
              <a:spcBef>
                <a:spcPts val="450"/>
              </a:spcBef>
              <a:spcAft>
                <a:spcPts val="450"/>
              </a:spcAft>
            </a:pPr>
            <a:r>
              <a:rPr lang="ar-EG" sz="3200" dirty="0"/>
              <a:t>نتمني ان تستطيع مشاركة مهمتنا ورؤيتنا</a:t>
            </a:r>
            <a:endParaRPr lang="en-US" sz="3200" dirty="0"/>
          </a:p>
          <a:p>
            <a:pPr>
              <a:lnSpc>
                <a:spcPct val="114000"/>
              </a:lnSpc>
              <a:spcBef>
                <a:spcPts val="450"/>
              </a:spcBef>
              <a:spcAft>
                <a:spcPts val="450"/>
              </a:spcAft>
            </a:pPr>
            <a:endParaRPr lang="en-US" dirty="0"/>
          </a:p>
          <a:p>
            <a:pPr lvl="1">
              <a:lnSpc>
                <a:spcPct val="114000"/>
              </a:lnSpc>
              <a:spcBef>
                <a:spcPts val="450"/>
              </a:spcBef>
              <a:spcAft>
                <a:spcPts val="450"/>
              </a:spcAft>
            </a:pPr>
            <a:endParaRPr lang="en-US" sz="2400" dirty="0"/>
          </a:p>
          <a:p>
            <a:pPr>
              <a:lnSpc>
                <a:spcPct val="114000"/>
              </a:lnSpc>
              <a:spcBef>
                <a:spcPts val="450"/>
              </a:spcBef>
              <a:spcAft>
                <a:spcPts val="450"/>
              </a:spcAft>
            </a:pPr>
            <a:endParaRPr lang="en-US" sz="3200" dirty="0"/>
          </a:p>
        </p:txBody>
      </p:sp>
      <p:sp>
        <p:nvSpPr>
          <p:cNvPr id="5" name="TextBox 4">
            <a:extLst>
              <a:ext uri="{FF2B5EF4-FFF2-40B4-BE49-F238E27FC236}">
                <a16:creationId xmlns:a16="http://schemas.microsoft.com/office/drawing/2014/main" id="{F8DCD146-C359-47D6-912F-1B778D8D81E2}"/>
              </a:ext>
            </a:extLst>
          </p:cNvPr>
          <p:cNvSpPr txBox="1"/>
          <p:nvPr/>
        </p:nvSpPr>
        <p:spPr>
          <a:xfrm>
            <a:off x="230308" y="204281"/>
            <a:ext cx="1626197" cy="461665"/>
          </a:xfrm>
          <a:prstGeom prst="rect">
            <a:avLst/>
          </a:prstGeom>
          <a:solidFill>
            <a:schemeClr val="bg1"/>
          </a:solidFill>
        </p:spPr>
        <p:txBody>
          <a:bodyPr wrap="square" rtlCol="0">
            <a:spAutoFit/>
          </a:bodyPr>
          <a:lstStyle/>
          <a:p>
            <a:r>
              <a:rPr lang="en-US" sz="2400" b="1" dirty="0">
                <a:latin typeface="Sakkal Majalla" panose="02000000000000000000" pitchFamily="2" charset="-78"/>
                <a:cs typeface="Sakkal Majalla" panose="02000000000000000000" pitchFamily="2" charset="-78"/>
              </a:rPr>
              <a:t>10:</a:t>
            </a:r>
            <a:r>
              <a:rPr lang="ar-EG" sz="2400" b="1" dirty="0">
                <a:latin typeface="Sakkal Majalla" panose="02000000000000000000" pitchFamily="2" charset="-78"/>
                <a:cs typeface="Sakkal Majalla" panose="02000000000000000000" pitchFamily="2" charset="-78"/>
              </a:rPr>
              <a:t>30</a:t>
            </a:r>
            <a:r>
              <a:rPr lang="en-US" sz="2400" b="1" dirty="0">
                <a:latin typeface="Sakkal Majalla" panose="02000000000000000000" pitchFamily="2" charset="-78"/>
                <a:cs typeface="Sakkal Majalla" panose="02000000000000000000" pitchFamily="2" charset="-78"/>
              </a:rPr>
              <a:t> – 11:00</a:t>
            </a:r>
          </a:p>
        </p:txBody>
      </p:sp>
    </p:spTree>
    <p:extLst>
      <p:ext uri="{BB962C8B-B14F-4D97-AF65-F5344CB8AC3E}">
        <p14:creationId xmlns:p14="http://schemas.microsoft.com/office/powerpoint/2010/main" val="15104595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7980129B-5589-47A1-976D-98BA59956537}"/>
              </a:ext>
            </a:extLst>
          </p:cNvPr>
          <p:cNvSpPr txBox="1">
            <a:spLocks/>
          </p:cNvSpPr>
          <p:nvPr/>
        </p:nvSpPr>
        <p:spPr>
          <a:xfrm>
            <a:off x="3255102" y="1645920"/>
            <a:ext cx="5534060" cy="2353021"/>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635C5B"/>
              </a:buClr>
              <a:buSzPts val="1800"/>
              <a:buFont typeface="Arial"/>
              <a:buChar char="•"/>
              <a:defRPr sz="2000" b="0" i="0" u="none" strike="noStrike" cap="none">
                <a:solidFill>
                  <a:srgbClr val="635C5B"/>
                </a:solidFill>
                <a:latin typeface="Gill Sans"/>
                <a:ea typeface="Gill Sans"/>
                <a:cs typeface="Gill Sans"/>
                <a:sym typeface="Gill Sans"/>
              </a:defRPr>
            </a:lvl1pPr>
            <a:lvl2pPr marL="914400" marR="0" lvl="1" indent="-342900" algn="l" rtl="0">
              <a:lnSpc>
                <a:spcPct val="100000"/>
              </a:lnSpc>
              <a:spcBef>
                <a:spcPts val="1200"/>
              </a:spcBef>
              <a:spcAft>
                <a:spcPts val="0"/>
              </a:spcAft>
              <a:buClr>
                <a:srgbClr val="635C5B"/>
              </a:buClr>
              <a:buSzPts val="1800"/>
              <a:buFont typeface="Arial"/>
              <a:buChar char="–"/>
              <a:defRPr sz="2000" b="0" i="0" u="none" strike="noStrike" cap="none">
                <a:solidFill>
                  <a:srgbClr val="635C5B"/>
                </a:solidFill>
                <a:latin typeface="Gill Sans"/>
                <a:ea typeface="Gill Sans"/>
                <a:cs typeface="Gill Sans"/>
                <a:sym typeface="Gill Sans"/>
              </a:defRPr>
            </a:lvl2pPr>
            <a:lvl3pPr marL="1371600" marR="0" lvl="2"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L="1828800" marR="0" lvl="3" indent="-342900" algn="l" rtl="0">
              <a:lnSpc>
                <a:spcPct val="100000"/>
              </a:lnSpc>
              <a:spcBef>
                <a:spcPts val="360"/>
              </a:spcBef>
              <a:spcAft>
                <a:spcPts val="0"/>
              </a:spcAft>
              <a:buClr>
                <a:srgbClr val="6C6463"/>
              </a:buClr>
              <a:buSzPts val="1800"/>
              <a:buFont typeface="Arial"/>
              <a:buChar char="–"/>
              <a:defRPr sz="1600" b="0" i="0" u="none" strike="noStrike" cap="none">
                <a:solidFill>
                  <a:srgbClr val="6C6463"/>
                </a:solidFill>
                <a:latin typeface="Gill Sans"/>
                <a:ea typeface="Gill Sans"/>
                <a:cs typeface="Gill Sans"/>
                <a:sym typeface="Gill Sans"/>
              </a:defRPr>
            </a:lvl4pPr>
            <a:lvl5pPr marL="2286000" marR="0" lvl="4" indent="-342900" algn="l" rtl="0">
              <a:lnSpc>
                <a:spcPct val="100000"/>
              </a:lnSpc>
              <a:spcBef>
                <a:spcPts val="360"/>
              </a:spcBef>
              <a:spcAft>
                <a:spcPts val="0"/>
              </a:spcAft>
              <a:buClr>
                <a:srgbClr val="6C6463"/>
              </a:buClr>
              <a:buSzPts val="1800"/>
              <a:buFont typeface="Arial"/>
              <a:buChar char="»"/>
              <a:defRPr sz="1400" b="0" i="0" u="none" strike="noStrike" cap="none">
                <a:solidFill>
                  <a:srgbClr val="6C6463"/>
                </a:solidFill>
                <a:latin typeface="Gill Sans"/>
                <a:ea typeface="Gill Sans"/>
                <a:cs typeface="Gill Sans"/>
                <a:sym typeface="Gill Sans"/>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9pPr>
          </a:lstStyle>
          <a:p>
            <a:pPr algn="r" rtl="1">
              <a:spcBef>
                <a:spcPts val="1200"/>
              </a:spcBef>
              <a:spcAft>
                <a:spcPts val="1200"/>
              </a:spcAft>
              <a:buSzPct val="100000"/>
              <a:buFont typeface="Wingdings" panose="05000000000000000000" pitchFamily="2" charset="2"/>
              <a:buChar char="v"/>
            </a:pPr>
            <a:r>
              <a:rPr lang="ar-EG" sz="2800" dirty="0">
                <a:solidFill>
                  <a:srgbClr val="000000"/>
                </a:solidFill>
                <a:latin typeface="Sakkal Majalla" panose="02000000000000000000" pitchFamily="2" charset="-78"/>
                <a:ea typeface="Arial"/>
                <a:cs typeface="Sakkal Majalla" panose="02000000000000000000" pitchFamily="2" charset="-78"/>
                <a:sym typeface="Arial"/>
              </a:rPr>
              <a:t>ينصح بهندسة اتجاه ومعدل تكرار سير عمليات جمع النفايات</a:t>
            </a:r>
            <a:r>
              <a:rPr lang="en-US" sz="2800" dirty="0">
                <a:solidFill>
                  <a:srgbClr val="000000"/>
                </a:solidFill>
                <a:latin typeface="Sakkal Majalla" panose="02000000000000000000" pitchFamily="2" charset="-78"/>
                <a:ea typeface="Arial"/>
                <a:cs typeface="Sakkal Majalla" panose="02000000000000000000" pitchFamily="2" charset="-78"/>
                <a:sym typeface="Arial"/>
              </a:rPr>
              <a:t>  </a:t>
            </a:r>
            <a:endParaRPr lang="ar-EG" sz="2800" dirty="0">
              <a:solidFill>
                <a:srgbClr val="000000"/>
              </a:solidFill>
              <a:latin typeface="Sakkal Majalla" panose="02000000000000000000" pitchFamily="2" charset="-78"/>
              <a:ea typeface="Arial"/>
              <a:cs typeface="Sakkal Majalla" panose="02000000000000000000" pitchFamily="2" charset="-78"/>
              <a:sym typeface="Arial"/>
            </a:endParaRPr>
          </a:p>
          <a:p>
            <a:pPr algn="r" rtl="1">
              <a:spcBef>
                <a:spcPts val="1200"/>
              </a:spcBef>
              <a:spcAft>
                <a:spcPts val="1200"/>
              </a:spcAft>
              <a:buSzPct val="100000"/>
              <a:buFont typeface="Wingdings" panose="05000000000000000000" pitchFamily="2" charset="2"/>
              <a:buChar char="v"/>
            </a:pPr>
            <a:r>
              <a:rPr lang="ar-EG" sz="2800" dirty="0">
                <a:solidFill>
                  <a:srgbClr val="000000"/>
                </a:solidFill>
                <a:latin typeface="Sakkal Majalla" panose="02000000000000000000" pitchFamily="2" charset="-78"/>
                <a:ea typeface="Arial"/>
                <a:cs typeface="Sakkal Majalla" panose="02000000000000000000" pitchFamily="2" charset="-78"/>
                <a:sym typeface="Arial"/>
              </a:rPr>
              <a:t>تحديد عدد الحاويات ونوعها وحجمها أمر بالغ الأهمية لضمان النظافة</a:t>
            </a:r>
            <a:endParaRPr lang="en-US" sz="2800" dirty="0">
              <a:solidFill>
                <a:srgbClr val="000000"/>
              </a:solidFill>
              <a:latin typeface="Sakkal Majalla" panose="02000000000000000000" pitchFamily="2" charset="-78"/>
              <a:ea typeface="Arial"/>
              <a:cs typeface="Sakkal Majalla" panose="02000000000000000000" pitchFamily="2" charset="-78"/>
              <a:sym typeface="Arial"/>
            </a:endParaRPr>
          </a:p>
          <a:p>
            <a:pPr>
              <a:spcBef>
                <a:spcPts val="1200"/>
              </a:spcBef>
              <a:spcAft>
                <a:spcPts val="1200"/>
              </a:spcAft>
              <a:buNone/>
            </a:pPr>
            <a:endParaRPr lang="en-US" sz="2800" dirty="0">
              <a:latin typeface="Sakkal Majalla" panose="02000000000000000000" pitchFamily="2" charset="-78"/>
              <a:cs typeface="Sakkal Majalla" panose="02000000000000000000" pitchFamily="2" charset="-78"/>
            </a:endParaRPr>
          </a:p>
        </p:txBody>
      </p:sp>
      <p:pic>
        <p:nvPicPr>
          <p:cNvPr id="25602" name="Picture 2" descr="2,056 Cleaning Cart Photos - Free &amp; Royalty-Free Stock Photos from  Dreamstime">
            <a:extLst>
              <a:ext uri="{FF2B5EF4-FFF2-40B4-BE49-F238E27FC236}">
                <a16:creationId xmlns:a16="http://schemas.microsoft.com/office/drawing/2014/main" id="{70C1AEA2-2CE5-45C4-965F-12DE36179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979" y="1968917"/>
            <a:ext cx="2624592" cy="17465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Learning from Cities Across the Globe to Create the Best Trash Can - This  Big City">
            <a:extLst>
              <a:ext uri="{FF2B5EF4-FFF2-40B4-BE49-F238E27FC236}">
                <a16:creationId xmlns:a16="http://schemas.microsoft.com/office/drawing/2014/main" id="{3B07BA96-22DA-4686-A9A0-D351A6043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447" y="3867414"/>
            <a:ext cx="2607124" cy="17465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Wheelie Bins Sizes And Dimensions">
            <a:extLst>
              <a:ext uri="{FF2B5EF4-FFF2-40B4-BE49-F238E27FC236}">
                <a16:creationId xmlns:a16="http://schemas.microsoft.com/office/drawing/2014/main" id="{21FD8304-54BA-4368-B282-1DDCD5587A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6579" y="4082504"/>
            <a:ext cx="3703625" cy="153145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F019E1AD-E0AD-4FEC-B61E-3EFF329E1F80}"/>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خطط إدارة النفايات</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أمثلة</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7" name="Rectangle 16">
            <a:extLst>
              <a:ext uri="{FF2B5EF4-FFF2-40B4-BE49-F238E27FC236}">
                <a16:creationId xmlns:a16="http://schemas.microsoft.com/office/drawing/2014/main" id="{177DE74F-A5CF-4A48-88A4-B752B6DEF384}"/>
              </a:ext>
            </a:extLst>
          </p:cNvPr>
          <p:cNvSpPr/>
          <p:nvPr/>
        </p:nvSpPr>
        <p:spPr>
          <a:xfrm>
            <a:off x="182880" y="182880"/>
            <a:ext cx="3819294" cy="1540037"/>
          </a:xfrm>
          <a:prstGeom prst="rect">
            <a:avLst/>
          </a:prstGeom>
        </p:spPr>
        <p:txBody>
          <a:bodyPr wrap="square">
            <a:spAutoFit/>
          </a:bodyPr>
          <a:lstStyle/>
          <a:p>
            <a:pPr algn="r" rtl="1">
              <a:lnSpc>
                <a:spcPct val="112000"/>
              </a:lnSpc>
            </a:pPr>
            <a:r>
              <a:rPr lang="ar-EG" sz="2800" dirty="0">
                <a:solidFill>
                  <a:srgbClr val="002060"/>
                </a:solidFill>
                <a:latin typeface="Sakkal Majalla" panose="02000000000000000000" pitchFamily="2" charset="-78"/>
                <a:cs typeface="Sakkal Majalla" panose="02000000000000000000" pitchFamily="2" charset="-78"/>
              </a:rPr>
              <a:t>التخطيط لادارة النفايات يحد من الفوضى ويسرع من عمليات جمع النفايات</a:t>
            </a:r>
            <a:endParaRPr lang="en-US" sz="2800" dirty="0">
              <a:solidFill>
                <a:srgbClr val="002060"/>
              </a:solidFill>
              <a:latin typeface="Sakkal Majalla" panose="02000000000000000000" pitchFamily="2" charset="-78"/>
              <a:cs typeface="Sakkal Majalla" panose="02000000000000000000" pitchFamily="2" charset="-78"/>
            </a:endParaRPr>
          </a:p>
        </p:txBody>
      </p:sp>
      <p:sp>
        <p:nvSpPr>
          <p:cNvPr id="14" name="Oval 13">
            <a:extLst>
              <a:ext uri="{FF2B5EF4-FFF2-40B4-BE49-F238E27FC236}">
                <a16:creationId xmlns:a16="http://schemas.microsoft.com/office/drawing/2014/main" id="{74FC4B02-2613-40D8-B4B8-F00A8A6C08F3}"/>
              </a:ext>
            </a:extLst>
          </p:cNvPr>
          <p:cNvSpPr/>
          <p:nvPr/>
        </p:nvSpPr>
        <p:spPr>
          <a:xfrm>
            <a:off x="313899" y="3715464"/>
            <a:ext cx="3819294" cy="22349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E77F5D5-21DB-49B8-AB00-F4CE3032FADF}"/>
              </a:ext>
            </a:extLst>
          </p:cNvPr>
          <p:cNvSpPr txBox="1"/>
          <p:nvPr/>
        </p:nvSpPr>
        <p:spPr>
          <a:xfrm>
            <a:off x="311370" y="2148108"/>
            <a:ext cx="8559914" cy="3108543"/>
          </a:xfrm>
          <a:prstGeom prst="rect">
            <a:avLst/>
          </a:prstGeom>
          <a:solidFill>
            <a:schemeClr val="tx2">
              <a:lumMod val="20000"/>
              <a:lumOff val="80000"/>
            </a:schemeClr>
          </a:solidFill>
        </p:spPr>
        <p:txBody>
          <a:bodyPr wrap="square" rtlCol="0">
            <a:spAutoFit/>
          </a:bodyPr>
          <a:lstStyle/>
          <a:p>
            <a:pPr algn="r" rtl="1"/>
            <a:r>
              <a:rPr lang="ar-SA" sz="2800" dirty="0">
                <a:latin typeface="Sakkal Majalla" panose="02000000000000000000" pitchFamily="2" charset="-78"/>
                <a:ea typeface="Arial" charset="0"/>
                <a:cs typeface="Sakkal Majalla" panose="02000000000000000000" pitchFamily="2" charset="-78"/>
              </a:rPr>
              <a:t>دليل </a:t>
            </a:r>
            <a:r>
              <a:rPr lang="ar-EG" sz="2800" dirty="0">
                <a:latin typeface="Sakkal Majalla" panose="02000000000000000000" pitchFamily="2" charset="-78"/>
                <a:ea typeface="Arial" charset="0"/>
                <a:cs typeface="Sakkal Majalla" panose="02000000000000000000" pitchFamily="2" charset="-78"/>
              </a:rPr>
              <a:t>المدربين</a:t>
            </a:r>
            <a:r>
              <a:rPr lang="ar-SA" sz="2800" dirty="0">
                <a:latin typeface="Sakkal Majalla" panose="02000000000000000000" pitchFamily="2" charset="-78"/>
                <a:ea typeface="Arial" charset="0"/>
                <a:cs typeface="Sakkal Majalla" panose="02000000000000000000" pitchFamily="2" charset="-78"/>
              </a:rPr>
              <a:t>:</a:t>
            </a: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الهدف</a:t>
            </a:r>
            <a:r>
              <a:rPr lang="ar-SA" sz="2800" dirty="0">
                <a:latin typeface="Sakkal Majalla" panose="02000000000000000000" pitchFamily="2" charset="-78"/>
                <a:ea typeface="Arial" charset="0"/>
                <a:cs typeface="Sakkal Majalla" panose="02000000000000000000" pitchFamily="2" charset="-78"/>
              </a:rPr>
              <a:t>: </a:t>
            </a:r>
            <a:r>
              <a:rPr lang="ar-EG" sz="2800" dirty="0">
                <a:latin typeface="Sakkal Majalla" panose="02000000000000000000" pitchFamily="2" charset="-78"/>
                <a:ea typeface="Arial" charset="0"/>
                <a:cs typeface="Sakkal Majalla" panose="02000000000000000000" pitchFamily="2" charset="-78"/>
              </a:rPr>
              <a:t>أهمية </a:t>
            </a:r>
            <a:r>
              <a:rPr lang="ar-SA" sz="2800" dirty="0">
                <a:latin typeface="Sakkal Majalla" panose="02000000000000000000" pitchFamily="2" charset="-78"/>
                <a:ea typeface="Arial" charset="0"/>
                <a:cs typeface="Sakkal Majalla" panose="02000000000000000000" pitchFamily="2" charset="-78"/>
              </a:rPr>
              <a:t>تحديد عدد الحاويات ونوعها وحجمها </a:t>
            </a:r>
          </a:p>
          <a:p>
            <a:pPr marL="214313" indent="-214313" algn="r" rtl="1">
              <a:buFont typeface="Arial" charset="0"/>
              <a:buChar char="•"/>
            </a:pPr>
            <a:r>
              <a:rPr lang="ar" sz="2800" u="sng" dirty="0">
                <a:latin typeface="Sakkal Majalla" panose="02000000000000000000" pitchFamily="2" charset="-78"/>
                <a:ea typeface="Arial" charset="0"/>
                <a:cs typeface="Sakkal Majalla" panose="02000000000000000000" pitchFamily="2" charset="-78"/>
              </a:rPr>
              <a:t>نصائح: </a:t>
            </a:r>
            <a:r>
              <a:rPr lang="ar-EG" sz="2800" dirty="0">
                <a:latin typeface="Sakkal Majalla" panose="02000000000000000000" pitchFamily="2" charset="-78"/>
                <a:ea typeface="Arial" charset="0"/>
                <a:cs typeface="Sakkal Majalla" panose="02000000000000000000" pitchFamily="2" charset="-78"/>
              </a:rPr>
              <a:t>اسأل ما الخطأ المتواجد في الصورة وأتبعه بالاجابة على انه مثال حي لتكدس نوع معين من النفايات في الحاوية الحمراء وه ما يبين ان اختيار حجم الحاوية بناء على الكميات المتولدة شيئ في غاية الاهمية</a:t>
            </a:r>
          </a:p>
          <a:p>
            <a:pPr marL="285750" indent="-285750" algn="r" rtl="1">
              <a:buFont typeface="Arial" charset="0"/>
              <a:buChar char="•"/>
            </a:pPr>
            <a:r>
              <a:rPr lang="ar-SA" sz="2800" u="sng" dirty="0">
                <a:latin typeface="Sakkal Majalla" panose="02000000000000000000" pitchFamily="2" charset="-78"/>
                <a:cs typeface="Sakkal Majalla" panose="02000000000000000000" pitchFamily="2" charset="-78"/>
              </a:rPr>
              <a:t>المواد الازمة</a:t>
            </a:r>
            <a:r>
              <a:rPr lang="ar-SA" sz="2800" dirty="0">
                <a:latin typeface="Sakkal Majalla" panose="02000000000000000000" pitchFamily="2" charset="-78"/>
                <a:cs typeface="Sakkal Majalla" panose="02000000000000000000" pitchFamily="2" charset="-78"/>
              </a:rPr>
              <a:t>:</a:t>
            </a:r>
            <a:r>
              <a:rPr lang="en-US" sz="2800" dirty="0">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شرائح العرض</a:t>
            </a:r>
          </a:p>
          <a:p>
            <a:pPr marL="342900" indent="-342900" algn="r" rtl="1">
              <a:buFont typeface="Arial" panose="020B0604020202020204" pitchFamily="34" charset="0"/>
              <a:buChar char="•"/>
            </a:pPr>
            <a:r>
              <a:rPr lang="ar" sz="2800" u="sng" dirty="0">
                <a:latin typeface="Sakkal Majalla" panose="02000000000000000000" pitchFamily="2" charset="-78"/>
                <a:cs typeface="Sakkal Majalla" panose="02000000000000000000" pitchFamily="2" charset="-78"/>
              </a:rPr>
              <a:t>التقديم:</a:t>
            </a:r>
            <a:r>
              <a:rPr lang="ar" sz="2800" dirty="0">
                <a:latin typeface="Sakkal Majalla" panose="02000000000000000000" pitchFamily="2" charset="-78"/>
                <a:cs typeface="Sakkal Majalla" panose="02000000000000000000" pitchFamily="2" charset="-78"/>
              </a:rPr>
              <a:t> محاضرة</a:t>
            </a:r>
          </a:p>
        </p:txBody>
      </p:sp>
    </p:spTree>
    <p:extLst>
      <p:ext uri="{BB962C8B-B14F-4D97-AF65-F5344CB8AC3E}">
        <p14:creationId xmlns:p14="http://schemas.microsoft.com/office/powerpoint/2010/main" val="115987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5602"/>
                                        </p:tgtEl>
                                        <p:attrNameLst>
                                          <p:attrName>style.visibility</p:attrName>
                                        </p:attrNameLst>
                                      </p:cBhvr>
                                      <p:to>
                                        <p:strVal val="visible"/>
                                      </p:to>
                                    </p:set>
                                    <p:animEffect transition="in" filter="fade">
                                      <p:cBhvr>
                                        <p:cTn id="17" dur="1000"/>
                                        <p:tgtEl>
                                          <p:spTgt spid="25602"/>
                                        </p:tgtEl>
                                      </p:cBhvr>
                                    </p:animEffect>
                                  </p:childTnLst>
                                </p:cTn>
                              </p:par>
                            </p:childTnLst>
                          </p:cTn>
                        </p:par>
                        <p:par>
                          <p:cTn id="18" fill="hold">
                            <p:stCondLst>
                              <p:cond delay="3000"/>
                            </p:stCondLst>
                            <p:childTnLst>
                              <p:par>
                                <p:cTn id="19" presetID="42"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a:xfrm>
            <a:off x="6113721" y="7189298"/>
            <a:ext cx="2133600" cy="184666"/>
          </a:xfrm>
        </p:spPr>
        <p:txBody>
          <a:bodyPr/>
          <a:lstStyle/>
          <a:p>
            <a:fld id="{00000000-1234-1234-1234-123412341234}" type="slidenum">
              <a:rPr lang="ar-EG" smtClean="0">
                <a:latin typeface="Sakkal Majalla" panose="02000000000000000000" pitchFamily="2" charset="-78"/>
                <a:cs typeface="Sakkal Majalla" panose="02000000000000000000" pitchFamily="2" charset="-78"/>
              </a:rPr>
              <a:pPr/>
              <a:t>111</a:t>
            </a:fld>
            <a:endParaRPr lang="ar-EG">
              <a:latin typeface="Sakkal Majalla" panose="02000000000000000000" pitchFamily="2" charset="-78"/>
              <a:cs typeface="Sakkal Majalla" panose="02000000000000000000" pitchFamily="2" charset="-78"/>
            </a:endParaRPr>
          </a:p>
        </p:txBody>
      </p:sp>
      <p:sp>
        <p:nvSpPr>
          <p:cNvPr id="11" name="TextBox 10"/>
          <p:cNvSpPr txBox="1"/>
          <p:nvPr/>
        </p:nvSpPr>
        <p:spPr>
          <a:xfrm>
            <a:off x="3856868" y="6325922"/>
            <a:ext cx="4833619" cy="369332"/>
          </a:xfrm>
          <a:prstGeom prst="rect">
            <a:avLst/>
          </a:prstGeom>
          <a:noFill/>
        </p:spPr>
        <p:txBody>
          <a:bodyPr wrap="square" rtlCol="0">
            <a:spAutoFit/>
          </a:bodyPr>
          <a:lstStyle/>
          <a:p>
            <a:pPr algn="r" rtl="1"/>
            <a:r>
              <a:rPr lang="ar-EG" sz="900" dirty="0">
                <a:latin typeface="Sakkal Majalla" panose="02000000000000000000" pitchFamily="2" charset="-78"/>
                <a:cs typeface="Sakkal Majalla" panose="02000000000000000000" pitchFamily="2" charset="-78"/>
              </a:rPr>
              <a:t>إجمالي 9 فنادق في البحر الأحمر بمصر –</a:t>
            </a:r>
          </a:p>
          <a:p>
            <a:pPr algn="r" rtl="1"/>
            <a:r>
              <a:rPr lang="ar-EG" sz="900" dirty="0">
                <a:latin typeface="Sakkal Majalla" panose="02000000000000000000" pitchFamily="2" charset="-78"/>
                <a:cs typeface="Sakkal Majalla" panose="02000000000000000000" pitchFamily="2" charset="-78"/>
              </a:rPr>
              <a:t> قاعدة بيانات لمراجعة النفايات في شركة كيمونكس مصر للاستشارات</a:t>
            </a:r>
            <a:endParaRPr lang="en-US" sz="900" dirty="0">
              <a:latin typeface="Sakkal Majalla" panose="02000000000000000000" pitchFamily="2" charset="-78"/>
              <a:cs typeface="Sakkal Majalla" panose="02000000000000000000" pitchFamily="2" charset="-78"/>
            </a:endParaRPr>
          </a:p>
        </p:txBody>
      </p:sp>
      <p:sp>
        <p:nvSpPr>
          <p:cNvPr id="14" name="Title 1">
            <a:extLst>
              <a:ext uri="{FF2B5EF4-FFF2-40B4-BE49-F238E27FC236}">
                <a16:creationId xmlns:a16="http://schemas.microsoft.com/office/drawing/2014/main" id="{54C5F415-41B7-40E6-BEE2-BC0411BE0E43}"/>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خطط إدارة النفايات</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مثال لمؤشرات الأداء </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5" name="TextBox 14">
            <a:extLst>
              <a:ext uri="{FF2B5EF4-FFF2-40B4-BE49-F238E27FC236}">
                <a16:creationId xmlns:a16="http://schemas.microsoft.com/office/drawing/2014/main" id="{0BB8AE0E-7A8A-4F49-BB60-801460590D83}"/>
              </a:ext>
            </a:extLst>
          </p:cNvPr>
          <p:cNvSpPr txBox="1"/>
          <p:nvPr/>
        </p:nvSpPr>
        <p:spPr>
          <a:xfrm>
            <a:off x="182880" y="182880"/>
            <a:ext cx="3936380" cy="1066189"/>
          </a:xfrm>
          <a:prstGeom prst="rect">
            <a:avLst/>
          </a:prstGeom>
          <a:noFill/>
        </p:spPr>
        <p:txBody>
          <a:bodyPr wrap="square">
            <a:spAutoFit/>
          </a:bodyPr>
          <a:lstStyle/>
          <a:p>
            <a:pPr algn="r" rtl="1">
              <a:lnSpc>
                <a:spcPct val="113000"/>
              </a:lnSpc>
            </a:pPr>
            <a:r>
              <a:rPr lang="ar-EG" sz="2800" dirty="0">
                <a:solidFill>
                  <a:srgbClr val="002060"/>
                </a:solidFill>
                <a:latin typeface="Sakkal Majalla" panose="02000000000000000000" pitchFamily="2" charset="-78"/>
                <a:ea typeface="Gill Sans"/>
                <a:cs typeface="Sakkal Majalla" panose="02000000000000000000" pitchFamily="2" charset="-78"/>
                <a:sym typeface="Gill Sans"/>
              </a:rPr>
              <a:t>تنتج الفنادق نسب عالية من النفايات القابلة لإعادة التدوير</a:t>
            </a:r>
            <a:endParaRPr lang="en-US" sz="2800" dirty="0">
              <a:solidFill>
                <a:srgbClr val="002060"/>
              </a:solidFill>
              <a:latin typeface="Sakkal Majalla" panose="02000000000000000000" pitchFamily="2" charset="-78"/>
              <a:cs typeface="Sakkal Majalla" panose="02000000000000000000" pitchFamily="2" charset="-78"/>
            </a:endParaRPr>
          </a:p>
        </p:txBody>
      </p:sp>
      <p:sp>
        <p:nvSpPr>
          <p:cNvPr id="8" name="Rectangle 7">
            <a:extLst>
              <a:ext uri="{FF2B5EF4-FFF2-40B4-BE49-F238E27FC236}">
                <a16:creationId xmlns:a16="http://schemas.microsoft.com/office/drawing/2014/main" id="{70675A06-766F-4016-908B-C797A5AF38AA}"/>
              </a:ext>
            </a:extLst>
          </p:cNvPr>
          <p:cNvSpPr/>
          <p:nvPr/>
        </p:nvSpPr>
        <p:spPr>
          <a:xfrm>
            <a:off x="5768870" y="1745177"/>
            <a:ext cx="3555286" cy="523220"/>
          </a:xfrm>
          <a:prstGeom prst="rect">
            <a:avLst/>
          </a:prstGeom>
          <a:ln>
            <a:noFill/>
          </a:ln>
        </p:spPr>
        <p:txBody>
          <a:bodyPr wrap="square">
            <a:spAutoFit/>
          </a:bodyPr>
          <a:lstStyle/>
          <a:p>
            <a:pPr algn="ctr"/>
            <a:r>
              <a:rPr lang="ar-EG" sz="2800" dirty="0">
                <a:solidFill>
                  <a:schemeClr val="tx1"/>
                </a:solidFill>
                <a:latin typeface="Sakkal Majalla" panose="02000000000000000000" pitchFamily="2" charset="-78"/>
                <a:ea typeface="Gill Sans"/>
                <a:cs typeface="Sakkal Majalla" panose="02000000000000000000" pitchFamily="2" charset="-78"/>
              </a:rPr>
              <a:t>مثال إقليمي</a:t>
            </a:r>
            <a:endParaRPr lang="en-US" sz="2800" dirty="0">
              <a:solidFill>
                <a:schemeClr val="tx1"/>
              </a:solidFill>
              <a:latin typeface="Sakkal Majalla" panose="02000000000000000000" pitchFamily="2" charset="-78"/>
              <a:ea typeface="Gill Sans"/>
              <a:cs typeface="Sakkal Majalla" panose="02000000000000000000" pitchFamily="2" charset="-78"/>
            </a:endParaRPr>
          </a:p>
        </p:txBody>
      </p:sp>
      <p:sp>
        <p:nvSpPr>
          <p:cNvPr id="9" name="Rectangle 8">
            <a:extLst>
              <a:ext uri="{FF2B5EF4-FFF2-40B4-BE49-F238E27FC236}">
                <a16:creationId xmlns:a16="http://schemas.microsoft.com/office/drawing/2014/main" id="{70675A06-766F-4016-908B-C797A5AF38AA}"/>
              </a:ext>
            </a:extLst>
          </p:cNvPr>
          <p:cNvSpPr/>
          <p:nvPr/>
        </p:nvSpPr>
        <p:spPr>
          <a:xfrm>
            <a:off x="521238" y="1745177"/>
            <a:ext cx="3555286" cy="523220"/>
          </a:xfrm>
          <a:prstGeom prst="rect">
            <a:avLst/>
          </a:prstGeom>
          <a:ln>
            <a:noFill/>
          </a:ln>
        </p:spPr>
        <p:txBody>
          <a:bodyPr wrap="square">
            <a:spAutoFit/>
          </a:bodyPr>
          <a:lstStyle/>
          <a:p>
            <a:pPr algn="ctr"/>
            <a:r>
              <a:rPr lang="ar-EG" sz="2800" dirty="0">
                <a:solidFill>
                  <a:schemeClr val="tx1"/>
                </a:solidFill>
                <a:latin typeface="Sakkal Majalla" panose="02000000000000000000" pitchFamily="2" charset="-78"/>
                <a:ea typeface="Gill Sans"/>
                <a:cs typeface="Sakkal Majalla" panose="02000000000000000000" pitchFamily="2" charset="-78"/>
              </a:rPr>
              <a:t>الأردن - العقبة</a:t>
            </a:r>
            <a:endParaRPr lang="en-US" sz="2800" dirty="0">
              <a:solidFill>
                <a:schemeClr val="tx1"/>
              </a:solidFill>
              <a:latin typeface="Sakkal Majalla" panose="02000000000000000000" pitchFamily="2" charset="-78"/>
              <a:ea typeface="Gill Sans"/>
              <a:cs typeface="Sakkal Majalla" panose="02000000000000000000" pitchFamily="2" charset="-78"/>
            </a:endParaRPr>
          </a:p>
        </p:txBody>
      </p:sp>
      <p:graphicFrame>
        <p:nvGraphicFramePr>
          <p:cNvPr id="10" name="Chart 9"/>
          <p:cNvGraphicFramePr>
            <a:graphicFrameLocks/>
          </p:cNvGraphicFramePr>
          <p:nvPr/>
        </p:nvGraphicFramePr>
        <p:xfrm>
          <a:off x="-737833" y="2341282"/>
          <a:ext cx="6393656" cy="433234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057450" y="6411110"/>
            <a:ext cx="4833619" cy="230832"/>
          </a:xfrm>
          <a:prstGeom prst="rect">
            <a:avLst/>
          </a:prstGeom>
          <a:noFill/>
        </p:spPr>
        <p:txBody>
          <a:bodyPr wrap="square" rtlCol="0">
            <a:spAutoFit/>
          </a:bodyPr>
          <a:lstStyle/>
          <a:p>
            <a:r>
              <a:rPr lang="ar-EG" sz="900" dirty="0">
                <a:latin typeface="Sakkal Majalla" panose="02000000000000000000" pitchFamily="2" charset="-78"/>
                <a:cs typeface="Sakkal Majalla" panose="02000000000000000000" pitchFamily="2" charset="-78"/>
              </a:rPr>
              <a:t> مشروع ادامة - لجمع النفايات الصلبة  في العقبة - 2018</a:t>
            </a:r>
            <a:endParaRPr lang="en-US" sz="900" dirty="0">
              <a:latin typeface="Sakkal Majalla" panose="02000000000000000000" pitchFamily="2" charset="-78"/>
              <a:cs typeface="Sakkal Majalla" panose="02000000000000000000" pitchFamily="2" charset="-78"/>
            </a:endParaRPr>
          </a:p>
        </p:txBody>
      </p:sp>
      <p:graphicFrame>
        <p:nvGraphicFramePr>
          <p:cNvPr id="13" name="Chart 12">
            <a:extLst>
              <a:ext uri="{FF2B5EF4-FFF2-40B4-BE49-F238E27FC236}">
                <a16:creationId xmlns:a16="http://schemas.microsoft.com/office/drawing/2014/main" id="{00000000-0008-0000-0000-000005000000}"/>
              </a:ext>
            </a:extLst>
          </p:cNvPr>
          <p:cNvGraphicFramePr>
            <a:graphicFrameLocks/>
          </p:cNvGraphicFramePr>
          <p:nvPr/>
        </p:nvGraphicFramePr>
        <p:xfrm>
          <a:off x="4256576" y="2341282"/>
          <a:ext cx="5503929" cy="420646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9359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a:xfrm>
            <a:off x="6113721" y="7189298"/>
            <a:ext cx="2133600" cy="184666"/>
          </a:xfrm>
        </p:spPr>
        <p:txBody>
          <a:bodyPr/>
          <a:lstStyle/>
          <a:p>
            <a:fld id="{00000000-1234-1234-1234-123412341234}" type="slidenum">
              <a:rPr lang="ar-EG" smtClean="0">
                <a:latin typeface="Sakkal Majalla" panose="02000000000000000000" pitchFamily="2" charset="-78"/>
                <a:cs typeface="Sakkal Majalla" panose="02000000000000000000" pitchFamily="2" charset="-78"/>
              </a:rPr>
              <a:pPr/>
              <a:t>112</a:t>
            </a:fld>
            <a:endParaRPr lang="ar-EG">
              <a:latin typeface="Sakkal Majalla" panose="02000000000000000000" pitchFamily="2" charset="-78"/>
              <a:cs typeface="Sakkal Majalla" panose="02000000000000000000" pitchFamily="2" charset="-78"/>
            </a:endParaRPr>
          </a:p>
        </p:txBody>
      </p:sp>
      <p:sp>
        <p:nvSpPr>
          <p:cNvPr id="11" name="TextBox 10"/>
          <p:cNvSpPr txBox="1"/>
          <p:nvPr/>
        </p:nvSpPr>
        <p:spPr>
          <a:xfrm>
            <a:off x="3856868" y="6325922"/>
            <a:ext cx="4833619" cy="369332"/>
          </a:xfrm>
          <a:prstGeom prst="rect">
            <a:avLst/>
          </a:prstGeom>
          <a:noFill/>
        </p:spPr>
        <p:txBody>
          <a:bodyPr wrap="square" rtlCol="0">
            <a:spAutoFit/>
          </a:bodyPr>
          <a:lstStyle/>
          <a:p>
            <a:pPr algn="r" rtl="1"/>
            <a:r>
              <a:rPr lang="ar-EG" sz="900" dirty="0">
                <a:latin typeface="Sakkal Majalla" panose="02000000000000000000" pitchFamily="2" charset="-78"/>
                <a:cs typeface="Sakkal Majalla" panose="02000000000000000000" pitchFamily="2" charset="-78"/>
              </a:rPr>
              <a:t>إجمالي 9 فنادق في البحر الأحمر بمصر –</a:t>
            </a:r>
          </a:p>
          <a:p>
            <a:pPr algn="r" rtl="1"/>
            <a:r>
              <a:rPr lang="ar-EG" sz="900" dirty="0">
                <a:latin typeface="Sakkal Majalla" panose="02000000000000000000" pitchFamily="2" charset="-78"/>
                <a:cs typeface="Sakkal Majalla" panose="02000000000000000000" pitchFamily="2" charset="-78"/>
              </a:rPr>
              <a:t> قاعدة بيانات لمراجعة النفايات في شركة كيمونكس مصر للاستشارات</a:t>
            </a:r>
            <a:endParaRPr lang="en-US" sz="900" dirty="0">
              <a:latin typeface="Sakkal Majalla" panose="02000000000000000000" pitchFamily="2" charset="-78"/>
              <a:cs typeface="Sakkal Majalla" panose="02000000000000000000" pitchFamily="2" charset="-78"/>
            </a:endParaRPr>
          </a:p>
        </p:txBody>
      </p:sp>
      <p:sp>
        <p:nvSpPr>
          <p:cNvPr id="14" name="Title 1">
            <a:extLst>
              <a:ext uri="{FF2B5EF4-FFF2-40B4-BE49-F238E27FC236}">
                <a16:creationId xmlns:a16="http://schemas.microsoft.com/office/drawing/2014/main" id="{54C5F415-41B7-40E6-BEE2-BC0411BE0E43}"/>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خطط إدارة النفايات</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مثال لمؤشرات الأداء </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5" name="TextBox 14">
            <a:extLst>
              <a:ext uri="{FF2B5EF4-FFF2-40B4-BE49-F238E27FC236}">
                <a16:creationId xmlns:a16="http://schemas.microsoft.com/office/drawing/2014/main" id="{0BB8AE0E-7A8A-4F49-BB60-801460590D83}"/>
              </a:ext>
            </a:extLst>
          </p:cNvPr>
          <p:cNvSpPr txBox="1"/>
          <p:nvPr/>
        </p:nvSpPr>
        <p:spPr>
          <a:xfrm>
            <a:off x="182880" y="182880"/>
            <a:ext cx="3936380" cy="1066189"/>
          </a:xfrm>
          <a:prstGeom prst="rect">
            <a:avLst/>
          </a:prstGeom>
          <a:noFill/>
        </p:spPr>
        <p:txBody>
          <a:bodyPr wrap="square">
            <a:spAutoFit/>
          </a:bodyPr>
          <a:lstStyle/>
          <a:p>
            <a:pPr algn="r" rtl="1">
              <a:lnSpc>
                <a:spcPct val="113000"/>
              </a:lnSpc>
            </a:pPr>
            <a:r>
              <a:rPr lang="ar-EG" sz="2800" dirty="0">
                <a:solidFill>
                  <a:srgbClr val="002060"/>
                </a:solidFill>
                <a:latin typeface="Sakkal Majalla" panose="02000000000000000000" pitchFamily="2" charset="-78"/>
                <a:ea typeface="Gill Sans"/>
                <a:cs typeface="Sakkal Majalla" panose="02000000000000000000" pitchFamily="2" charset="-78"/>
                <a:sym typeface="Gill Sans"/>
              </a:rPr>
              <a:t>تنتج الفنادق نسب عالية من النفايات القابلة لإعادة التدوير</a:t>
            </a:r>
            <a:endParaRPr lang="en-US" sz="2800" dirty="0">
              <a:solidFill>
                <a:srgbClr val="002060"/>
              </a:solidFill>
              <a:latin typeface="Sakkal Majalla" panose="02000000000000000000" pitchFamily="2" charset="-78"/>
              <a:cs typeface="Sakkal Majalla" panose="02000000000000000000" pitchFamily="2" charset="-78"/>
            </a:endParaRPr>
          </a:p>
        </p:txBody>
      </p:sp>
      <p:sp>
        <p:nvSpPr>
          <p:cNvPr id="8" name="Rectangle 7">
            <a:extLst>
              <a:ext uri="{FF2B5EF4-FFF2-40B4-BE49-F238E27FC236}">
                <a16:creationId xmlns:a16="http://schemas.microsoft.com/office/drawing/2014/main" id="{70675A06-766F-4016-908B-C797A5AF38AA}"/>
              </a:ext>
            </a:extLst>
          </p:cNvPr>
          <p:cNvSpPr/>
          <p:nvPr/>
        </p:nvSpPr>
        <p:spPr>
          <a:xfrm>
            <a:off x="5768870" y="1745177"/>
            <a:ext cx="3555286" cy="523220"/>
          </a:xfrm>
          <a:prstGeom prst="rect">
            <a:avLst/>
          </a:prstGeom>
          <a:ln>
            <a:noFill/>
          </a:ln>
        </p:spPr>
        <p:txBody>
          <a:bodyPr wrap="square">
            <a:spAutoFit/>
          </a:bodyPr>
          <a:lstStyle/>
          <a:p>
            <a:pPr algn="ctr"/>
            <a:r>
              <a:rPr lang="ar-EG" sz="2800" dirty="0">
                <a:solidFill>
                  <a:schemeClr val="tx1"/>
                </a:solidFill>
                <a:latin typeface="Sakkal Majalla" panose="02000000000000000000" pitchFamily="2" charset="-78"/>
                <a:ea typeface="Gill Sans"/>
                <a:cs typeface="Sakkal Majalla" panose="02000000000000000000" pitchFamily="2" charset="-78"/>
              </a:rPr>
              <a:t>مثال إقليمي</a:t>
            </a:r>
            <a:endParaRPr lang="en-US" sz="2800" dirty="0">
              <a:solidFill>
                <a:schemeClr val="tx1"/>
              </a:solidFill>
              <a:latin typeface="Sakkal Majalla" panose="02000000000000000000" pitchFamily="2" charset="-78"/>
              <a:ea typeface="Gill Sans"/>
              <a:cs typeface="Sakkal Majalla" panose="02000000000000000000" pitchFamily="2" charset="-78"/>
            </a:endParaRPr>
          </a:p>
        </p:txBody>
      </p:sp>
      <p:sp>
        <p:nvSpPr>
          <p:cNvPr id="9" name="Rectangle 8">
            <a:extLst>
              <a:ext uri="{FF2B5EF4-FFF2-40B4-BE49-F238E27FC236}">
                <a16:creationId xmlns:a16="http://schemas.microsoft.com/office/drawing/2014/main" id="{70675A06-766F-4016-908B-C797A5AF38AA}"/>
              </a:ext>
            </a:extLst>
          </p:cNvPr>
          <p:cNvSpPr/>
          <p:nvPr/>
        </p:nvSpPr>
        <p:spPr>
          <a:xfrm>
            <a:off x="521238" y="1745177"/>
            <a:ext cx="3555286" cy="523220"/>
          </a:xfrm>
          <a:prstGeom prst="rect">
            <a:avLst/>
          </a:prstGeom>
          <a:ln>
            <a:noFill/>
          </a:ln>
        </p:spPr>
        <p:txBody>
          <a:bodyPr wrap="square">
            <a:spAutoFit/>
          </a:bodyPr>
          <a:lstStyle/>
          <a:p>
            <a:pPr algn="ctr"/>
            <a:r>
              <a:rPr lang="ar-EG" sz="2800" dirty="0">
                <a:solidFill>
                  <a:schemeClr val="tx1"/>
                </a:solidFill>
                <a:latin typeface="Sakkal Majalla" panose="02000000000000000000" pitchFamily="2" charset="-78"/>
                <a:ea typeface="Gill Sans"/>
                <a:cs typeface="Sakkal Majalla" panose="02000000000000000000" pitchFamily="2" charset="-78"/>
              </a:rPr>
              <a:t>الأردن - العقبة</a:t>
            </a:r>
            <a:endParaRPr lang="en-US" sz="2800" dirty="0">
              <a:solidFill>
                <a:schemeClr val="tx1"/>
              </a:solidFill>
              <a:latin typeface="Sakkal Majalla" panose="02000000000000000000" pitchFamily="2" charset="-78"/>
              <a:ea typeface="Gill Sans"/>
              <a:cs typeface="Sakkal Majalla" panose="02000000000000000000" pitchFamily="2" charset="-78"/>
            </a:endParaRPr>
          </a:p>
        </p:txBody>
      </p:sp>
      <p:graphicFrame>
        <p:nvGraphicFramePr>
          <p:cNvPr id="10" name="Chart 9"/>
          <p:cNvGraphicFramePr>
            <a:graphicFrameLocks/>
          </p:cNvGraphicFramePr>
          <p:nvPr/>
        </p:nvGraphicFramePr>
        <p:xfrm>
          <a:off x="-737833" y="2341282"/>
          <a:ext cx="6393656" cy="433234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057450" y="6411110"/>
            <a:ext cx="4833619" cy="230832"/>
          </a:xfrm>
          <a:prstGeom prst="rect">
            <a:avLst/>
          </a:prstGeom>
          <a:noFill/>
        </p:spPr>
        <p:txBody>
          <a:bodyPr wrap="square" rtlCol="0">
            <a:spAutoFit/>
          </a:bodyPr>
          <a:lstStyle/>
          <a:p>
            <a:r>
              <a:rPr lang="ar-EG" sz="900" dirty="0">
                <a:latin typeface="Sakkal Majalla" panose="02000000000000000000" pitchFamily="2" charset="-78"/>
                <a:cs typeface="Sakkal Majalla" panose="02000000000000000000" pitchFamily="2" charset="-78"/>
              </a:rPr>
              <a:t> مشروع ادامة - لجمع النفايات الصلبة  في العقبة - 2018</a:t>
            </a:r>
            <a:endParaRPr lang="en-US" sz="900" dirty="0">
              <a:latin typeface="Sakkal Majalla" panose="02000000000000000000" pitchFamily="2" charset="-78"/>
              <a:cs typeface="Sakkal Majalla" panose="02000000000000000000" pitchFamily="2" charset="-78"/>
            </a:endParaRPr>
          </a:p>
        </p:txBody>
      </p:sp>
      <p:graphicFrame>
        <p:nvGraphicFramePr>
          <p:cNvPr id="13" name="Chart 12">
            <a:extLst>
              <a:ext uri="{FF2B5EF4-FFF2-40B4-BE49-F238E27FC236}">
                <a16:creationId xmlns:a16="http://schemas.microsoft.com/office/drawing/2014/main" id="{00000000-0008-0000-0000-000005000000}"/>
              </a:ext>
            </a:extLst>
          </p:cNvPr>
          <p:cNvGraphicFramePr>
            <a:graphicFrameLocks/>
          </p:cNvGraphicFramePr>
          <p:nvPr/>
        </p:nvGraphicFramePr>
        <p:xfrm>
          <a:off x="4256576" y="2341282"/>
          <a:ext cx="5503929" cy="4206466"/>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DD8B1A3D-4DF0-45D9-81A7-5AD2C6824085}"/>
              </a:ext>
            </a:extLst>
          </p:cNvPr>
          <p:cNvSpPr txBox="1"/>
          <p:nvPr/>
        </p:nvSpPr>
        <p:spPr>
          <a:xfrm>
            <a:off x="436530" y="2254749"/>
            <a:ext cx="8270939" cy="3539430"/>
          </a:xfrm>
          <a:prstGeom prst="rect">
            <a:avLst/>
          </a:prstGeom>
          <a:solidFill>
            <a:schemeClr val="tx2">
              <a:lumMod val="20000"/>
              <a:lumOff val="80000"/>
            </a:schemeClr>
          </a:solidFill>
        </p:spPr>
        <p:txBody>
          <a:bodyPr wrap="square" rtlCol="0">
            <a:spAutoFit/>
          </a:bodyPr>
          <a:lstStyle/>
          <a:p>
            <a:pPr algn="r" rtl="1"/>
            <a:r>
              <a:rPr lang="ar-SA" sz="2800" dirty="0">
                <a:latin typeface="Sakkal Majalla" panose="02000000000000000000" pitchFamily="2" charset="-78"/>
                <a:cs typeface="Sakkal Majalla" panose="02000000000000000000" pitchFamily="2" charset="-78"/>
              </a:rPr>
              <a:t>دليل المدربين:</a:t>
            </a:r>
          </a:p>
          <a:p>
            <a:pPr marL="285750" indent="-285750" algn="r" rtl="1">
              <a:buFont typeface="Arial" charset="0"/>
              <a:buChar char="•"/>
            </a:pPr>
            <a:r>
              <a:rPr lang="ar-SA" sz="2800" u="sng" dirty="0">
                <a:latin typeface="Sakkal Majalla" panose="02000000000000000000" pitchFamily="2" charset="-78"/>
                <a:cs typeface="Sakkal Majalla" panose="02000000000000000000" pitchFamily="2" charset="-78"/>
              </a:rPr>
              <a:t>الهدف: </a:t>
            </a:r>
            <a:r>
              <a:rPr lang="ar-EG" sz="2800" dirty="0">
                <a:latin typeface="Sakkal Majalla" panose="02000000000000000000" pitchFamily="2" charset="-78"/>
                <a:cs typeface="Sakkal Majalla" panose="02000000000000000000" pitchFamily="2" charset="-78"/>
              </a:rPr>
              <a:t>موضوع غير متعلق بالمعلومات نفسها ولكن بكيفية إستخدامها في إتخاذ القرارات </a:t>
            </a:r>
          </a:p>
          <a:p>
            <a:pPr marL="285750" indent="-285750" algn="r" rtl="1">
              <a:buFont typeface="Arial" charset="0"/>
              <a:buChar char="•"/>
            </a:pPr>
            <a:r>
              <a:rPr lang="ar-SA" sz="2800" u="sng" dirty="0">
                <a:latin typeface="Sakkal Majalla" panose="02000000000000000000" pitchFamily="2" charset="-78"/>
                <a:cs typeface="Sakkal Majalla" panose="02000000000000000000" pitchFamily="2" charset="-78"/>
              </a:rPr>
              <a:t>الرسالة: </a:t>
            </a:r>
            <a:r>
              <a:rPr lang="ar-EG" sz="2800" dirty="0">
                <a:latin typeface="Sakkal Majalla" panose="02000000000000000000" pitchFamily="2" charset="-78"/>
                <a:cs typeface="Sakkal Majalla" panose="02000000000000000000" pitchFamily="2" charset="-78"/>
              </a:rPr>
              <a:t>من الأفضل التوجه لأكثر كمية متولدة من النفايات وإعداد فرص لادارتها أو التوجه الى</a:t>
            </a:r>
            <a:r>
              <a:rPr lang="en-US" sz="2800"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النفايات القابلة لاعادة التدوير و بيعها للقائمين على اعادةالتدوير</a:t>
            </a:r>
            <a:endParaRPr lang="ar-SA" sz="2800" dirty="0">
              <a:latin typeface="Sakkal Majalla" panose="02000000000000000000" pitchFamily="2" charset="-78"/>
              <a:cs typeface="Sakkal Majalla" panose="02000000000000000000" pitchFamily="2" charset="-78"/>
            </a:endParaRPr>
          </a:p>
          <a:p>
            <a:pPr marL="285750" indent="-285750" algn="r" rtl="1">
              <a:buFont typeface="Arial" charset="0"/>
              <a:buChar char="•"/>
            </a:pPr>
            <a:r>
              <a:rPr lang="ar-SA" sz="2800" u="sng" dirty="0">
                <a:latin typeface="Sakkal Majalla" panose="02000000000000000000" pitchFamily="2" charset="-78"/>
                <a:cs typeface="Sakkal Majalla" panose="02000000000000000000" pitchFamily="2" charset="-78"/>
              </a:rPr>
              <a:t>المواد الازمة</a:t>
            </a:r>
            <a:r>
              <a:rPr lang="ar-SA" sz="2800" dirty="0">
                <a:latin typeface="Sakkal Majalla" panose="02000000000000000000" pitchFamily="2" charset="-78"/>
                <a:cs typeface="Sakkal Majalla" panose="02000000000000000000" pitchFamily="2" charset="-78"/>
              </a:rPr>
              <a:t>:</a:t>
            </a:r>
            <a:r>
              <a:rPr lang="en-US" sz="2800" dirty="0">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شرائح العرض</a:t>
            </a:r>
          </a:p>
          <a:p>
            <a:pPr marL="342900" indent="-342900" algn="r" rtl="1">
              <a:buFont typeface="Arial" panose="020B0604020202020204" pitchFamily="34" charset="0"/>
              <a:buChar char="•"/>
            </a:pPr>
            <a:r>
              <a:rPr lang="ar" sz="2800" u="sng" dirty="0">
                <a:latin typeface="Sakkal Majalla" panose="02000000000000000000" pitchFamily="2" charset="-78"/>
                <a:cs typeface="Sakkal Majalla" panose="02000000000000000000" pitchFamily="2" charset="-78"/>
              </a:rPr>
              <a:t>التقديم:</a:t>
            </a:r>
            <a:r>
              <a:rPr lang="ar" sz="2800" dirty="0">
                <a:latin typeface="Sakkal Majalla" panose="02000000000000000000" pitchFamily="2" charset="-78"/>
                <a:cs typeface="Sakkal Majalla" panose="02000000000000000000" pitchFamily="2" charset="-78"/>
              </a:rPr>
              <a:t> محاضرة</a:t>
            </a:r>
          </a:p>
        </p:txBody>
      </p:sp>
    </p:spTree>
    <p:extLst>
      <p:ext uri="{BB962C8B-B14F-4D97-AF65-F5344CB8AC3E}">
        <p14:creationId xmlns:p14="http://schemas.microsoft.com/office/powerpoint/2010/main" val="283961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9">
            <a:extLst>
              <a:ext uri="{FF2B5EF4-FFF2-40B4-BE49-F238E27FC236}">
                <a16:creationId xmlns:a16="http://schemas.microsoft.com/office/drawing/2014/main" id="{ED069ACD-0FBE-4A9B-A848-73FC74A02794}"/>
              </a:ext>
            </a:extLst>
          </p:cNvPr>
          <p:cNvSpPr txBox="1">
            <a:spLocks/>
          </p:cNvSpPr>
          <p:nvPr/>
        </p:nvSpPr>
        <p:spPr>
          <a:xfrm>
            <a:off x="4386942" y="1657913"/>
            <a:ext cx="4194939" cy="3970001"/>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635C5B"/>
              </a:buClr>
              <a:buSzPts val="1800"/>
              <a:buFont typeface="Arial"/>
              <a:buChar char="•"/>
              <a:defRPr sz="2000" b="0" i="0" u="none" strike="noStrike" cap="none">
                <a:solidFill>
                  <a:srgbClr val="635C5B"/>
                </a:solidFill>
                <a:latin typeface="Gill Sans"/>
                <a:ea typeface="Gill Sans"/>
                <a:cs typeface="Gill Sans"/>
                <a:sym typeface="Gill Sans"/>
              </a:defRPr>
            </a:lvl1pPr>
            <a:lvl2pPr marL="914400" marR="0" lvl="1" indent="-342900" algn="l" rtl="0">
              <a:lnSpc>
                <a:spcPct val="100000"/>
              </a:lnSpc>
              <a:spcBef>
                <a:spcPts val="1200"/>
              </a:spcBef>
              <a:spcAft>
                <a:spcPts val="0"/>
              </a:spcAft>
              <a:buClr>
                <a:srgbClr val="635C5B"/>
              </a:buClr>
              <a:buSzPts val="1800"/>
              <a:buFont typeface="Arial"/>
              <a:buChar char="–"/>
              <a:defRPr sz="2000" b="0" i="0" u="none" strike="noStrike" cap="none">
                <a:solidFill>
                  <a:srgbClr val="635C5B"/>
                </a:solidFill>
                <a:latin typeface="Gill Sans"/>
                <a:ea typeface="Gill Sans"/>
                <a:cs typeface="Gill Sans"/>
                <a:sym typeface="Gill Sans"/>
              </a:defRPr>
            </a:lvl2pPr>
            <a:lvl3pPr marL="1371600" marR="0" lvl="2"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L="1828800" marR="0" lvl="3" indent="-342900" algn="l" rtl="0">
              <a:lnSpc>
                <a:spcPct val="100000"/>
              </a:lnSpc>
              <a:spcBef>
                <a:spcPts val="360"/>
              </a:spcBef>
              <a:spcAft>
                <a:spcPts val="0"/>
              </a:spcAft>
              <a:buClr>
                <a:srgbClr val="6C6463"/>
              </a:buClr>
              <a:buSzPts val="1800"/>
              <a:buFont typeface="Arial"/>
              <a:buChar char="–"/>
              <a:defRPr sz="1600" b="0" i="0" u="none" strike="noStrike" cap="none">
                <a:solidFill>
                  <a:srgbClr val="6C6463"/>
                </a:solidFill>
                <a:latin typeface="Gill Sans"/>
                <a:ea typeface="Gill Sans"/>
                <a:cs typeface="Gill Sans"/>
                <a:sym typeface="Gill Sans"/>
              </a:defRPr>
            </a:lvl4pPr>
            <a:lvl5pPr marL="2286000" marR="0" lvl="4" indent="-342900" algn="l" rtl="0">
              <a:lnSpc>
                <a:spcPct val="100000"/>
              </a:lnSpc>
              <a:spcBef>
                <a:spcPts val="360"/>
              </a:spcBef>
              <a:spcAft>
                <a:spcPts val="0"/>
              </a:spcAft>
              <a:buClr>
                <a:srgbClr val="6C6463"/>
              </a:buClr>
              <a:buSzPts val="1800"/>
              <a:buFont typeface="Arial"/>
              <a:buChar char="»"/>
              <a:defRPr sz="1400" b="0" i="0" u="none" strike="noStrike" cap="none">
                <a:solidFill>
                  <a:srgbClr val="6C6463"/>
                </a:solidFill>
                <a:latin typeface="Gill Sans"/>
                <a:ea typeface="Gill Sans"/>
                <a:cs typeface="Gill Sans"/>
                <a:sym typeface="Gill Sans"/>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9pPr>
          </a:lstStyle>
          <a:p>
            <a:pPr algn="r" rtl="1">
              <a:lnSpc>
                <a:spcPct val="114000"/>
              </a:lnSpc>
              <a:spcBef>
                <a:spcPts val="1200"/>
              </a:spcBef>
              <a:spcAft>
                <a:spcPts val="1200"/>
              </a:spcAft>
              <a:buSzPct val="100000"/>
              <a:buFont typeface="Wingdings" panose="05000000000000000000" pitchFamily="2" charset="2"/>
              <a:buChar char="v"/>
            </a:pPr>
            <a:r>
              <a:rPr lang="ar-EG" sz="2800" dirty="0">
                <a:solidFill>
                  <a:schemeClr val="tx1">
                    <a:lumMod val="85000"/>
                    <a:lumOff val="15000"/>
                  </a:schemeClr>
                </a:solidFill>
                <a:latin typeface="Sakkal Majalla" panose="02000000000000000000" pitchFamily="2" charset="-78"/>
                <a:cs typeface="Sakkal Majalla" panose="02000000000000000000" pitchFamily="2" charset="-78"/>
              </a:rPr>
              <a:t>معرفة خصائص النفايات يفتح الباب لإعادة التدوير</a:t>
            </a:r>
          </a:p>
          <a:p>
            <a:pPr algn="r" rtl="1">
              <a:lnSpc>
                <a:spcPct val="114000"/>
              </a:lnSpc>
              <a:spcBef>
                <a:spcPts val="1200"/>
              </a:spcBef>
              <a:spcAft>
                <a:spcPts val="1200"/>
              </a:spcAft>
              <a:buSzPct val="100000"/>
              <a:buFont typeface="Wingdings" panose="05000000000000000000" pitchFamily="2" charset="2"/>
              <a:buChar char="v"/>
            </a:pPr>
            <a:r>
              <a:rPr lang="ar-EG" sz="2800" dirty="0">
                <a:solidFill>
                  <a:schemeClr val="tx1">
                    <a:lumMod val="85000"/>
                    <a:lumOff val="15000"/>
                  </a:schemeClr>
                </a:solidFill>
                <a:latin typeface="Sakkal Majalla" panose="02000000000000000000" pitchFamily="2" charset="-78"/>
                <a:cs typeface="Sakkal Majalla" panose="02000000000000000000" pitchFamily="2" charset="-78"/>
              </a:rPr>
              <a:t>يساعد مزودو الخدمة في عملية تحديد الخدمة</a:t>
            </a:r>
          </a:p>
          <a:p>
            <a:pPr algn="r" rtl="1">
              <a:lnSpc>
                <a:spcPct val="114000"/>
              </a:lnSpc>
              <a:spcBef>
                <a:spcPts val="1200"/>
              </a:spcBef>
              <a:spcAft>
                <a:spcPts val="1200"/>
              </a:spcAft>
              <a:buSzPct val="100000"/>
              <a:buFont typeface="Wingdings" panose="05000000000000000000" pitchFamily="2" charset="2"/>
              <a:buChar char="v"/>
            </a:pPr>
            <a:r>
              <a:rPr lang="ar-EG" sz="2800" dirty="0">
                <a:solidFill>
                  <a:schemeClr val="tx1">
                    <a:lumMod val="85000"/>
                    <a:lumOff val="15000"/>
                  </a:schemeClr>
                </a:solidFill>
                <a:latin typeface="Sakkal Majalla" panose="02000000000000000000" pitchFamily="2" charset="-78"/>
                <a:cs typeface="Sakkal Majalla" panose="02000000000000000000" pitchFamily="2" charset="-78"/>
              </a:rPr>
              <a:t>يقدم كل نوع العديد من الخيارات التي يمكنك اتباعها</a:t>
            </a:r>
          </a:p>
          <a:p>
            <a:pPr algn="r" rtl="1">
              <a:lnSpc>
                <a:spcPct val="114000"/>
              </a:lnSpc>
              <a:spcBef>
                <a:spcPts val="1200"/>
              </a:spcBef>
              <a:spcAft>
                <a:spcPts val="1200"/>
              </a:spcAft>
              <a:buSzPct val="100000"/>
              <a:buFont typeface="Wingdings" panose="05000000000000000000" pitchFamily="2" charset="2"/>
              <a:buChar char="v"/>
            </a:pPr>
            <a:r>
              <a:rPr lang="ar-EG" sz="2800" dirty="0">
                <a:solidFill>
                  <a:schemeClr val="tx1">
                    <a:lumMod val="85000"/>
                    <a:lumOff val="15000"/>
                  </a:schemeClr>
                </a:solidFill>
                <a:latin typeface="Sakkal Majalla" panose="02000000000000000000" pitchFamily="2" charset="-78"/>
                <a:cs typeface="Sakkal Majalla" panose="02000000000000000000" pitchFamily="2" charset="-78"/>
              </a:rPr>
              <a:t>نسبة كبيرة يمكن إعادة تدويرها</a:t>
            </a:r>
            <a:endParaRPr lang="en-CA" sz="2800" dirty="0">
              <a:solidFill>
                <a:schemeClr val="tx1">
                  <a:lumMod val="85000"/>
                  <a:lumOff val="15000"/>
                </a:schemeClr>
              </a:solidFill>
              <a:latin typeface="Sakkal Majalla" panose="02000000000000000000" pitchFamily="2" charset="-78"/>
              <a:cs typeface="Sakkal Majalla" panose="02000000000000000000" pitchFamily="2" charset="-78"/>
            </a:endParaRPr>
          </a:p>
        </p:txBody>
      </p:sp>
      <p:sp>
        <p:nvSpPr>
          <p:cNvPr id="4" name="Slide Number Placeholder 3">
            <a:extLst>
              <a:ext uri="{FF2B5EF4-FFF2-40B4-BE49-F238E27FC236}">
                <a16:creationId xmlns:a16="http://schemas.microsoft.com/office/drawing/2014/main" id="{2956C12A-7446-43EC-A551-47F340721B94}"/>
              </a:ext>
            </a:extLst>
          </p:cNvPr>
          <p:cNvSpPr>
            <a:spLocks noGrp="1"/>
          </p:cNvSpPr>
          <p:nvPr>
            <p:ph type="sldNum" idx="12"/>
          </p:nvPr>
        </p:nvSpPr>
        <p:spPr/>
        <p:txBody>
          <a:bodyPr/>
          <a:lstStyle/>
          <a:p>
            <a:fld id="{00000000-1234-1234-1234-123412341234}" type="slidenum">
              <a:rPr lang="ar-EG" smtClean="0"/>
              <a:pPr/>
              <a:t>113</a:t>
            </a:fld>
            <a:endParaRPr lang="ar-EG"/>
          </a:p>
        </p:txBody>
      </p:sp>
      <p:sp>
        <p:nvSpPr>
          <p:cNvPr id="9" name="Title 1">
            <a:extLst>
              <a:ext uri="{FF2B5EF4-FFF2-40B4-BE49-F238E27FC236}">
                <a16:creationId xmlns:a16="http://schemas.microsoft.com/office/drawing/2014/main" id="{30F34623-D415-4B2D-AD0B-8CC7F70FEDBC}"/>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خطط إدارة النفايات</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خصائص النفايات</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pic>
        <p:nvPicPr>
          <p:cNvPr id="7" name="Picture 6">
            <a:extLst>
              <a:ext uri="{FF2B5EF4-FFF2-40B4-BE49-F238E27FC236}">
                <a16:creationId xmlns:a16="http://schemas.microsoft.com/office/drawing/2014/main" id="{2389724B-BC25-427A-86C6-BE8585D639CB}"/>
              </a:ext>
            </a:extLst>
          </p:cNvPr>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blip>
          <a:stretch>
            <a:fillRect/>
          </a:stretch>
        </p:blipFill>
        <p:spPr>
          <a:xfrm>
            <a:off x="195942" y="5178852"/>
            <a:ext cx="1153887" cy="1483204"/>
          </a:xfrm>
          <a:prstGeom prst="rect">
            <a:avLst/>
          </a:prstGeom>
        </p:spPr>
      </p:pic>
      <p:sp>
        <p:nvSpPr>
          <p:cNvPr id="10" name="Rectangle 9">
            <a:extLst>
              <a:ext uri="{FF2B5EF4-FFF2-40B4-BE49-F238E27FC236}">
                <a16:creationId xmlns:a16="http://schemas.microsoft.com/office/drawing/2014/main" id="{CD4084F8-C4DA-45A3-BFCF-EBAFD9E6B70C}"/>
              </a:ext>
            </a:extLst>
          </p:cNvPr>
          <p:cNvSpPr/>
          <p:nvPr/>
        </p:nvSpPr>
        <p:spPr>
          <a:xfrm>
            <a:off x="41364" y="182880"/>
            <a:ext cx="4080931" cy="1057469"/>
          </a:xfrm>
          <a:prstGeom prst="rect">
            <a:avLst/>
          </a:prstGeom>
        </p:spPr>
        <p:txBody>
          <a:bodyPr wrap="square">
            <a:spAutoFit/>
          </a:bodyPr>
          <a:lstStyle/>
          <a:p>
            <a:pPr algn="r" rtl="1">
              <a:lnSpc>
                <a:spcPct val="112000"/>
              </a:lnSpc>
            </a:pPr>
            <a:r>
              <a:rPr lang="ar-EG" sz="2800" dirty="0">
                <a:solidFill>
                  <a:srgbClr val="002060"/>
                </a:solidFill>
                <a:latin typeface="Sakkal Majalla" panose="02000000000000000000" pitchFamily="2" charset="-78"/>
                <a:cs typeface="Sakkal Majalla" panose="02000000000000000000" pitchFamily="2" charset="-78"/>
              </a:rPr>
              <a:t>تختلف المنشآت و تختلف التدخلات حسب تركيبة النفايات</a:t>
            </a:r>
            <a:endParaRPr lang="en-US" sz="2800" dirty="0">
              <a:solidFill>
                <a:srgbClr val="002060"/>
              </a:solidFill>
              <a:latin typeface="Sakkal Majalla" panose="02000000000000000000" pitchFamily="2" charset="-78"/>
              <a:cs typeface="Sakkal Majalla" panose="02000000000000000000" pitchFamily="2" charset="-78"/>
            </a:endParaRPr>
          </a:p>
        </p:txBody>
      </p:sp>
      <p:graphicFrame>
        <p:nvGraphicFramePr>
          <p:cNvPr id="8" name="Chart 7">
            <a:extLst>
              <a:ext uri="{FF2B5EF4-FFF2-40B4-BE49-F238E27FC236}">
                <a16:creationId xmlns:a16="http://schemas.microsoft.com/office/drawing/2014/main" id="{8D554716-5C34-4F81-9534-FF386FB15B40}"/>
              </a:ext>
            </a:extLst>
          </p:cNvPr>
          <p:cNvGraphicFramePr>
            <a:graphicFrameLocks/>
          </p:cNvGraphicFramePr>
          <p:nvPr/>
        </p:nvGraphicFramePr>
        <p:xfrm>
          <a:off x="-677872" y="1927826"/>
          <a:ext cx="6393656" cy="43323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1598609"/>
      </p:ext>
    </p:extLst>
  </p:cSld>
  <p:clrMapOvr>
    <a:masterClrMapping/>
  </p:clrMapOvr>
  <mc:AlternateContent xmlns:mc="http://schemas.openxmlformats.org/markup-compatibility/2006" xmlns:p14="http://schemas.microsoft.com/office/powerpoint/2010/main">
    <mc:Choice Requires="p14">
      <p:transition spd="slow" p14:dur="2000" advTm="103024"/>
    </mc:Choice>
    <mc:Fallback xmlns="">
      <p:transition spd="slow" advTm="103024"/>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4" name="Rectangle 3">
            <a:extLst>
              <a:ext uri="{FF2B5EF4-FFF2-40B4-BE49-F238E27FC236}">
                <a16:creationId xmlns:a16="http://schemas.microsoft.com/office/drawing/2014/main" id="{1DD94B04-05D2-4AE7-A26F-52517DADEE92}"/>
              </a:ext>
            </a:extLst>
          </p:cNvPr>
          <p:cNvSpPr/>
          <p:nvPr/>
        </p:nvSpPr>
        <p:spPr>
          <a:xfrm>
            <a:off x="1964667" y="3276089"/>
            <a:ext cx="4877684" cy="584775"/>
          </a:xfrm>
          <a:prstGeom prst="rect">
            <a:avLst/>
          </a:prstGeom>
        </p:spPr>
        <p:txBody>
          <a:bodyPr wrap="square">
            <a:spAutoFit/>
          </a:bodyPr>
          <a:lstStyle/>
          <a:p>
            <a:pPr algn="ctr" rtl="1">
              <a:spcAft>
                <a:spcPts val="1200"/>
              </a:spcAft>
            </a:pPr>
            <a:r>
              <a:rPr lang="ar-EG" sz="3200" b="1" dirty="0">
                <a:solidFill>
                  <a:schemeClr val="bg1"/>
                </a:solidFill>
                <a:latin typeface="Sakkal Majalla" panose="02000000000000000000" pitchFamily="2" charset="-78"/>
                <a:ea typeface="Gill Sans"/>
                <a:cs typeface="Sakkal Majalla" panose="02000000000000000000" pitchFamily="2" charset="-78"/>
                <a:sym typeface="Gill Sans"/>
              </a:rPr>
              <a:t>تدريب جماعي</a:t>
            </a:r>
          </a:p>
        </p:txBody>
      </p:sp>
      <p:sp>
        <p:nvSpPr>
          <p:cNvPr id="5" name="Rectangle 4"/>
          <p:cNvSpPr/>
          <p:nvPr/>
        </p:nvSpPr>
        <p:spPr>
          <a:xfrm>
            <a:off x="674914" y="3712029"/>
            <a:ext cx="489857" cy="35922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41594" y="1936587"/>
            <a:ext cx="7543800" cy="391011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DB9AF4D-A698-4008-BDC6-AEB5266DD2A6}"/>
              </a:ext>
            </a:extLst>
          </p:cNvPr>
          <p:cNvSpPr txBox="1"/>
          <p:nvPr/>
        </p:nvSpPr>
        <p:spPr>
          <a:xfrm>
            <a:off x="3758901" y="4071257"/>
            <a:ext cx="1626197" cy="461665"/>
          </a:xfrm>
          <a:prstGeom prst="rect">
            <a:avLst/>
          </a:prstGeom>
          <a:solidFill>
            <a:schemeClr val="bg1"/>
          </a:solidFill>
        </p:spPr>
        <p:txBody>
          <a:bodyPr wrap="square" rtlCol="0">
            <a:spAutoFit/>
          </a:bodyPr>
          <a:lstStyle/>
          <a:p>
            <a:r>
              <a:rPr lang="ar-EG" sz="2400" b="1" dirty="0">
                <a:latin typeface="Sakkal Majalla" panose="02000000000000000000" pitchFamily="2" charset="-78"/>
                <a:cs typeface="Sakkal Majalla" panose="02000000000000000000" pitchFamily="2" charset="-78"/>
              </a:rPr>
              <a:t>10.30</a:t>
            </a:r>
            <a:r>
              <a:rPr lang="en-US" sz="2400" b="1" dirty="0">
                <a:latin typeface="Sakkal Majalla" panose="02000000000000000000" pitchFamily="2" charset="-78"/>
                <a:cs typeface="Sakkal Majalla" panose="02000000000000000000" pitchFamily="2" charset="-78"/>
              </a:rPr>
              <a:t> – </a:t>
            </a:r>
            <a:r>
              <a:rPr lang="ar-EG" sz="2400" b="1" dirty="0">
                <a:latin typeface="Sakkal Majalla" panose="02000000000000000000" pitchFamily="2" charset="-78"/>
                <a:cs typeface="Sakkal Majalla" panose="02000000000000000000" pitchFamily="2" charset="-78"/>
              </a:rPr>
              <a:t>12.00</a:t>
            </a:r>
            <a:endParaRPr lang="en-US" sz="2400" b="1"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774785483"/>
      </p:ext>
    </p:extLst>
  </p:cSld>
  <p:clrMapOvr>
    <a:masterClrMapping/>
  </p:clrMapOvr>
  <mc:AlternateContent xmlns:mc="http://schemas.openxmlformats.org/markup-compatibility/2006" xmlns:p14="http://schemas.microsoft.com/office/powerpoint/2010/main">
    <mc:Choice Requires="p14">
      <p:transition spd="slow" p14:dur="2000" advTm="57328"/>
    </mc:Choice>
    <mc:Fallback xmlns="">
      <p:transition spd="slow" advTm="57328"/>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823C11C-705F-43C5-9F70-DB0E445EF314}"/>
              </a:ext>
            </a:extLst>
          </p:cNvPr>
          <p:cNvSpPr>
            <a:spLocks noGrp="1"/>
          </p:cNvSpPr>
          <p:nvPr>
            <p:ph type="body" idx="2"/>
          </p:nvPr>
        </p:nvSpPr>
        <p:spPr>
          <a:xfrm>
            <a:off x="4122821" y="1600200"/>
            <a:ext cx="4702571" cy="5041232"/>
          </a:xfrm>
        </p:spPr>
        <p:txBody>
          <a:bodyPr>
            <a:normAutofit/>
          </a:bodyPr>
          <a:lstStyle/>
          <a:p>
            <a:pPr algn="r" rtl="1"/>
            <a:r>
              <a:rPr lang="ar-EG" sz="2400" dirty="0">
                <a:solidFill>
                  <a:schemeClr val="tx1"/>
                </a:solidFill>
              </a:rPr>
              <a:t>ينقسم الحضور الي ثلاث أو أربعة مجموعات وأن تخصص ممثل لها ليقوم بعرض نتائج التدريب</a:t>
            </a:r>
          </a:p>
          <a:p>
            <a:pPr algn="r" rtl="1"/>
            <a:endParaRPr lang="ar-EG" sz="2400" dirty="0">
              <a:solidFill>
                <a:schemeClr val="tx1"/>
              </a:solidFill>
            </a:endParaRPr>
          </a:p>
          <a:p>
            <a:pPr algn="r" rtl="1"/>
            <a:r>
              <a:rPr lang="ar-EG" sz="2400" dirty="0">
                <a:solidFill>
                  <a:schemeClr val="tx1"/>
                </a:solidFill>
              </a:rPr>
              <a:t>علي كل مجموعة ان تقوم </a:t>
            </a:r>
            <a:r>
              <a:rPr lang="ar-EG" sz="2400" b="1" u="sng" dirty="0">
                <a:solidFill>
                  <a:schemeClr val="tx1"/>
                </a:solidFill>
              </a:rPr>
              <a:t>بوضع خطة</a:t>
            </a:r>
            <a:r>
              <a:rPr lang="ar-EG" sz="2400" dirty="0">
                <a:solidFill>
                  <a:schemeClr val="tx1"/>
                </a:solidFill>
              </a:rPr>
              <a:t> لادارة النفايات عن طريق ملئ الثلاث ورقات</a:t>
            </a:r>
          </a:p>
          <a:p>
            <a:pPr algn="r" rtl="1"/>
            <a:endParaRPr lang="ar-EG" sz="2400" dirty="0">
              <a:solidFill>
                <a:schemeClr val="tx1"/>
              </a:solidFill>
            </a:endParaRPr>
          </a:p>
          <a:p>
            <a:pPr algn="r" rtl="1"/>
            <a:r>
              <a:rPr lang="ar-EG" sz="2400" dirty="0">
                <a:solidFill>
                  <a:schemeClr val="tx1"/>
                </a:solidFill>
              </a:rPr>
              <a:t>سوف نقوم بأخد الورق بعد انتهاء المده المحددة للتمرين ونقلها لشريحة العرض</a:t>
            </a:r>
          </a:p>
          <a:p>
            <a:pPr algn="r" rtl="1"/>
            <a:endParaRPr lang="en-US" sz="2400" dirty="0">
              <a:solidFill>
                <a:schemeClr val="tx1"/>
              </a:solidFill>
            </a:endParaRPr>
          </a:p>
          <a:p>
            <a:pPr algn="r" rtl="1"/>
            <a:r>
              <a:rPr lang="ar-EG" sz="2400" dirty="0">
                <a:solidFill>
                  <a:schemeClr val="tx1"/>
                </a:solidFill>
              </a:rPr>
              <a:t>علي كل ممثل للمجموعة تقديم نتائج التمرين من خلال شريحة العرض</a:t>
            </a:r>
            <a:endParaRPr lang="en-US" sz="2400" dirty="0">
              <a:solidFill>
                <a:schemeClr val="tx1"/>
              </a:solidFill>
            </a:endParaRPr>
          </a:p>
          <a:p>
            <a:endParaRPr lang="en-US" sz="2400" dirty="0">
              <a:solidFill>
                <a:schemeClr val="tx1"/>
              </a:solidFill>
            </a:endParaRPr>
          </a:p>
        </p:txBody>
      </p:sp>
      <p:pic>
        <p:nvPicPr>
          <p:cNvPr id="8" name="Picture 7">
            <a:extLst>
              <a:ext uri="{FF2B5EF4-FFF2-40B4-BE49-F238E27FC236}">
                <a16:creationId xmlns:a16="http://schemas.microsoft.com/office/drawing/2014/main" id="{54D02C78-0C88-4006-A7F2-39DD5BDC8578}"/>
              </a:ext>
            </a:extLst>
          </p:cNvPr>
          <p:cNvPicPr>
            <a:picLocks noChangeAspect="1"/>
          </p:cNvPicPr>
          <p:nvPr/>
        </p:nvPicPr>
        <p:blipFill>
          <a:blip r:embed="rId3"/>
          <a:stretch>
            <a:fillRect/>
          </a:stretch>
        </p:blipFill>
        <p:spPr>
          <a:xfrm>
            <a:off x="318608" y="1506800"/>
            <a:ext cx="3804213" cy="3192963"/>
          </a:xfrm>
          <a:prstGeom prst="rect">
            <a:avLst/>
          </a:prstGeom>
          <a:ln w="38100">
            <a:solidFill>
              <a:schemeClr val="tx1"/>
            </a:solidFill>
          </a:ln>
        </p:spPr>
      </p:pic>
      <p:sp>
        <p:nvSpPr>
          <p:cNvPr id="10" name="Title 1">
            <a:extLst>
              <a:ext uri="{FF2B5EF4-FFF2-40B4-BE49-F238E27FC236}">
                <a16:creationId xmlns:a16="http://schemas.microsoft.com/office/drawing/2014/main" id="{1F9CA490-B976-404F-AA70-9CCD49987E9D}"/>
              </a:ext>
            </a:extLst>
          </p:cNvPr>
          <p:cNvSpPr txBox="1">
            <a:spLocks/>
          </p:cNvSpPr>
          <p:nvPr/>
        </p:nvSpPr>
        <p:spPr>
          <a:xfrm>
            <a:off x="1363579" y="70586"/>
            <a:ext cx="7218303"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3000" dirty="0">
                <a:solidFill>
                  <a:srgbClr val="BA0C2F"/>
                </a:solidFill>
                <a:latin typeface="Sakkal Majalla" panose="02000000000000000000" pitchFamily="2" charset="-78"/>
                <a:cs typeface="Sakkal Majalla" panose="02000000000000000000" pitchFamily="2" charset="-78"/>
                <a:sym typeface="Gill Sans"/>
              </a:rPr>
              <a:t>تدريب جماعي</a:t>
            </a:r>
          </a:p>
          <a:p>
            <a:pPr algn="r" rtl="1">
              <a:spcAft>
                <a:spcPts val="1200"/>
              </a:spcAft>
            </a:pPr>
            <a:r>
              <a:rPr lang="ar-EG" sz="3000" dirty="0">
                <a:solidFill>
                  <a:srgbClr val="BA0C2F"/>
                </a:solidFill>
                <a:latin typeface="Sakkal Majalla" panose="02000000000000000000" pitchFamily="2" charset="-78"/>
                <a:cs typeface="Sakkal Majalla" panose="02000000000000000000" pitchFamily="2" charset="-78"/>
                <a:sym typeface="Gill Sans"/>
              </a:rPr>
              <a:t>إعداد خطة لإدارة النفايات</a:t>
            </a:r>
            <a:endParaRPr lang="ar-EG" sz="3000" dirty="0">
              <a:solidFill>
                <a:srgbClr val="BA0C2F"/>
              </a:solidFill>
              <a:latin typeface="Sakkal Majalla" panose="02000000000000000000" pitchFamily="2" charset="-78"/>
              <a:cs typeface="Sakkal Majalla" panose="02000000000000000000" pitchFamily="2" charset="-78"/>
            </a:endParaRPr>
          </a:p>
        </p:txBody>
      </p:sp>
      <p:grpSp>
        <p:nvGrpSpPr>
          <p:cNvPr id="6" name="Group 5">
            <a:extLst>
              <a:ext uri="{FF2B5EF4-FFF2-40B4-BE49-F238E27FC236}">
                <a16:creationId xmlns:a16="http://schemas.microsoft.com/office/drawing/2014/main" id="{E2C71287-F8F9-40C1-8C28-F9B5CDB5AC80}"/>
              </a:ext>
            </a:extLst>
          </p:cNvPr>
          <p:cNvGrpSpPr/>
          <p:nvPr/>
        </p:nvGrpSpPr>
        <p:grpSpPr>
          <a:xfrm>
            <a:off x="230573" y="3362873"/>
            <a:ext cx="3804213" cy="3192963"/>
            <a:chOff x="3902471" y="1617029"/>
            <a:chExt cx="5089129" cy="4923679"/>
          </a:xfrm>
        </p:grpSpPr>
        <p:pic>
          <p:nvPicPr>
            <p:cNvPr id="9" name="Picture 8">
              <a:extLst>
                <a:ext uri="{FF2B5EF4-FFF2-40B4-BE49-F238E27FC236}">
                  <a16:creationId xmlns:a16="http://schemas.microsoft.com/office/drawing/2014/main" id="{AE215E9D-C267-4FC4-8FCD-64A3FD565527}"/>
                </a:ext>
              </a:extLst>
            </p:cNvPr>
            <p:cNvPicPr>
              <a:picLocks noChangeAspect="1"/>
            </p:cNvPicPr>
            <p:nvPr/>
          </p:nvPicPr>
          <p:blipFill rotWithShape="1">
            <a:blip r:embed="rId4"/>
            <a:srcRect l="12976" r="13506"/>
            <a:stretch/>
          </p:blipFill>
          <p:spPr>
            <a:xfrm>
              <a:off x="5121229" y="1617029"/>
              <a:ext cx="3657600" cy="2794585"/>
            </a:xfrm>
            <a:prstGeom prst="rect">
              <a:avLst/>
            </a:prstGeom>
            <a:ln w="38100">
              <a:solidFill>
                <a:schemeClr val="tx1"/>
              </a:solidFill>
            </a:ln>
          </p:spPr>
        </p:pic>
        <p:pic>
          <p:nvPicPr>
            <p:cNvPr id="11" name="Picture 10">
              <a:extLst>
                <a:ext uri="{FF2B5EF4-FFF2-40B4-BE49-F238E27FC236}">
                  <a16:creationId xmlns:a16="http://schemas.microsoft.com/office/drawing/2014/main" id="{F0E64087-E39E-4BEF-A3A4-040F6A08C591}"/>
                </a:ext>
              </a:extLst>
            </p:cNvPr>
            <p:cNvPicPr>
              <a:picLocks noChangeAspect="1"/>
            </p:cNvPicPr>
            <p:nvPr/>
          </p:nvPicPr>
          <p:blipFill rotWithShape="1">
            <a:blip r:embed="rId5"/>
            <a:srcRect l="12955" r="12734"/>
            <a:stretch/>
          </p:blipFill>
          <p:spPr>
            <a:xfrm>
              <a:off x="4511850" y="2514474"/>
              <a:ext cx="3657600" cy="2764755"/>
            </a:xfrm>
            <a:prstGeom prst="rect">
              <a:avLst/>
            </a:prstGeom>
            <a:ln w="38100">
              <a:solidFill>
                <a:schemeClr val="tx1"/>
              </a:solidFill>
            </a:ln>
          </p:spPr>
        </p:pic>
        <p:pic>
          <p:nvPicPr>
            <p:cNvPr id="12" name="Picture 11">
              <a:extLst>
                <a:ext uri="{FF2B5EF4-FFF2-40B4-BE49-F238E27FC236}">
                  <a16:creationId xmlns:a16="http://schemas.microsoft.com/office/drawing/2014/main" id="{F16A08C6-81BF-4966-AA52-D37398D96660}"/>
                </a:ext>
              </a:extLst>
            </p:cNvPr>
            <p:cNvPicPr>
              <a:picLocks noChangeAspect="1"/>
            </p:cNvPicPr>
            <p:nvPr/>
          </p:nvPicPr>
          <p:blipFill rotWithShape="1">
            <a:blip r:embed="rId6"/>
            <a:srcRect l="13973" r="14390"/>
            <a:stretch/>
          </p:blipFill>
          <p:spPr>
            <a:xfrm>
              <a:off x="3902471" y="3603027"/>
              <a:ext cx="3657600" cy="2868025"/>
            </a:xfrm>
            <a:prstGeom prst="rect">
              <a:avLst/>
            </a:prstGeom>
            <a:ln w="38100">
              <a:solidFill>
                <a:schemeClr val="tx1"/>
              </a:solidFill>
            </a:ln>
          </p:spPr>
        </p:pic>
        <p:sp>
          <p:nvSpPr>
            <p:cNvPr id="13" name="Oval 12">
              <a:extLst>
                <a:ext uri="{FF2B5EF4-FFF2-40B4-BE49-F238E27FC236}">
                  <a16:creationId xmlns:a16="http://schemas.microsoft.com/office/drawing/2014/main" id="{3CEE5B57-8430-42F1-8288-9831EDCC8DDD}"/>
                </a:ext>
              </a:extLst>
            </p:cNvPr>
            <p:cNvSpPr/>
            <p:nvPr/>
          </p:nvSpPr>
          <p:spPr>
            <a:xfrm>
              <a:off x="8366397" y="2218544"/>
              <a:ext cx="625203" cy="241341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569C854-4881-4F71-9D1E-3FE407A4E37C}"/>
                </a:ext>
              </a:extLst>
            </p:cNvPr>
            <p:cNvSpPr/>
            <p:nvPr/>
          </p:nvSpPr>
          <p:spPr>
            <a:xfrm>
              <a:off x="7589408" y="3015521"/>
              <a:ext cx="625203" cy="241341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B50B57F-347A-4BC5-B6EA-1EA4E845811B}"/>
                </a:ext>
              </a:extLst>
            </p:cNvPr>
            <p:cNvSpPr/>
            <p:nvPr/>
          </p:nvSpPr>
          <p:spPr>
            <a:xfrm>
              <a:off x="7037272" y="4127291"/>
              <a:ext cx="625203" cy="241341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4981290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823C11C-705F-43C5-9F70-DB0E445EF314}"/>
              </a:ext>
            </a:extLst>
          </p:cNvPr>
          <p:cNvSpPr>
            <a:spLocks noGrp="1"/>
          </p:cNvSpPr>
          <p:nvPr>
            <p:ph type="body" idx="2"/>
          </p:nvPr>
        </p:nvSpPr>
        <p:spPr>
          <a:xfrm>
            <a:off x="294167" y="1600200"/>
            <a:ext cx="8531226" cy="5041232"/>
          </a:xfrm>
        </p:spPr>
        <p:txBody>
          <a:bodyPr>
            <a:normAutofit/>
          </a:bodyPr>
          <a:lstStyle/>
          <a:p>
            <a:pPr marL="101600" indent="0" algn="ctr" rtl="1">
              <a:lnSpc>
                <a:spcPct val="114000"/>
              </a:lnSpc>
              <a:spcBef>
                <a:spcPts val="450"/>
              </a:spcBef>
              <a:spcAft>
                <a:spcPts val="450"/>
              </a:spcAft>
              <a:buNone/>
            </a:pPr>
            <a:r>
              <a:rPr lang="ar-EG" sz="2400" dirty="0">
                <a:solidFill>
                  <a:schemeClr val="tx1"/>
                </a:solidFill>
              </a:rPr>
              <a:t>استعن بنتائج تدريبات اليوم الأول </a:t>
            </a:r>
          </a:p>
          <a:p>
            <a:endParaRPr lang="en-US" sz="2400" dirty="0">
              <a:solidFill>
                <a:schemeClr val="tx1"/>
              </a:solidFill>
            </a:endParaRPr>
          </a:p>
        </p:txBody>
      </p:sp>
      <p:pic>
        <p:nvPicPr>
          <p:cNvPr id="6" name="Picture 5">
            <a:extLst>
              <a:ext uri="{FF2B5EF4-FFF2-40B4-BE49-F238E27FC236}">
                <a16:creationId xmlns:a16="http://schemas.microsoft.com/office/drawing/2014/main" id="{7CCBD123-8F8C-4A28-8800-D15825115346}"/>
              </a:ext>
            </a:extLst>
          </p:cNvPr>
          <p:cNvPicPr>
            <a:picLocks noChangeAspect="1"/>
          </p:cNvPicPr>
          <p:nvPr/>
        </p:nvPicPr>
        <p:blipFill>
          <a:blip r:embed="rId3"/>
          <a:stretch>
            <a:fillRect/>
          </a:stretch>
        </p:blipFill>
        <p:spPr>
          <a:xfrm>
            <a:off x="541080" y="2569137"/>
            <a:ext cx="3787410" cy="2856319"/>
          </a:xfrm>
          <a:prstGeom prst="rect">
            <a:avLst/>
          </a:prstGeom>
          <a:ln w="57150">
            <a:solidFill>
              <a:schemeClr val="accent1"/>
            </a:solidFill>
          </a:ln>
        </p:spPr>
      </p:pic>
      <p:pic>
        <p:nvPicPr>
          <p:cNvPr id="13" name="Picture 12">
            <a:extLst>
              <a:ext uri="{FF2B5EF4-FFF2-40B4-BE49-F238E27FC236}">
                <a16:creationId xmlns:a16="http://schemas.microsoft.com/office/drawing/2014/main" id="{D4655113-CAB5-4C7D-8A93-205FB135B874}"/>
              </a:ext>
            </a:extLst>
          </p:cNvPr>
          <p:cNvPicPr>
            <a:picLocks noChangeAspect="1"/>
          </p:cNvPicPr>
          <p:nvPr/>
        </p:nvPicPr>
        <p:blipFill>
          <a:blip r:embed="rId4"/>
          <a:stretch>
            <a:fillRect/>
          </a:stretch>
        </p:blipFill>
        <p:spPr>
          <a:xfrm>
            <a:off x="4730454" y="2569137"/>
            <a:ext cx="3851428" cy="2856319"/>
          </a:xfrm>
          <a:prstGeom prst="rect">
            <a:avLst/>
          </a:prstGeom>
          <a:ln w="57150">
            <a:solidFill>
              <a:srgbClr val="002060"/>
            </a:solidFill>
          </a:ln>
        </p:spPr>
      </p:pic>
      <p:sp>
        <p:nvSpPr>
          <p:cNvPr id="14" name="Title 1">
            <a:extLst>
              <a:ext uri="{FF2B5EF4-FFF2-40B4-BE49-F238E27FC236}">
                <a16:creationId xmlns:a16="http://schemas.microsoft.com/office/drawing/2014/main" id="{4EDA20CD-9568-4469-9C60-01F541EE2058}"/>
              </a:ext>
            </a:extLst>
          </p:cNvPr>
          <p:cNvSpPr txBox="1">
            <a:spLocks/>
          </p:cNvSpPr>
          <p:nvPr/>
        </p:nvSpPr>
        <p:spPr>
          <a:xfrm>
            <a:off x="1363579" y="70586"/>
            <a:ext cx="7218303"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3000" dirty="0">
                <a:solidFill>
                  <a:srgbClr val="BA0C2F"/>
                </a:solidFill>
                <a:latin typeface="Sakkal Majalla" panose="02000000000000000000" pitchFamily="2" charset="-78"/>
                <a:cs typeface="Sakkal Majalla" panose="02000000000000000000" pitchFamily="2" charset="-78"/>
                <a:sym typeface="Gill Sans"/>
              </a:rPr>
              <a:t>تدريب جماعي</a:t>
            </a:r>
          </a:p>
          <a:p>
            <a:pPr algn="r" rtl="1">
              <a:spcAft>
                <a:spcPts val="1200"/>
              </a:spcAft>
            </a:pPr>
            <a:r>
              <a:rPr lang="ar-EG" sz="3000" dirty="0">
                <a:solidFill>
                  <a:srgbClr val="BA0C2F"/>
                </a:solidFill>
                <a:latin typeface="Sakkal Majalla" panose="02000000000000000000" pitchFamily="2" charset="-78"/>
                <a:cs typeface="Sakkal Majalla" panose="02000000000000000000" pitchFamily="2" charset="-78"/>
                <a:sym typeface="Gill Sans"/>
              </a:rPr>
              <a:t>إعداد خطة لإدارة النفايات</a:t>
            </a:r>
            <a:endParaRPr lang="ar-EG" sz="3000" dirty="0">
              <a:solidFill>
                <a:srgbClr val="BA0C2F"/>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9081700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56C12A-7446-43EC-A551-47F340721B94}"/>
              </a:ext>
            </a:extLst>
          </p:cNvPr>
          <p:cNvSpPr>
            <a:spLocks noGrp="1"/>
          </p:cNvSpPr>
          <p:nvPr>
            <p:ph type="sldNum" idx="12"/>
          </p:nvPr>
        </p:nvSpPr>
        <p:spPr/>
        <p:txBody>
          <a:bodyPr/>
          <a:lstStyle/>
          <a:p>
            <a:fld id="{00000000-1234-1234-1234-123412341234}" type="slidenum">
              <a:rPr lang="ar-EG" smtClean="0"/>
              <a:pPr/>
              <a:t>117</a:t>
            </a:fld>
            <a:endParaRPr lang="ar-EG"/>
          </a:p>
        </p:txBody>
      </p:sp>
      <p:graphicFrame>
        <p:nvGraphicFramePr>
          <p:cNvPr id="2" name="Table 2">
            <a:extLst>
              <a:ext uri="{FF2B5EF4-FFF2-40B4-BE49-F238E27FC236}">
                <a16:creationId xmlns:a16="http://schemas.microsoft.com/office/drawing/2014/main" id="{1347F6A5-3490-4D3F-9311-5C0E08AE2CFD}"/>
              </a:ext>
            </a:extLst>
          </p:cNvPr>
          <p:cNvGraphicFramePr>
            <a:graphicFrameLocks noGrp="1"/>
          </p:cNvGraphicFramePr>
          <p:nvPr>
            <p:extLst>
              <p:ext uri="{D42A27DB-BD31-4B8C-83A1-F6EECF244321}">
                <p14:modId xmlns:p14="http://schemas.microsoft.com/office/powerpoint/2010/main" val="173317775"/>
              </p:ext>
            </p:extLst>
          </p:nvPr>
        </p:nvGraphicFramePr>
        <p:xfrm>
          <a:off x="274483" y="572128"/>
          <a:ext cx="8595034" cy="5957951"/>
        </p:xfrm>
        <a:graphic>
          <a:graphicData uri="http://schemas.openxmlformats.org/drawingml/2006/table">
            <a:tbl>
              <a:tblPr firstRow="1" bandRow="1">
                <a:tableStyleId>{2E8BB8F2-23E0-49C3-ADD4-AE65DBEDF43D}</a:tableStyleId>
              </a:tblPr>
              <a:tblGrid>
                <a:gridCol w="1907037">
                  <a:extLst>
                    <a:ext uri="{9D8B030D-6E8A-4147-A177-3AD203B41FA5}">
                      <a16:colId xmlns:a16="http://schemas.microsoft.com/office/drawing/2014/main" val="2721420987"/>
                    </a:ext>
                  </a:extLst>
                </a:gridCol>
                <a:gridCol w="2200428">
                  <a:extLst>
                    <a:ext uri="{9D8B030D-6E8A-4147-A177-3AD203B41FA5}">
                      <a16:colId xmlns:a16="http://schemas.microsoft.com/office/drawing/2014/main" val="1798017384"/>
                    </a:ext>
                  </a:extLst>
                </a:gridCol>
                <a:gridCol w="860612">
                  <a:extLst>
                    <a:ext uri="{9D8B030D-6E8A-4147-A177-3AD203B41FA5}">
                      <a16:colId xmlns:a16="http://schemas.microsoft.com/office/drawing/2014/main" val="1195886784"/>
                    </a:ext>
                  </a:extLst>
                </a:gridCol>
                <a:gridCol w="2366682">
                  <a:extLst>
                    <a:ext uri="{9D8B030D-6E8A-4147-A177-3AD203B41FA5}">
                      <a16:colId xmlns:a16="http://schemas.microsoft.com/office/drawing/2014/main" val="786735575"/>
                    </a:ext>
                  </a:extLst>
                </a:gridCol>
                <a:gridCol w="1260275">
                  <a:extLst>
                    <a:ext uri="{9D8B030D-6E8A-4147-A177-3AD203B41FA5}">
                      <a16:colId xmlns:a16="http://schemas.microsoft.com/office/drawing/2014/main" val="1153277578"/>
                    </a:ext>
                  </a:extLst>
                </a:gridCol>
              </a:tblGrid>
              <a:tr h="793285">
                <a:tc>
                  <a:txBody>
                    <a:bodyPr/>
                    <a:lstStyle/>
                    <a:p>
                      <a:pPr algn="ctr"/>
                      <a:r>
                        <a:rPr lang="ar-EG" sz="1600" dirty="0"/>
                        <a:t>التعامل الحالي</a:t>
                      </a:r>
                    </a:p>
                    <a:p>
                      <a:pPr algn="ctr"/>
                      <a:r>
                        <a:rPr lang="ar-EG" sz="1100" dirty="0"/>
                        <a:t>(بيع لتجار – اعادة تدوير – الجمع من مقدمي الخدمات – البيع لاعادة التدوير)</a:t>
                      </a:r>
                      <a:endParaRPr lang="en-US" sz="1100" dirty="0"/>
                    </a:p>
                  </a:txBody>
                  <a:tcPr anchor="ctr"/>
                </a:tc>
                <a:tc>
                  <a:txBody>
                    <a:bodyPr/>
                    <a:lstStyle/>
                    <a:p>
                      <a:pPr algn="ctr"/>
                      <a:r>
                        <a:rPr lang="ar-EG" sz="1600" dirty="0"/>
                        <a:t>وصف حالة المادة</a:t>
                      </a:r>
                      <a:endParaRPr lang="en-US" sz="1600" dirty="0"/>
                    </a:p>
                  </a:txBody>
                  <a:tcPr anchor="ctr"/>
                </a:tc>
                <a:tc>
                  <a:txBody>
                    <a:bodyPr/>
                    <a:lstStyle/>
                    <a:p>
                      <a:pPr algn="ctr"/>
                      <a:r>
                        <a:rPr lang="ar-EG" sz="1600" dirty="0"/>
                        <a:t>مفصول / مختلط</a:t>
                      </a:r>
                      <a:endParaRPr lang="en-US" sz="1600" dirty="0"/>
                    </a:p>
                  </a:txBody>
                  <a:tcPr anchor="ctr"/>
                </a:tc>
                <a:tc>
                  <a:txBody>
                    <a:bodyPr/>
                    <a:lstStyle/>
                    <a:p>
                      <a:pPr algn="ctr"/>
                      <a:r>
                        <a:rPr lang="ar-EG" sz="1600" dirty="0"/>
                        <a:t>مصادر التولد</a:t>
                      </a:r>
                      <a:endParaRPr lang="en-US" sz="1600" dirty="0"/>
                    </a:p>
                  </a:txBody>
                  <a:tcPr anchor="ctr"/>
                </a:tc>
                <a:tc>
                  <a:txBody>
                    <a:bodyPr/>
                    <a:lstStyle/>
                    <a:p>
                      <a:pPr algn="ctr"/>
                      <a:r>
                        <a:rPr lang="ar-EG" sz="1600" dirty="0"/>
                        <a:t>نوع المواد المتولدة</a:t>
                      </a:r>
                      <a:endParaRPr lang="en-US" sz="1600" dirty="0"/>
                    </a:p>
                  </a:txBody>
                  <a:tcPr anchor="ctr"/>
                </a:tc>
                <a:extLst>
                  <a:ext uri="{0D108BD9-81ED-4DB2-BD59-A6C34878D82A}">
                    <a16:rowId xmlns:a16="http://schemas.microsoft.com/office/drawing/2014/main" val="1891982476"/>
                  </a:ext>
                </a:extLst>
              </a:tr>
              <a:tr h="731393">
                <a:tc>
                  <a:txBody>
                    <a:bodyPr/>
                    <a:lstStyle/>
                    <a:p>
                      <a:pPr algn="r" rtl="1"/>
                      <a:r>
                        <a:rPr lang="ar-EG" sz="1200" dirty="0"/>
                        <a:t>الجمع من مقدمي الخدمات</a:t>
                      </a:r>
                      <a:endParaRPr lang="en-US" sz="1200" dirty="0"/>
                    </a:p>
                  </a:txBody>
                  <a:tcPr anchor="ctr"/>
                </a:tc>
                <a:tc>
                  <a:txBody>
                    <a:bodyPr/>
                    <a:lstStyle/>
                    <a:p>
                      <a:pPr algn="r" rtl="1"/>
                      <a:r>
                        <a:rPr lang="ar-EG" sz="1200" dirty="0"/>
                        <a:t>اوراق بيضاء مطبوعة و ممزوجة بمخلفات اخري</a:t>
                      </a:r>
                      <a:endParaRPr lang="en-US" sz="1200" dirty="0"/>
                    </a:p>
                  </a:txBody>
                  <a:tcPr anchor="ctr"/>
                </a:tc>
                <a:tc>
                  <a:txBody>
                    <a:bodyPr/>
                    <a:lstStyle/>
                    <a:p>
                      <a:pPr algn="r" rtl="1"/>
                      <a:r>
                        <a:rPr lang="ar-EG" sz="1200" dirty="0"/>
                        <a:t>مختلط</a:t>
                      </a:r>
                      <a:endParaRPr lang="en-US" sz="1200" dirty="0"/>
                    </a:p>
                  </a:txBody>
                  <a:tcPr anchor="ctr"/>
                </a:tc>
                <a:tc>
                  <a:txBody>
                    <a:bodyPr/>
                    <a:lstStyle/>
                    <a:p>
                      <a:pPr algn="r" rtl="1"/>
                      <a:r>
                        <a:rPr lang="ar-EG" sz="1200" dirty="0"/>
                        <a:t>طابعات المكاتب – المكتبة</a:t>
                      </a:r>
                      <a:endParaRPr lang="en-US" sz="1200" dirty="0"/>
                    </a:p>
                  </a:txBody>
                  <a:tcPr anchor="ctr"/>
                </a:tc>
                <a:tc>
                  <a:txBody>
                    <a:bodyPr/>
                    <a:lstStyle/>
                    <a:p>
                      <a:pPr algn="r" rtl="1"/>
                      <a:r>
                        <a:rPr lang="ar-EG" sz="1200" dirty="0"/>
                        <a:t>اوراق </a:t>
                      </a:r>
                      <a:endParaRPr lang="en-US" sz="1200" dirty="0"/>
                    </a:p>
                  </a:txBody>
                  <a:tcPr anchor="ctr"/>
                </a:tc>
                <a:extLst>
                  <a:ext uri="{0D108BD9-81ED-4DB2-BD59-A6C34878D82A}">
                    <a16:rowId xmlns:a16="http://schemas.microsoft.com/office/drawing/2014/main" val="3399478320"/>
                  </a:ext>
                </a:extLst>
              </a:tr>
              <a:tr h="731393">
                <a:tc>
                  <a:txBody>
                    <a:bodyPr/>
                    <a:lstStyle/>
                    <a:p>
                      <a:pPr algn="r" rtl="1"/>
                      <a:endParaRPr lang="en-US" sz="1200" dirty="0"/>
                    </a:p>
                  </a:txBody>
                  <a:tcPr anchor="ctr"/>
                </a:tc>
                <a:tc>
                  <a:txBody>
                    <a:bodyPr/>
                    <a:lstStyle/>
                    <a:p>
                      <a:pPr algn="r" rtl="1"/>
                      <a:endParaRPr lang="en-US" sz="1200" dirty="0"/>
                    </a:p>
                  </a:txBody>
                  <a:tcPr anchor="ctr"/>
                </a:tc>
                <a:tc>
                  <a:txBody>
                    <a:bodyPr/>
                    <a:lstStyle/>
                    <a:p>
                      <a:pPr algn="r" rtl="1"/>
                      <a:endParaRPr lang="en-US" sz="1200" dirty="0"/>
                    </a:p>
                  </a:txBody>
                  <a:tcPr anchor="ctr"/>
                </a:tc>
                <a:tc>
                  <a:txBody>
                    <a:bodyPr/>
                    <a:lstStyle/>
                    <a:p>
                      <a:pPr algn="r" rtl="1"/>
                      <a:endParaRPr lang="en-US" sz="1200" dirty="0"/>
                    </a:p>
                  </a:txBody>
                  <a:tcPr anchor="ctr"/>
                </a:tc>
                <a:tc>
                  <a:txBody>
                    <a:bodyPr/>
                    <a:lstStyle/>
                    <a:p>
                      <a:pPr algn="r" rtl="1"/>
                      <a:endParaRPr lang="en-US" sz="1200" dirty="0"/>
                    </a:p>
                  </a:txBody>
                  <a:tcPr anchor="ctr"/>
                </a:tc>
                <a:extLst>
                  <a:ext uri="{0D108BD9-81ED-4DB2-BD59-A6C34878D82A}">
                    <a16:rowId xmlns:a16="http://schemas.microsoft.com/office/drawing/2014/main" val="2778679175"/>
                  </a:ext>
                </a:extLst>
              </a:tr>
              <a:tr h="731393">
                <a:tc>
                  <a:txBody>
                    <a:bodyPr/>
                    <a:lstStyle/>
                    <a:p>
                      <a:pPr algn="r" rtl="1"/>
                      <a:endParaRPr lang="en-US" sz="1200" dirty="0"/>
                    </a:p>
                  </a:txBody>
                  <a:tcPr anchor="ctr"/>
                </a:tc>
                <a:tc>
                  <a:txBody>
                    <a:bodyPr/>
                    <a:lstStyle/>
                    <a:p>
                      <a:pPr algn="r" rtl="1"/>
                      <a:endParaRPr lang="en-US" sz="1200" dirty="0"/>
                    </a:p>
                  </a:txBody>
                  <a:tcPr anchor="ctr"/>
                </a:tc>
                <a:tc>
                  <a:txBody>
                    <a:bodyPr/>
                    <a:lstStyle/>
                    <a:p>
                      <a:pPr algn="r" rtl="1"/>
                      <a:endParaRPr lang="en-US" sz="1200" dirty="0"/>
                    </a:p>
                  </a:txBody>
                  <a:tcPr anchor="ctr"/>
                </a:tc>
                <a:tc>
                  <a:txBody>
                    <a:bodyPr/>
                    <a:lstStyle/>
                    <a:p>
                      <a:pPr algn="r" rtl="1"/>
                      <a:endParaRPr lang="en-US" sz="1200" dirty="0"/>
                    </a:p>
                  </a:txBody>
                  <a:tcPr anchor="ctr"/>
                </a:tc>
                <a:tc>
                  <a:txBody>
                    <a:bodyPr/>
                    <a:lstStyle/>
                    <a:p>
                      <a:pPr algn="r" rtl="1"/>
                      <a:endParaRPr lang="en-US" sz="1200" dirty="0"/>
                    </a:p>
                  </a:txBody>
                  <a:tcPr anchor="ctr"/>
                </a:tc>
                <a:extLst>
                  <a:ext uri="{0D108BD9-81ED-4DB2-BD59-A6C34878D82A}">
                    <a16:rowId xmlns:a16="http://schemas.microsoft.com/office/drawing/2014/main" val="1556388419"/>
                  </a:ext>
                </a:extLst>
              </a:tr>
              <a:tr h="731393">
                <a:tc>
                  <a:txBody>
                    <a:bodyPr/>
                    <a:lstStyle/>
                    <a:p>
                      <a:pPr algn="r" rtl="1"/>
                      <a:endParaRPr lang="en-US" sz="1200" dirty="0"/>
                    </a:p>
                  </a:txBody>
                  <a:tcPr anchor="ctr"/>
                </a:tc>
                <a:tc>
                  <a:txBody>
                    <a:bodyPr/>
                    <a:lstStyle/>
                    <a:p>
                      <a:pPr algn="r" rtl="1"/>
                      <a:endParaRPr lang="en-US" sz="1200" dirty="0"/>
                    </a:p>
                  </a:txBody>
                  <a:tcPr anchor="ctr"/>
                </a:tc>
                <a:tc>
                  <a:txBody>
                    <a:bodyPr/>
                    <a:lstStyle/>
                    <a:p>
                      <a:pPr algn="r" rtl="1"/>
                      <a:endParaRPr lang="en-US" sz="1200" dirty="0"/>
                    </a:p>
                  </a:txBody>
                  <a:tcPr anchor="ctr"/>
                </a:tc>
                <a:tc>
                  <a:txBody>
                    <a:bodyPr/>
                    <a:lstStyle/>
                    <a:p>
                      <a:pPr algn="r" rtl="1"/>
                      <a:endParaRPr lang="en-US" sz="1200" dirty="0"/>
                    </a:p>
                  </a:txBody>
                  <a:tcPr anchor="ctr"/>
                </a:tc>
                <a:tc>
                  <a:txBody>
                    <a:bodyPr/>
                    <a:lstStyle/>
                    <a:p>
                      <a:pPr algn="r" rtl="1"/>
                      <a:endParaRPr lang="en-US" sz="1200" dirty="0"/>
                    </a:p>
                  </a:txBody>
                  <a:tcPr anchor="ctr"/>
                </a:tc>
                <a:extLst>
                  <a:ext uri="{0D108BD9-81ED-4DB2-BD59-A6C34878D82A}">
                    <a16:rowId xmlns:a16="http://schemas.microsoft.com/office/drawing/2014/main" val="920500657"/>
                  </a:ext>
                </a:extLst>
              </a:tr>
              <a:tr h="731393">
                <a:tc>
                  <a:txBody>
                    <a:bodyPr/>
                    <a:lstStyle/>
                    <a:p>
                      <a:pPr algn="r" rtl="1"/>
                      <a:endParaRPr lang="en-US" sz="1200" dirty="0"/>
                    </a:p>
                  </a:txBody>
                  <a:tcPr anchor="ctr"/>
                </a:tc>
                <a:tc>
                  <a:txBody>
                    <a:bodyPr/>
                    <a:lstStyle/>
                    <a:p>
                      <a:pPr algn="r" rtl="1"/>
                      <a:endParaRPr lang="en-US" sz="1200" dirty="0"/>
                    </a:p>
                  </a:txBody>
                  <a:tcPr anchor="ctr"/>
                </a:tc>
                <a:tc>
                  <a:txBody>
                    <a:bodyPr/>
                    <a:lstStyle/>
                    <a:p>
                      <a:pPr algn="r" rtl="1"/>
                      <a:endParaRPr lang="en-US" sz="1200" dirty="0"/>
                    </a:p>
                  </a:txBody>
                  <a:tcPr anchor="ctr"/>
                </a:tc>
                <a:tc>
                  <a:txBody>
                    <a:bodyPr/>
                    <a:lstStyle/>
                    <a:p>
                      <a:pPr algn="r" rtl="1"/>
                      <a:endParaRPr lang="en-US" sz="1200" dirty="0"/>
                    </a:p>
                  </a:txBody>
                  <a:tcPr anchor="ctr"/>
                </a:tc>
                <a:tc>
                  <a:txBody>
                    <a:bodyPr/>
                    <a:lstStyle/>
                    <a:p>
                      <a:pPr algn="r" rtl="1"/>
                      <a:endParaRPr lang="en-US" sz="1200" dirty="0"/>
                    </a:p>
                  </a:txBody>
                  <a:tcPr anchor="ctr"/>
                </a:tc>
                <a:extLst>
                  <a:ext uri="{0D108BD9-81ED-4DB2-BD59-A6C34878D82A}">
                    <a16:rowId xmlns:a16="http://schemas.microsoft.com/office/drawing/2014/main" val="3957864974"/>
                  </a:ext>
                </a:extLst>
              </a:tr>
              <a:tr h="731393">
                <a:tc>
                  <a:txBody>
                    <a:bodyPr/>
                    <a:lstStyle/>
                    <a:p>
                      <a:pPr algn="r" rtl="1"/>
                      <a:endParaRPr lang="en-US" sz="1200" dirty="0"/>
                    </a:p>
                  </a:txBody>
                  <a:tcPr anchor="ctr"/>
                </a:tc>
                <a:tc>
                  <a:txBody>
                    <a:bodyPr/>
                    <a:lstStyle/>
                    <a:p>
                      <a:pPr algn="r" rtl="1"/>
                      <a:endParaRPr lang="en-US" sz="1200" dirty="0"/>
                    </a:p>
                  </a:txBody>
                  <a:tcPr anchor="ctr"/>
                </a:tc>
                <a:tc>
                  <a:txBody>
                    <a:bodyPr/>
                    <a:lstStyle/>
                    <a:p>
                      <a:pPr algn="r" rtl="1"/>
                      <a:endParaRPr lang="en-US" sz="1200" dirty="0"/>
                    </a:p>
                  </a:txBody>
                  <a:tcPr anchor="ctr"/>
                </a:tc>
                <a:tc>
                  <a:txBody>
                    <a:bodyPr/>
                    <a:lstStyle/>
                    <a:p>
                      <a:pPr algn="r" rtl="1"/>
                      <a:endParaRPr lang="en-US" sz="1200" dirty="0"/>
                    </a:p>
                  </a:txBody>
                  <a:tcPr anchor="ctr"/>
                </a:tc>
                <a:tc>
                  <a:txBody>
                    <a:bodyPr/>
                    <a:lstStyle/>
                    <a:p>
                      <a:pPr algn="r" rtl="1"/>
                      <a:endParaRPr lang="en-US" sz="1200" dirty="0"/>
                    </a:p>
                  </a:txBody>
                  <a:tcPr anchor="ctr"/>
                </a:tc>
                <a:extLst>
                  <a:ext uri="{0D108BD9-81ED-4DB2-BD59-A6C34878D82A}">
                    <a16:rowId xmlns:a16="http://schemas.microsoft.com/office/drawing/2014/main" val="3005037839"/>
                  </a:ext>
                </a:extLst>
              </a:tr>
              <a:tr h="731393">
                <a:tc>
                  <a:txBody>
                    <a:bodyPr/>
                    <a:lstStyle/>
                    <a:p>
                      <a:pPr algn="r" rtl="1"/>
                      <a:endParaRPr lang="en-US" sz="1200" dirty="0"/>
                    </a:p>
                  </a:txBody>
                  <a:tcPr anchor="ctr"/>
                </a:tc>
                <a:tc>
                  <a:txBody>
                    <a:bodyPr/>
                    <a:lstStyle/>
                    <a:p>
                      <a:pPr algn="r" rtl="1"/>
                      <a:endParaRPr lang="en-US" sz="1200" dirty="0"/>
                    </a:p>
                  </a:txBody>
                  <a:tcPr anchor="ctr"/>
                </a:tc>
                <a:tc>
                  <a:txBody>
                    <a:bodyPr/>
                    <a:lstStyle/>
                    <a:p>
                      <a:pPr algn="r" rtl="1"/>
                      <a:endParaRPr lang="en-US" sz="1200" dirty="0"/>
                    </a:p>
                  </a:txBody>
                  <a:tcPr anchor="ctr"/>
                </a:tc>
                <a:tc>
                  <a:txBody>
                    <a:bodyPr/>
                    <a:lstStyle/>
                    <a:p>
                      <a:pPr algn="r" rtl="1"/>
                      <a:endParaRPr lang="en-US" sz="1200" dirty="0"/>
                    </a:p>
                  </a:txBody>
                  <a:tcPr anchor="ctr"/>
                </a:tc>
                <a:tc>
                  <a:txBody>
                    <a:bodyPr/>
                    <a:lstStyle/>
                    <a:p>
                      <a:pPr algn="r" rtl="1"/>
                      <a:endParaRPr lang="en-US" sz="1200" dirty="0"/>
                    </a:p>
                  </a:txBody>
                  <a:tcPr anchor="ctr"/>
                </a:tc>
                <a:extLst>
                  <a:ext uri="{0D108BD9-81ED-4DB2-BD59-A6C34878D82A}">
                    <a16:rowId xmlns:a16="http://schemas.microsoft.com/office/drawing/2014/main" val="865801051"/>
                  </a:ext>
                </a:extLst>
              </a:tr>
            </a:tbl>
          </a:graphicData>
        </a:graphic>
      </p:graphicFrame>
      <p:sp>
        <p:nvSpPr>
          <p:cNvPr id="3" name="TextBox 2">
            <a:extLst>
              <a:ext uri="{FF2B5EF4-FFF2-40B4-BE49-F238E27FC236}">
                <a16:creationId xmlns:a16="http://schemas.microsoft.com/office/drawing/2014/main" id="{428956FD-BD19-40D4-B6D9-6EE580618E7C}"/>
              </a:ext>
            </a:extLst>
          </p:cNvPr>
          <p:cNvSpPr txBox="1"/>
          <p:nvPr/>
        </p:nvSpPr>
        <p:spPr>
          <a:xfrm>
            <a:off x="332509" y="205373"/>
            <a:ext cx="8498541" cy="307777"/>
          </a:xfrm>
          <a:prstGeom prst="rect">
            <a:avLst/>
          </a:prstGeom>
          <a:noFill/>
        </p:spPr>
        <p:txBody>
          <a:bodyPr wrap="square" rtlCol="0">
            <a:spAutoFit/>
          </a:bodyPr>
          <a:lstStyle/>
          <a:p>
            <a:pPr algn="r" rtl="1"/>
            <a:r>
              <a:rPr lang="ar-EG" dirty="0"/>
              <a:t>اسم المؤسسة ……………………..	اسم الشخص..................................		التاريخ...............................</a:t>
            </a:r>
          </a:p>
        </p:txBody>
      </p:sp>
    </p:spTree>
    <p:extLst>
      <p:ext uri="{BB962C8B-B14F-4D97-AF65-F5344CB8AC3E}">
        <p14:creationId xmlns:p14="http://schemas.microsoft.com/office/powerpoint/2010/main" val="3771468852"/>
      </p:ext>
    </p:extLst>
  </p:cSld>
  <p:clrMapOvr>
    <a:masterClrMapping/>
  </p:clrMapOvr>
  <mc:AlternateContent xmlns:mc="http://schemas.openxmlformats.org/markup-compatibility/2006" xmlns:p14="http://schemas.microsoft.com/office/powerpoint/2010/main">
    <mc:Choice Requires="p14">
      <p:transition spd="slow" p14:dur="2000" advTm="103024"/>
    </mc:Choice>
    <mc:Fallback xmlns="">
      <p:transition spd="slow" advTm="103024"/>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56C12A-7446-43EC-A551-47F340721B94}"/>
              </a:ext>
            </a:extLst>
          </p:cNvPr>
          <p:cNvSpPr>
            <a:spLocks noGrp="1"/>
          </p:cNvSpPr>
          <p:nvPr>
            <p:ph type="sldNum" idx="12"/>
          </p:nvPr>
        </p:nvSpPr>
        <p:spPr/>
        <p:txBody>
          <a:bodyPr/>
          <a:lstStyle/>
          <a:p>
            <a:fld id="{00000000-1234-1234-1234-123412341234}" type="slidenum">
              <a:rPr lang="ar-EG" smtClean="0"/>
              <a:pPr/>
              <a:t>118</a:t>
            </a:fld>
            <a:endParaRPr lang="ar-EG"/>
          </a:p>
        </p:txBody>
      </p:sp>
      <p:graphicFrame>
        <p:nvGraphicFramePr>
          <p:cNvPr id="2" name="Table 2">
            <a:extLst>
              <a:ext uri="{FF2B5EF4-FFF2-40B4-BE49-F238E27FC236}">
                <a16:creationId xmlns:a16="http://schemas.microsoft.com/office/drawing/2014/main" id="{1347F6A5-3490-4D3F-9311-5C0E08AE2CFD}"/>
              </a:ext>
            </a:extLst>
          </p:cNvPr>
          <p:cNvGraphicFramePr>
            <a:graphicFrameLocks noGrp="1"/>
          </p:cNvGraphicFramePr>
          <p:nvPr>
            <p:extLst>
              <p:ext uri="{D42A27DB-BD31-4B8C-83A1-F6EECF244321}">
                <p14:modId xmlns:p14="http://schemas.microsoft.com/office/powerpoint/2010/main" val="1554034975"/>
              </p:ext>
            </p:extLst>
          </p:nvPr>
        </p:nvGraphicFramePr>
        <p:xfrm>
          <a:off x="274483" y="572127"/>
          <a:ext cx="8556566" cy="5957950"/>
        </p:xfrm>
        <a:graphic>
          <a:graphicData uri="http://schemas.openxmlformats.org/drawingml/2006/table">
            <a:tbl>
              <a:tblPr firstRow="1" bandRow="1">
                <a:tableStyleId>{2E8BB8F2-23E0-49C3-ADD4-AE65DBEDF43D}</a:tableStyleId>
              </a:tblPr>
              <a:tblGrid>
                <a:gridCol w="2063191">
                  <a:extLst>
                    <a:ext uri="{9D8B030D-6E8A-4147-A177-3AD203B41FA5}">
                      <a16:colId xmlns:a16="http://schemas.microsoft.com/office/drawing/2014/main" val="2721420987"/>
                    </a:ext>
                  </a:extLst>
                </a:gridCol>
                <a:gridCol w="2893282">
                  <a:extLst>
                    <a:ext uri="{9D8B030D-6E8A-4147-A177-3AD203B41FA5}">
                      <a16:colId xmlns:a16="http://schemas.microsoft.com/office/drawing/2014/main" val="1798017384"/>
                    </a:ext>
                  </a:extLst>
                </a:gridCol>
                <a:gridCol w="1507628">
                  <a:extLst>
                    <a:ext uri="{9D8B030D-6E8A-4147-A177-3AD203B41FA5}">
                      <a16:colId xmlns:a16="http://schemas.microsoft.com/office/drawing/2014/main" val="279134505"/>
                    </a:ext>
                  </a:extLst>
                </a:gridCol>
                <a:gridCol w="1507628">
                  <a:extLst>
                    <a:ext uri="{9D8B030D-6E8A-4147-A177-3AD203B41FA5}">
                      <a16:colId xmlns:a16="http://schemas.microsoft.com/office/drawing/2014/main" val="1195886784"/>
                    </a:ext>
                  </a:extLst>
                </a:gridCol>
                <a:gridCol w="584837">
                  <a:extLst>
                    <a:ext uri="{9D8B030D-6E8A-4147-A177-3AD203B41FA5}">
                      <a16:colId xmlns:a16="http://schemas.microsoft.com/office/drawing/2014/main" val="1153277578"/>
                    </a:ext>
                  </a:extLst>
                </a:gridCol>
              </a:tblGrid>
              <a:tr h="640288">
                <a:tc>
                  <a:txBody>
                    <a:bodyPr/>
                    <a:lstStyle/>
                    <a:p>
                      <a:pPr algn="ctr"/>
                      <a:r>
                        <a:rPr lang="ar-EG" sz="1400" dirty="0">
                          <a:latin typeface="Sakkal Majalla" panose="02000000000000000000" pitchFamily="2" charset="-78"/>
                          <a:cs typeface="Sakkal Majalla" panose="02000000000000000000" pitchFamily="2" charset="-78"/>
                        </a:rPr>
                        <a:t>المعدات و الخدمات المطلوبة</a:t>
                      </a:r>
                      <a:endParaRPr lang="en-US" sz="1400" dirty="0">
                        <a:latin typeface="Sakkal Majalla" panose="02000000000000000000" pitchFamily="2" charset="-78"/>
                        <a:cs typeface="Sakkal Majalla" panose="02000000000000000000" pitchFamily="2" charset="-78"/>
                      </a:endParaRPr>
                    </a:p>
                  </a:txBody>
                  <a:tcPr anchor="ctr"/>
                </a:tc>
                <a:tc>
                  <a:txBody>
                    <a:bodyPr/>
                    <a:lstStyle/>
                    <a:p>
                      <a:pPr algn="ctr"/>
                      <a:r>
                        <a:rPr lang="ar-EG" sz="2000" dirty="0">
                          <a:latin typeface="Sakkal Majalla" panose="02000000000000000000" pitchFamily="2" charset="-78"/>
                          <a:cs typeface="Sakkal Majalla" panose="02000000000000000000" pitchFamily="2" charset="-78"/>
                        </a:rPr>
                        <a:t>الانشطة</a:t>
                      </a:r>
                      <a:endParaRPr lang="en-US" sz="2000" dirty="0">
                        <a:latin typeface="Sakkal Majalla" panose="02000000000000000000" pitchFamily="2" charset="-78"/>
                        <a:cs typeface="Sakkal Majalla" panose="02000000000000000000" pitchFamily="2" charset="-78"/>
                      </a:endParaRPr>
                    </a:p>
                  </a:txBody>
                  <a:tcPr anchor="ctr"/>
                </a:tc>
                <a:tc>
                  <a:txBody>
                    <a:bodyPr/>
                    <a:lstStyle/>
                    <a:p>
                      <a:pPr algn="ctr"/>
                      <a:r>
                        <a:rPr lang="ar-EG" sz="2000" dirty="0">
                          <a:latin typeface="Sakkal Majalla" panose="02000000000000000000" pitchFamily="2" charset="-78"/>
                          <a:cs typeface="Sakkal Majalla" panose="02000000000000000000" pitchFamily="2" charset="-78"/>
                        </a:rPr>
                        <a:t>المستهدف تحقيقه</a:t>
                      </a:r>
                      <a:endParaRPr lang="en-US" sz="2000" dirty="0">
                        <a:latin typeface="Sakkal Majalla" panose="02000000000000000000" pitchFamily="2" charset="-78"/>
                        <a:cs typeface="Sakkal Majalla" panose="02000000000000000000" pitchFamily="2" charset="-78"/>
                      </a:endParaRPr>
                    </a:p>
                  </a:txBody>
                  <a:tcPr anchor="ctr"/>
                </a:tc>
                <a:tc>
                  <a:txBody>
                    <a:bodyPr/>
                    <a:lstStyle/>
                    <a:p>
                      <a:pPr algn="ctr"/>
                      <a:r>
                        <a:rPr lang="ar-EG" sz="2000" dirty="0">
                          <a:latin typeface="Sakkal Majalla" panose="02000000000000000000" pitchFamily="2" charset="-78"/>
                          <a:cs typeface="Sakkal Majalla" panose="02000000000000000000" pitchFamily="2" charset="-78"/>
                        </a:rPr>
                        <a:t>الوضع الحالي</a:t>
                      </a:r>
                      <a:endParaRPr lang="en-US" sz="2000" dirty="0">
                        <a:latin typeface="Sakkal Majalla" panose="02000000000000000000" pitchFamily="2" charset="-78"/>
                        <a:cs typeface="Sakkal Majalla" panose="02000000000000000000" pitchFamily="2" charset="-78"/>
                      </a:endParaRPr>
                    </a:p>
                  </a:txBody>
                  <a:tcPr anchor="ctr"/>
                </a:tc>
                <a:tc>
                  <a:txBody>
                    <a:bodyPr/>
                    <a:lstStyle/>
                    <a:p>
                      <a:pPr algn="ctr"/>
                      <a:r>
                        <a:rPr lang="ar-EG" sz="2000" dirty="0">
                          <a:latin typeface="Sakkal Majalla" panose="02000000000000000000" pitchFamily="2" charset="-78"/>
                          <a:cs typeface="Sakkal Majalla" panose="02000000000000000000" pitchFamily="2" charset="-78"/>
                        </a:rPr>
                        <a:t>الهدف</a:t>
                      </a:r>
                      <a:endParaRPr lang="en-US" sz="2000" dirty="0">
                        <a:latin typeface="Sakkal Majalla" panose="02000000000000000000" pitchFamily="2" charset="-78"/>
                        <a:cs typeface="Sakkal Majalla" panose="02000000000000000000" pitchFamily="2" charset="-78"/>
                      </a:endParaRPr>
                    </a:p>
                  </a:txBody>
                  <a:tcPr vert="vert270" anchor="ctr"/>
                </a:tc>
                <a:extLst>
                  <a:ext uri="{0D108BD9-81ED-4DB2-BD59-A6C34878D82A}">
                    <a16:rowId xmlns:a16="http://schemas.microsoft.com/office/drawing/2014/main" val="1891982476"/>
                  </a:ext>
                </a:extLst>
              </a:tr>
              <a:tr h="2658831">
                <a:tc>
                  <a:txBody>
                    <a:bodyPr/>
                    <a:lstStyle/>
                    <a:p>
                      <a:pPr algn="r" rtl="1"/>
                      <a:r>
                        <a:rPr lang="ar-EG" sz="1600" dirty="0">
                          <a:latin typeface="Sakkal Majalla" panose="02000000000000000000" pitchFamily="2" charset="-78"/>
                          <a:cs typeface="Sakkal Majalla" panose="02000000000000000000" pitchFamily="2" charset="-78"/>
                        </a:rPr>
                        <a:t>-</a:t>
                      </a:r>
                      <a:endParaRPr lang="en-US" sz="1600" dirty="0">
                        <a:latin typeface="Sakkal Majalla" panose="02000000000000000000" pitchFamily="2" charset="-78"/>
                        <a:cs typeface="Sakkal Majalla" panose="02000000000000000000" pitchFamily="2" charset="-78"/>
                      </a:endParaRPr>
                    </a:p>
                  </a:txBody>
                  <a:tcPr/>
                </a:tc>
                <a:tc>
                  <a:txBody>
                    <a:bodyPr/>
                    <a:lstStyle/>
                    <a:p>
                      <a:pPr algn="r" rtl="1"/>
                      <a:r>
                        <a:rPr lang="ar-EG" sz="1800" dirty="0">
                          <a:latin typeface="Sakkal Majalla" panose="02000000000000000000" pitchFamily="2" charset="-78"/>
                          <a:cs typeface="Sakkal Majalla" panose="02000000000000000000" pitchFamily="2" charset="-78"/>
                        </a:rPr>
                        <a:t>إخبار الموظفين بالتأثير الإيجابي </a:t>
                      </a:r>
                    </a:p>
                    <a:p>
                      <a:pPr algn="r" rtl="1"/>
                      <a:r>
                        <a:rPr lang="ar-EG" sz="1800" dirty="0">
                          <a:latin typeface="Sakkal Majalla" panose="02000000000000000000" pitchFamily="2" charset="-78"/>
                          <a:cs typeface="Sakkal Majalla" panose="02000000000000000000" pitchFamily="2" charset="-78"/>
                        </a:rPr>
                        <a:t>إطلاع الموظفين على المكان الثابت لوضع ورق المسودات </a:t>
                      </a:r>
                    </a:p>
                    <a:p>
                      <a:pPr algn="r" rtl="1"/>
                      <a:r>
                        <a:rPr lang="ar-EG" sz="1800" dirty="0">
                          <a:latin typeface="Sakkal Majalla" panose="02000000000000000000" pitchFamily="2" charset="-78"/>
                          <a:cs typeface="Sakkal Majalla" panose="02000000000000000000" pitchFamily="2" charset="-78"/>
                        </a:rPr>
                        <a:t>إضافة مساحة واضحة يسهل الوصول إليها حيث يمكن للموظفين إعادة ورق المسودات</a:t>
                      </a:r>
                    </a:p>
                    <a:p>
                      <a:pPr algn="r" rtl="1"/>
                      <a:endParaRPr lang="en-US" sz="1800" dirty="0">
                        <a:latin typeface="Sakkal Majalla" panose="02000000000000000000" pitchFamily="2" charset="-78"/>
                        <a:cs typeface="Sakkal Majalla" panose="02000000000000000000" pitchFamily="2" charset="-78"/>
                      </a:endParaRPr>
                    </a:p>
                  </a:txBody>
                  <a:tcPr/>
                </a:tc>
                <a:tc>
                  <a:txBody>
                    <a:bodyPr/>
                    <a:lstStyle/>
                    <a:p>
                      <a:pPr algn="r" rtl="1"/>
                      <a:r>
                        <a:rPr lang="ar-EG" sz="1800" dirty="0">
                          <a:latin typeface="Sakkal Majalla" panose="02000000000000000000" pitchFamily="2" charset="-78"/>
                          <a:cs typeface="Sakkal Majalla" panose="02000000000000000000" pitchFamily="2" charset="-78"/>
                        </a:rPr>
                        <a:t>تولد كميات كبيرة من نفايات الورق -</a:t>
                      </a:r>
                    </a:p>
                    <a:p>
                      <a:pPr algn="r" rtl="1"/>
                      <a:r>
                        <a:rPr lang="ar-EG" sz="1800" dirty="0">
                          <a:latin typeface="Sakkal Majalla" panose="02000000000000000000" pitchFamily="2" charset="-78"/>
                          <a:cs typeface="Sakkal Majalla" panose="02000000000000000000" pitchFamily="2" charset="-78"/>
                        </a:rPr>
                        <a:t>300 طن سنويا</a:t>
                      </a:r>
                    </a:p>
                    <a:p>
                      <a:pPr algn="r" rtl="1"/>
                      <a:endParaRPr lang="ar-EG" sz="1800" dirty="0">
                        <a:latin typeface="Sakkal Majalla" panose="02000000000000000000" pitchFamily="2" charset="-78"/>
                        <a:cs typeface="Sakkal Majalla" panose="02000000000000000000" pitchFamily="2" charset="-78"/>
                      </a:endParaRPr>
                    </a:p>
                  </a:txBody>
                  <a:tcPr/>
                </a:tc>
                <a:tc>
                  <a:txBody>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ar-EG" sz="1800" dirty="0">
                          <a:latin typeface="Sakkal Majalla" panose="02000000000000000000" pitchFamily="2" charset="-78"/>
                          <a:cs typeface="Sakkal Majalla" panose="02000000000000000000" pitchFamily="2" charset="-78"/>
                        </a:rPr>
                        <a:t>إعادة استخدام الوجه الفارغ من الورق المستخدم</a:t>
                      </a:r>
                    </a:p>
                    <a:p>
                      <a:pPr algn="r" rtl="1"/>
                      <a:endParaRPr lang="en-US" sz="1800" dirty="0">
                        <a:latin typeface="Sakkal Majalla" panose="02000000000000000000" pitchFamily="2" charset="-78"/>
                        <a:cs typeface="Sakkal Majalla" panose="02000000000000000000" pitchFamily="2" charset="-78"/>
                      </a:endParaRPr>
                    </a:p>
                  </a:txBody>
                  <a:tcPr/>
                </a:tc>
                <a:tc>
                  <a:txBody>
                    <a:bodyPr/>
                    <a:lstStyle/>
                    <a:p>
                      <a:pPr algn="ctr" rtl="1"/>
                      <a:r>
                        <a:rPr lang="ar-EG" sz="2400" b="1" dirty="0">
                          <a:latin typeface="Sakkal Majalla" panose="02000000000000000000" pitchFamily="2" charset="-78"/>
                          <a:cs typeface="Sakkal Majalla" panose="02000000000000000000" pitchFamily="2" charset="-78"/>
                        </a:rPr>
                        <a:t>الحد</a:t>
                      </a:r>
                      <a:endParaRPr lang="en-US" sz="2400" b="1" dirty="0">
                        <a:latin typeface="Sakkal Majalla" panose="02000000000000000000" pitchFamily="2" charset="-78"/>
                        <a:cs typeface="Sakkal Majalla" panose="02000000000000000000" pitchFamily="2" charset="-78"/>
                      </a:endParaRPr>
                    </a:p>
                  </a:txBody>
                  <a:tcPr vert="vert270" anchor="ctr"/>
                </a:tc>
                <a:extLst>
                  <a:ext uri="{0D108BD9-81ED-4DB2-BD59-A6C34878D82A}">
                    <a16:rowId xmlns:a16="http://schemas.microsoft.com/office/drawing/2014/main" val="3399478320"/>
                  </a:ext>
                </a:extLst>
              </a:tr>
              <a:tr h="2658831">
                <a:tc>
                  <a:txBody>
                    <a:bodyPr/>
                    <a:lstStyle/>
                    <a:p>
                      <a:pPr algn="r" rtl="1"/>
                      <a:r>
                        <a:rPr lang="ar-EG" sz="1800" dirty="0">
                          <a:latin typeface="Sakkal Majalla" panose="02000000000000000000" pitchFamily="2" charset="-78"/>
                          <a:cs typeface="Sakkal Majalla" panose="02000000000000000000" pitchFamily="2" charset="-78"/>
                        </a:rPr>
                        <a:t>شراء حاويات مخصصة ومرمزة بالالوان</a:t>
                      </a:r>
                      <a:endParaRPr lang="en-US" sz="1800" dirty="0">
                        <a:latin typeface="Sakkal Majalla" panose="02000000000000000000" pitchFamily="2" charset="-78"/>
                        <a:cs typeface="Sakkal Majalla" panose="02000000000000000000" pitchFamily="2" charset="-78"/>
                      </a:endParaRPr>
                    </a:p>
                  </a:txBody>
                  <a:tcPr/>
                </a:tc>
                <a:tc>
                  <a:txBody>
                    <a:bodyPr/>
                    <a:lstStyle/>
                    <a:p>
                      <a:pPr algn="r" rtl="1"/>
                      <a:r>
                        <a:rPr lang="ar-EG" sz="1800" dirty="0">
                          <a:latin typeface="Sakkal Majalla" panose="02000000000000000000" pitchFamily="2" charset="-78"/>
                          <a:cs typeface="Sakkal Majalla" panose="02000000000000000000" pitchFamily="2" charset="-78"/>
                        </a:rPr>
                        <a:t>وضع صناديق الفرز في الاماكن التالية</a:t>
                      </a:r>
                    </a:p>
                    <a:p>
                      <a:pPr marL="171450" indent="-171450" algn="r" rtl="1">
                        <a:buFont typeface="Arial" panose="020B0604020202020204" pitchFamily="34" charset="0"/>
                        <a:buChar char="•"/>
                      </a:pPr>
                      <a:r>
                        <a:rPr lang="ar-EG" sz="1800" dirty="0">
                          <a:latin typeface="Sakkal Majalla" panose="02000000000000000000" pitchFamily="2" charset="-78"/>
                          <a:cs typeface="Sakkal Majalla" panose="02000000000000000000" pitchFamily="2" charset="-78"/>
                        </a:rPr>
                        <a:t>....</a:t>
                      </a:r>
                    </a:p>
                    <a:p>
                      <a:pPr marL="171450" indent="-171450" algn="r" rtl="1">
                        <a:buFont typeface="Arial" panose="020B0604020202020204" pitchFamily="34" charset="0"/>
                        <a:buChar char="•"/>
                      </a:pPr>
                      <a:r>
                        <a:rPr lang="ar-EG" sz="1800" dirty="0">
                          <a:latin typeface="Sakkal Majalla" panose="02000000000000000000" pitchFamily="2" charset="-78"/>
                          <a:cs typeface="Sakkal Majalla" panose="02000000000000000000" pitchFamily="2" charset="-78"/>
                        </a:rPr>
                        <a:t>....</a:t>
                      </a:r>
                    </a:p>
                    <a:p>
                      <a:pPr marL="171450" indent="-171450" algn="r" rtl="1">
                        <a:buFont typeface="Arial" panose="020B0604020202020204" pitchFamily="34" charset="0"/>
                        <a:buChar char="•"/>
                      </a:pPr>
                      <a:endParaRPr lang="ar-EG" sz="1800" dirty="0">
                        <a:latin typeface="Sakkal Majalla" panose="02000000000000000000" pitchFamily="2" charset="-78"/>
                        <a:cs typeface="Sakkal Majalla" panose="02000000000000000000" pitchFamily="2" charset="-78"/>
                      </a:endParaRPr>
                    </a:p>
                    <a:p>
                      <a:pPr marL="0" indent="0" algn="r" rtl="1">
                        <a:buFont typeface="Arial" panose="020B0604020202020204" pitchFamily="34" charset="0"/>
                        <a:buNone/>
                      </a:pPr>
                      <a:r>
                        <a:rPr lang="ar-EG" sz="1800" dirty="0">
                          <a:latin typeface="Sakkal Majalla" panose="02000000000000000000" pitchFamily="2" charset="-78"/>
                          <a:cs typeface="Sakkal Majalla" panose="02000000000000000000" pitchFamily="2" charset="-78"/>
                        </a:rPr>
                        <a:t>تدريب العاملين علي الفرز</a:t>
                      </a:r>
                    </a:p>
                    <a:p>
                      <a:pPr marL="0" indent="0" algn="r" rtl="1">
                        <a:buFont typeface="Arial" panose="020B0604020202020204" pitchFamily="34" charset="0"/>
                        <a:buNone/>
                      </a:pPr>
                      <a:endParaRPr lang="ar-EG" sz="1800" dirty="0">
                        <a:latin typeface="Sakkal Majalla" panose="02000000000000000000" pitchFamily="2" charset="-78"/>
                        <a:cs typeface="Sakkal Majalla" panose="02000000000000000000" pitchFamily="2" charset="-78"/>
                      </a:endParaRPr>
                    </a:p>
                    <a:p>
                      <a:pPr marL="0" indent="0" algn="r" rtl="1">
                        <a:buFont typeface="Arial" panose="020B0604020202020204" pitchFamily="34" charset="0"/>
                        <a:buNone/>
                      </a:pPr>
                      <a:r>
                        <a:rPr lang="ar-EG" sz="1800" dirty="0">
                          <a:latin typeface="Sakkal Majalla" panose="02000000000000000000" pitchFamily="2" charset="-78"/>
                          <a:cs typeface="Sakkal Majalla" panose="02000000000000000000" pitchFamily="2" charset="-78"/>
                        </a:rPr>
                        <a:t>ملصقات توعية</a:t>
                      </a:r>
                      <a:endParaRPr lang="en-US" sz="1800" dirty="0">
                        <a:latin typeface="Sakkal Majalla" panose="02000000000000000000" pitchFamily="2" charset="-78"/>
                        <a:cs typeface="Sakkal Majalla" panose="02000000000000000000" pitchFamily="2" charset="-78"/>
                      </a:endParaRPr>
                    </a:p>
                  </a:txBody>
                  <a:tcPr/>
                </a:tc>
                <a:tc>
                  <a:txBody>
                    <a:bodyPr/>
                    <a:lstStyle/>
                    <a:p>
                      <a:pPr algn="r" rtl="1"/>
                      <a:r>
                        <a:rPr lang="ar-EG" sz="1800" dirty="0">
                          <a:latin typeface="Sakkal Majalla" panose="02000000000000000000" pitchFamily="2" charset="-78"/>
                          <a:cs typeface="Sakkal Majalla" panose="02000000000000000000" pitchFamily="2" charset="-78"/>
                        </a:rPr>
                        <a:t>فصل النفايات من المصدر</a:t>
                      </a:r>
                      <a:endParaRPr lang="en-US" sz="1800" dirty="0">
                        <a:latin typeface="Sakkal Majalla" panose="02000000000000000000" pitchFamily="2" charset="-78"/>
                        <a:cs typeface="Sakkal Majalla" panose="02000000000000000000" pitchFamily="2" charset="-78"/>
                      </a:endParaRPr>
                    </a:p>
                  </a:txBody>
                  <a:tcPr/>
                </a:tc>
                <a:tc>
                  <a:txBody>
                    <a:bodyPr/>
                    <a:lstStyle/>
                    <a:p>
                      <a:pPr algn="r" rtl="1"/>
                      <a:r>
                        <a:rPr lang="ar-EG" sz="1800" dirty="0">
                          <a:latin typeface="Sakkal Majalla" panose="02000000000000000000" pitchFamily="2" charset="-78"/>
                          <a:cs typeface="Sakkal Majalla" panose="02000000000000000000" pitchFamily="2" charset="-78"/>
                        </a:rPr>
                        <a:t>كل النفايات مختلطة – كميات 10،000 طن سنويا</a:t>
                      </a:r>
                    </a:p>
                  </a:txBody>
                  <a:tcPr/>
                </a:tc>
                <a:tc>
                  <a:txBody>
                    <a:bodyPr/>
                    <a:lstStyle/>
                    <a:p>
                      <a:pPr algn="ctr" rtl="1"/>
                      <a:r>
                        <a:rPr lang="ar-EG" sz="2400" b="1" dirty="0">
                          <a:latin typeface="Sakkal Majalla" panose="02000000000000000000" pitchFamily="2" charset="-78"/>
                          <a:cs typeface="Sakkal Majalla" panose="02000000000000000000" pitchFamily="2" charset="-78"/>
                        </a:rPr>
                        <a:t>الفصل من المنبع و الجمع و التخزين</a:t>
                      </a:r>
                      <a:endParaRPr lang="en-US" sz="2400" b="1" dirty="0">
                        <a:latin typeface="Sakkal Majalla" panose="02000000000000000000" pitchFamily="2" charset="-78"/>
                        <a:cs typeface="Sakkal Majalla" panose="02000000000000000000" pitchFamily="2" charset="-78"/>
                      </a:endParaRPr>
                    </a:p>
                  </a:txBody>
                  <a:tcPr vert="vert270" anchor="ctr"/>
                </a:tc>
                <a:extLst>
                  <a:ext uri="{0D108BD9-81ED-4DB2-BD59-A6C34878D82A}">
                    <a16:rowId xmlns:a16="http://schemas.microsoft.com/office/drawing/2014/main" val="920500657"/>
                  </a:ext>
                </a:extLst>
              </a:tr>
            </a:tbl>
          </a:graphicData>
        </a:graphic>
      </p:graphicFrame>
      <p:sp>
        <p:nvSpPr>
          <p:cNvPr id="3" name="TextBox 2">
            <a:extLst>
              <a:ext uri="{FF2B5EF4-FFF2-40B4-BE49-F238E27FC236}">
                <a16:creationId xmlns:a16="http://schemas.microsoft.com/office/drawing/2014/main" id="{428956FD-BD19-40D4-B6D9-6EE580618E7C}"/>
              </a:ext>
            </a:extLst>
          </p:cNvPr>
          <p:cNvSpPr txBox="1"/>
          <p:nvPr/>
        </p:nvSpPr>
        <p:spPr>
          <a:xfrm>
            <a:off x="332509" y="205373"/>
            <a:ext cx="8498541" cy="307777"/>
          </a:xfrm>
          <a:prstGeom prst="rect">
            <a:avLst/>
          </a:prstGeom>
          <a:noFill/>
        </p:spPr>
        <p:txBody>
          <a:bodyPr wrap="square" rtlCol="0">
            <a:spAutoFit/>
          </a:bodyPr>
          <a:lstStyle/>
          <a:p>
            <a:pPr algn="r" rtl="1"/>
            <a:r>
              <a:rPr lang="ar-EG" dirty="0"/>
              <a:t>اسم المؤسسة ……………………..	اسم الشخص..................................		التاريخ...............................</a:t>
            </a:r>
          </a:p>
        </p:txBody>
      </p:sp>
    </p:spTree>
    <p:extLst>
      <p:ext uri="{BB962C8B-B14F-4D97-AF65-F5344CB8AC3E}">
        <p14:creationId xmlns:p14="http://schemas.microsoft.com/office/powerpoint/2010/main" val="2588341230"/>
      </p:ext>
    </p:extLst>
  </p:cSld>
  <p:clrMapOvr>
    <a:masterClrMapping/>
  </p:clrMapOvr>
  <mc:AlternateContent xmlns:mc="http://schemas.openxmlformats.org/markup-compatibility/2006" xmlns:p14="http://schemas.microsoft.com/office/powerpoint/2010/main">
    <mc:Choice Requires="p14">
      <p:transition spd="slow" p14:dur="2000" advTm="103024"/>
    </mc:Choice>
    <mc:Fallback xmlns="">
      <p:transition spd="slow" advTm="103024"/>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56C12A-7446-43EC-A551-47F340721B94}"/>
              </a:ext>
            </a:extLst>
          </p:cNvPr>
          <p:cNvSpPr>
            <a:spLocks noGrp="1"/>
          </p:cNvSpPr>
          <p:nvPr>
            <p:ph type="sldNum" idx="12"/>
          </p:nvPr>
        </p:nvSpPr>
        <p:spPr/>
        <p:txBody>
          <a:bodyPr/>
          <a:lstStyle/>
          <a:p>
            <a:fld id="{00000000-1234-1234-1234-123412341234}" type="slidenum">
              <a:rPr lang="ar-EG" smtClean="0"/>
              <a:pPr/>
              <a:t>119</a:t>
            </a:fld>
            <a:endParaRPr lang="ar-EG"/>
          </a:p>
        </p:txBody>
      </p:sp>
      <p:graphicFrame>
        <p:nvGraphicFramePr>
          <p:cNvPr id="2" name="Table 2">
            <a:extLst>
              <a:ext uri="{FF2B5EF4-FFF2-40B4-BE49-F238E27FC236}">
                <a16:creationId xmlns:a16="http://schemas.microsoft.com/office/drawing/2014/main" id="{1347F6A5-3490-4D3F-9311-5C0E08AE2CFD}"/>
              </a:ext>
            </a:extLst>
          </p:cNvPr>
          <p:cNvGraphicFramePr>
            <a:graphicFrameLocks noGrp="1"/>
          </p:cNvGraphicFramePr>
          <p:nvPr>
            <p:extLst>
              <p:ext uri="{D42A27DB-BD31-4B8C-83A1-F6EECF244321}">
                <p14:modId xmlns:p14="http://schemas.microsoft.com/office/powerpoint/2010/main" val="1560967894"/>
              </p:ext>
            </p:extLst>
          </p:nvPr>
        </p:nvGraphicFramePr>
        <p:xfrm>
          <a:off x="274483" y="572128"/>
          <a:ext cx="8556566" cy="6080500"/>
        </p:xfrm>
        <a:graphic>
          <a:graphicData uri="http://schemas.openxmlformats.org/drawingml/2006/table">
            <a:tbl>
              <a:tblPr firstRow="1" bandRow="1">
                <a:tableStyleId>{2E8BB8F2-23E0-49C3-ADD4-AE65DBEDF43D}</a:tableStyleId>
              </a:tblPr>
              <a:tblGrid>
                <a:gridCol w="2063191">
                  <a:extLst>
                    <a:ext uri="{9D8B030D-6E8A-4147-A177-3AD203B41FA5}">
                      <a16:colId xmlns:a16="http://schemas.microsoft.com/office/drawing/2014/main" val="2721420987"/>
                    </a:ext>
                  </a:extLst>
                </a:gridCol>
                <a:gridCol w="2893282">
                  <a:extLst>
                    <a:ext uri="{9D8B030D-6E8A-4147-A177-3AD203B41FA5}">
                      <a16:colId xmlns:a16="http://schemas.microsoft.com/office/drawing/2014/main" val="1798017384"/>
                    </a:ext>
                  </a:extLst>
                </a:gridCol>
                <a:gridCol w="1507628">
                  <a:extLst>
                    <a:ext uri="{9D8B030D-6E8A-4147-A177-3AD203B41FA5}">
                      <a16:colId xmlns:a16="http://schemas.microsoft.com/office/drawing/2014/main" val="2118732553"/>
                    </a:ext>
                  </a:extLst>
                </a:gridCol>
                <a:gridCol w="1507628">
                  <a:extLst>
                    <a:ext uri="{9D8B030D-6E8A-4147-A177-3AD203B41FA5}">
                      <a16:colId xmlns:a16="http://schemas.microsoft.com/office/drawing/2014/main" val="1195886784"/>
                    </a:ext>
                  </a:extLst>
                </a:gridCol>
                <a:gridCol w="584837">
                  <a:extLst>
                    <a:ext uri="{9D8B030D-6E8A-4147-A177-3AD203B41FA5}">
                      <a16:colId xmlns:a16="http://schemas.microsoft.com/office/drawing/2014/main" val="1153277578"/>
                    </a:ext>
                  </a:extLst>
                </a:gridCol>
              </a:tblGrid>
              <a:tr h="582616">
                <a:tc>
                  <a:txBody>
                    <a:bodyPr/>
                    <a:lstStyle/>
                    <a:p>
                      <a:pPr algn="ctr"/>
                      <a:r>
                        <a:rPr lang="ar-EG" sz="1100" dirty="0">
                          <a:latin typeface="Sakkal Majalla" panose="02000000000000000000" pitchFamily="2" charset="-78"/>
                          <a:cs typeface="Sakkal Majalla" panose="02000000000000000000" pitchFamily="2" charset="-78"/>
                        </a:rPr>
                        <a:t>المعدات و الخدمات المطلوبة</a:t>
                      </a:r>
                      <a:endParaRPr lang="en-US" sz="1100" dirty="0">
                        <a:latin typeface="Sakkal Majalla" panose="02000000000000000000" pitchFamily="2" charset="-78"/>
                        <a:cs typeface="Sakkal Majalla" panose="02000000000000000000" pitchFamily="2" charset="-78"/>
                      </a:endParaRPr>
                    </a:p>
                  </a:txBody>
                  <a:tcPr anchor="ctr"/>
                </a:tc>
                <a:tc>
                  <a:txBody>
                    <a:bodyPr/>
                    <a:lstStyle/>
                    <a:p>
                      <a:pPr algn="ctr"/>
                      <a:r>
                        <a:rPr lang="ar-EG" sz="1600" dirty="0">
                          <a:latin typeface="Sakkal Majalla" panose="02000000000000000000" pitchFamily="2" charset="-78"/>
                          <a:cs typeface="Sakkal Majalla" panose="02000000000000000000" pitchFamily="2" charset="-78"/>
                        </a:rPr>
                        <a:t>الانشطة</a:t>
                      </a:r>
                      <a:endParaRPr lang="en-US" sz="1600" dirty="0">
                        <a:latin typeface="Sakkal Majalla" panose="02000000000000000000" pitchFamily="2" charset="-78"/>
                        <a:cs typeface="Sakkal Majalla" panose="02000000000000000000" pitchFamily="2" charset="-78"/>
                      </a:endParaRPr>
                    </a:p>
                  </a:txBody>
                  <a:tcPr anchor="ctr"/>
                </a:tc>
                <a:tc>
                  <a:txBody>
                    <a:bodyPr/>
                    <a:lstStyle/>
                    <a:p>
                      <a:pPr algn="ctr"/>
                      <a:r>
                        <a:rPr lang="ar-EG" sz="1600" dirty="0">
                          <a:latin typeface="Sakkal Majalla" panose="02000000000000000000" pitchFamily="2" charset="-78"/>
                          <a:cs typeface="Sakkal Majalla" panose="02000000000000000000" pitchFamily="2" charset="-78"/>
                        </a:rPr>
                        <a:t>المستهدف تحقيقه</a:t>
                      </a:r>
                      <a:endParaRPr lang="en-US" sz="1600" dirty="0">
                        <a:latin typeface="Sakkal Majalla" panose="02000000000000000000" pitchFamily="2" charset="-78"/>
                        <a:cs typeface="Sakkal Majalla" panose="02000000000000000000" pitchFamily="2" charset="-78"/>
                      </a:endParaRPr>
                    </a:p>
                  </a:txBody>
                  <a:tcPr anchor="ctr"/>
                </a:tc>
                <a:tc>
                  <a:txBody>
                    <a:bodyPr/>
                    <a:lstStyle/>
                    <a:p>
                      <a:pPr algn="ctr"/>
                      <a:r>
                        <a:rPr lang="ar-EG" sz="1600" dirty="0">
                          <a:latin typeface="Sakkal Majalla" panose="02000000000000000000" pitchFamily="2" charset="-78"/>
                          <a:cs typeface="Sakkal Majalla" panose="02000000000000000000" pitchFamily="2" charset="-78"/>
                        </a:rPr>
                        <a:t>الوضع الحالي</a:t>
                      </a:r>
                      <a:endParaRPr lang="en-US" sz="1600" dirty="0">
                        <a:latin typeface="Sakkal Majalla" panose="02000000000000000000" pitchFamily="2" charset="-78"/>
                        <a:cs typeface="Sakkal Majalla" panose="02000000000000000000" pitchFamily="2" charset="-78"/>
                      </a:endParaRPr>
                    </a:p>
                  </a:txBody>
                  <a:tcPr anchor="ctr"/>
                </a:tc>
                <a:tc>
                  <a:txBody>
                    <a:bodyPr/>
                    <a:lstStyle/>
                    <a:p>
                      <a:pPr algn="ctr"/>
                      <a:r>
                        <a:rPr lang="ar-EG" sz="1600" dirty="0">
                          <a:latin typeface="Sakkal Majalla" panose="02000000000000000000" pitchFamily="2" charset="-78"/>
                          <a:cs typeface="Sakkal Majalla" panose="02000000000000000000" pitchFamily="2" charset="-78"/>
                        </a:rPr>
                        <a:t>الهدف</a:t>
                      </a:r>
                      <a:endParaRPr lang="en-US" sz="1600" dirty="0">
                        <a:latin typeface="Sakkal Majalla" panose="02000000000000000000" pitchFamily="2" charset="-78"/>
                        <a:cs typeface="Sakkal Majalla" panose="02000000000000000000" pitchFamily="2" charset="-78"/>
                      </a:endParaRPr>
                    </a:p>
                  </a:txBody>
                  <a:tcPr vert="vert270" anchor="ctr"/>
                </a:tc>
                <a:extLst>
                  <a:ext uri="{0D108BD9-81ED-4DB2-BD59-A6C34878D82A}">
                    <a16:rowId xmlns:a16="http://schemas.microsoft.com/office/drawing/2014/main" val="1891982476"/>
                  </a:ext>
                </a:extLst>
              </a:tr>
              <a:tr h="2419344">
                <a:tc>
                  <a:txBody>
                    <a:bodyPr/>
                    <a:lstStyle/>
                    <a:p>
                      <a:pPr algn="r" rtl="1"/>
                      <a:r>
                        <a:rPr lang="ar-EG" sz="1800" dirty="0">
                          <a:latin typeface="Sakkal Majalla" panose="02000000000000000000" pitchFamily="2" charset="-78"/>
                          <a:cs typeface="Sakkal Majalla" panose="02000000000000000000" pitchFamily="2" charset="-78"/>
                        </a:rPr>
                        <a:t>التواصل مع موردين معدات لشراء ماكينة ضغط النفايات البلاستيكية</a:t>
                      </a:r>
                      <a:endParaRPr lang="en-US" sz="1800" dirty="0">
                        <a:latin typeface="Sakkal Majalla" panose="02000000000000000000" pitchFamily="2" charset="-78"/>
                        <a:cs typeface="Sakkal Majalla" panose="02000000000000000000" pitchFamily="2" charset="-78"/>
                      </a:endParaRPr>
                    </a:p>
                  </a:txBody>
                  <a:tcPr anchor="ctr"/>
                </a:tc>
                <a:tc>
                  <a:txBody>
                    <a:bodyPr/>
                    <a:lstStyle/>
                    <a:p>
                      <a:pPr algn="r" rtl="1"/>
                      <a:r>
                        <a:rPr lang="ar-EG" sz="1800" dirty="0">
                          <a:latin typeface="Sakkal Majalla" panose="02000000000000000000" pitchFamily="2" charset="-78"/>
                          <a:cs typeface="Sakkal Majalla" panose="02000000000000000000" pitchFamily="2" charset="-78"/>
                        </a:rPr>
                        <a:t>-الفصل من المصدر وجمع النفايات البلاستيكية في مكان التخزين المخصص له</a:t>
                      </a:r>
                    </a:p>
                    <a:p>
                      <a:pPr algn="r" rtl="1"/>
                      <a:r>
                        <a:rPr lang="ar-EG" sz="1800" dirty="0">
                          <a:latin typeface="Sakkal Majalla" panose="02000000000000000000" pitchFamily="2" charset="-78"/>
                          <a:cs typeface="Sakkal Majalla" panose="02000000000000000000" pitchFamily="2" charset="-78"/>
                        </a:rPr>
                        <a:t>-ضغط نفايات الزجاجات البلاستيكية في بالات للحد من الحجم وتكلفة النقل</a:t>
                      </a:r>
                      <a:endParaRPr lang="en-US" sz="1800" dirty="0">
                        <a:latin typeface="Sakkal Majalla" panose="02000000000000000000" pitchFamily="2" charset="-78"/>
                        <a:cs typeface="Sakkal Majalla" panose="02000000000000000000" pitchFamily="2" charset="-78"/>
                      </a:endParaRPr>
                    </a:p>
                  </a:txBody>
                  <a:tcPr anchor="ctr"/>
                </a:tc>
                <a:tc>
                  <a:txBody>
                    <a:bodyPr/>
                    <a:lstStyle/>
                    <a:p>
                      <a:pPr algn="r" rtl="1"/>
                      <a:r>
                        <a:rPr lang="ar-EG" sz="1800" dirty="0">
                          <a:latin typeface="Sakkal Majalla" panose="02000000000000000000" pitchFamily="2" charset="-78"/>
                          <a:cs typeface="Sakkal Majalla" panose="02000000000000000000" pitchFamily="2" charset="-78"/>
                        </a:rPr>
                        <a:t>المعالجة المسبقة لنفايات الزجاجات البلاستيكية (بالات)</a:t>
                      </a:r>
                    </a:p>
                  </a:txBody>
                  <a:tcPr anchor="ctr"/>
                </a:tc>
                <a:tc>
                  <a:txBody>
                    <a:bodyPr/>
                    <a:lstStyle/>
                    <a:p>
                      <a:pPr algn="r" rtl="1"/>
                      <a:r>
                        <a:rPr lang="ar-EG" sz="1800" dirty="0">
                          <a:latin typeface="Sakkal Majalla" panose="02000000000000000000" pitchFamily="2" charset="-78"/>
                          <a:cs typeface="Sakkal Majalla" panose="02000000000000000000" pitchFamily="2" charset="-78"/>
                        </a:rPr>
                        <a:t>تولد كميات كبيرة من النفايات البلاستيكية مثل علب وزجاحات البلاستيك – 500 طن سنويا</a:t>
                      </a:r>
                      <a:endParaRPr lang="en-US" sz="1800" dirty="0">
                        <a:latin typeface="Sakkal Majalla" panose="02000000000000000000" pitchFamily="2" charset="-78"/>
                        <a:cs typeface="Sakkal Majalla" panose="02000000000000000000" pitchFamily="2" charset="-78"/>
                      </a:endParaRPr>
                    </a:p>
                  </a:txBody>
                  <a:tcPr anchor="ctr"/>
                </a:tc>
                <a:tc>
                  <a:txBody>
                    <a:bodyPr/>
                    <a:lstStyle/>
                    <a:p>
                      <a:pPr algn="ctr" rtl="1"/>
                      <a:r>
                        <a:rPr lang="ar-EG" sz="2200" b="1" dirty="0">
                          <a:latin typeface="Sakkal Majalla" panose="02000000000000000000" pitchFamily="2" charset="-78"/>
                          <a:cs typeface="Sakkal Majalla" panose="02000000000000000000" pitchFamily="2" charset="-78"/>
                        </a:rPr>
                        <a:t>المعالجة في الموقع</a:t>
                      </a:r>
                      <a:endParaRPr lang="en-US" sz="2200" b="1" dirty="0">
                        <a:latin typeface="Sakkal Majalla" panose="02000000000000000000" pitchFamily="2" charset="-78"/>
                        <a:cs typeface="Sakkal Majalla" panose="02000000000000000000" pitchFamily="2" charset="-78"/>
                      </a:endParaRPr>
                    </a:p>
                  </a:txBody>
                  <a:tcPr vert="vert270" anchor="ctr"/>
                </a:tc>
                <a:extLst>
                  <a:ext uri="{0D108BD9-81ED-4DB2-BD59-A6C34878D82A}">
                    <a16:rowId xmlns:a16="http://schemas.microsoft.com/office/drawing/2014/main" val="3399478320"/>
                  </a:ext>
                </a:extLst>
              </a:tr>
              <a:tr h="3078540">
                <a:tc>
                  <a:txBody>
                    <a:bodyPr/>
                    <a:lstStyle/>
                    <a:p>
                      <a:pPr algn="r" rtl="1"/>
                      <a:r>
                        <a:rPr lang="ar-EG" sz="1800" dirty="0">
                          <a:latin typeface="Sakkal Majalla" panose="02000000000000000000" pitchFamily="2" charset="-78"/>
                          <a:cs typeface="Sakkal Majalla" panose="02000000000000000000" pitchFamily="2" charset="-78"/>
                        </a:rPr>
                        <a:t>شراء الوحدات الخاصة بانتاج السماد العضوي من نفايات الطعام (حاويات محكمة الغلق)</a:t>
                      </a:r>
                    </a:p>
                    <a:p>
                      <a:pPr algn="r" rtl="1"/>
                      <a:r>
                        <a:rPr lang="ar-EG" sz="1800" dirty="0">
                          <a:latin typeface="Sakkal Majalla" panose="02000000000000000000" pitchFamily="2" charset="-78"/>
                          <a:cs typeface="Sakkal Majalla" panose="02000000000000000000" pitchFamily="2" charset="-78"/>
                        </a:rPr>
                        <a:t>التعاقد مع متخصص لتشغيل الوحدات</a:t>
                      </a:r>
                      <a:endParaRPr lang="en-US" sz="1800" dirty="0">
                        <a:latin typeface="Sakkal Majalla" panose="02000000000000000000" pitchFamily="2" charset="-78"/>
                        <a:cs typeface="Sakkal Majalla" panose="02000000000000000000" pitchFamily="2" charset="-78"/>
                      </a:endParaRPr>
                    </a:p>
                  </a:txBody>
                  <a:tcPr anchor="ctr"/>
                </a:tc>
                <a:tc>
                  <a:txBody>
                    <a:bodyPr/>
                    <a:lstStyle/>
                    <a:p>
                      <a:pPr algn="r" rtl="1"/>
                      <a:r>
                        <a:rPr lang="ar-EG" sz="1800" dirty="0">
                          <a:latin typeface="Sakkal Majalla" panose="02000000000000000000" pitchFamily="2" charset="-78"/>
                          <a:cs typeface="Sakkal Majalla" panose="02000000000000000000" pitchFamily="2" charset="-78"/>
                        </a:rPr>
                        <a:t>- تركيب حاويات صغيرة ومتوسطة الحجم لصنع السماد الفيرمي أو البوكاشي </a:t>
                      </a:r>
                    </a:p>
                    <a:p>
                      <a:pPr algn="r" rtl="1"/>
                      <a:r>
                        <a:rPr lang="ar-EG" sz="1800" dirty="0">
                          <a:latin typeface="Sakkal Majalla" panose="02000000000000000000" pitchFamily="2" charset="-78"/>
                          <a:cs typeface="Sakkal Majalla" panose="02000000000000000000" pitchFamily="2" charset="-78"/>
                        </a:rPr>
                        <a:t>- متابعة نظام صنع السماد بانتظام </a:t>
                      </a:r>
                    </a:p>
                    <a:p>
                      <a:pPr algn="r" rtl="1"/>
                      <a:r>
                        <a:rPr lang="ar-EG" sz="1800" dirty="0">
                          <a:latin typeface="Sakkal Majalla" panose="02000000000000000000" pitchFamily="2" charset="-78"/>
                          <a:cs typeface="Sakkal Majalla" panose="02000000000000000000" pitchFamily="2" charset="-78"/>
                        </a:rPr>
                        <a:t>- استخدام سماد الفيرمي (بوكاشي) في الموقع في الحدائق والمساحات الخضراء أو الساحات </a:t>
                      </a:r>
                    </a:p>
                    <a:p>
                      <a:pPr algn="r" rtl="1"/>
                      <a:endParaRPr lang="en-US" sz="1800" dirty="0">
                        <a:latin typeface="Sakkal Majalla" panose="02000000000000000000" pitchFamily="2" charset="-78"/>
                        <a:cs typeface="Sakkal Majalla" panose="02000000000000000000" pitchFamily="2" charset="-78"/>
                      </a:endParaRPr>
                    </a:p>
                  </a:txBody>
                  <a:tcPr anchor="ctr"/>
                </a:tc>
                <a:tc>
                  <a:txBody>
                    <a:bodyPr/>
                    <a:lstStyle/>
                    <a:p>
                      <a:pPr algn="r" rtl="1"/>
                      <a:r>
                        <a:rPr lang="ar-EG" sz="1800" dirty="0">
                          <a:latin typeface="Sakkal Majalla" panose="02000000000000000000" pitchFamily="2" charset="-78"/>
                          <a:cs typeface="Sakkal Majalla" panose="02000000000000000000" pitchFamily="2" charset="-78"/>
                        </a:rPr>
                        <a:t>إنتاج السماد الفيرمي/الدودي  من النفايات العضوية لاستخدامه في الموقع كسماد عضوي وفي الوقت نفسه تقليل نفقات نقل النفايات العضوية إلى مكب النفايات</a:t>
                      </a:r>
                    </a:p>
                  </a:txBody>
                  <a:tcPr anchor="ctr"/>
                </a:tc>
                <a:tc>
                  <a:txBody>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ar-EG" sz="1800" dirty="0">
                          <a:latin typeface="Sakkal Majalla" panose="02000000000000000000" pitchFamily="2" charset="-78"/>
                          <a:cs typeface="Sakkal Majalla" panose="02000000000000000000" pitchFamily="2" charset="-78"/>
                        </a:rPr>
                        <a:t>تولد 500 طن نفايات طعام سنويا</a:t>
                      </a: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lang="ar-EG" sz="1800" dirty="0">
                        <a:latin typeface="Sakkal Majalla" panose="02000000000000000000" pitchFamily="2" charset="-78"/>
                        <a:cs typeface="Sakkal Majalla" panose="02000000000000000000" pitchFamily="2" charset="-78"/>
                      </a:endParaRP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ar-EG" sz="1800" dirty="0">
                          <a:latin typeface="Sakkal Majalla" panose="02000000000000000000" pitchFamily="2" charset="-78"/>
                          <a:cs typeface="Sakkal Majalla" panose="02000000000000000000" pitchFamily="2" charset="-78"/>
                        </a:rPr>
                        <a:t>بعض نفايات الطعام قد تكون مختلطة</a:t>
                      </a:r>
                    </a:p>
                    <a:p>
                      <a:pPr algn="r" rtl="1"/>
                      <a:endParaRPr lang="en-US" sz="1800" dirty="0">
                        <a:latin typeface="Sakkal Majalla" panose="02000000000000000000" pitchFamily="2" charset="-78"/>
                        <a:cs typeface="Sakkal Majalla" panose="02000000000000000000" pitchFamily="2" charset="-78"/>
                      </a:endParaRPr>
                    </a:p>
                  </a:txBody>
                  <a:tcPr anchor="ctr"/>
                </a:tc>
                <a:tc>
                  <a:txBody>
                    <a:bodyPr/>
                    <a:lstStyle/>
                    <a:p>
                      <a:pPr algn="ctr" rtl="1"/>
                      <a:r>
                        <a:rPr lang="ar-EG" sz="2200" b="1" dirty="0">
                          <a:latin typeface="Sakkal Majalla" panose="02000000000000000000" pitchFamily="2" charset="-78"/>
                          <a:cs typeface="Sakkal Majalla" panose="02000000000000000000" pitchFamily="2" charset="-78"/>
                        </a:rPr>
                        <a:t>اعادة التدوير</a:t>
                      </a:r>
                      <a:endParaRPr lang="en-US" sz="2200" b="1" dirty="0">
                        <a:latin typeface="Sakkal Majalla" panose="02000000000000000000" pitchFamily="2" charset="-78"/>
                        <a:cs typeface="Sakkal Majalla" panose="02000000000000000000" pitchFamily="2" charset="-78"/>
                      </a:endParaRPr>
                    </a:p>
                  </a:txBody>
                  <a:tcPr vert="vert270" anchor="ctr"/>
                </a:tc>
                <a:extLst>
                  <a:ext uri="{0D108BD9-81ED-4DB2-BD59-A6C34878D82A}">
                    <a16:rowId xmlns:a16="http://schemas.microsoft.com/office/drawing/2014/main" val="920500657"/>
                  </a:ext>
                </a:extLst>
              </a:tr>
            </a:tbl>
          </a:graphicData>
        </a:graphic>
      </p:graphicFrame>
      <p:sp>
        <p:nvSpPr>
          <p:cNvPr id="3" name="TextBox 2">
            <a:extLst>
              <a:ext uri="{FF2B5EF4-FFF2-40B4-BE49-F238E27FC236}">
                <a16:creationId xmlns:a16="http://schemas.microsoft.com/office/drawing/2014/main" id="{428956FD-BD19-40D4-B6D9-6EE580618E7C}"/>
              </a:ext>
            </a:extLst>
          </p:cNvPr>
          <p:cNvSpPr txBox="1"/>
          <p:nvPr/>
        </p:nvSpPr>
        <p:spPr>
          <a:xfrm>
            <a:off x="332509" y="205373"/>
            <a:ext cx="8498541" cy="307777"/>
          </a:xfrm>
          <a:prstGeom prst="rect">
            <a:avLst/>
          </a:prstGeom>
          <a:noFill/>
        </p:spPr>
        <p:txBody>
          <a:bodyPr wrap="square" rtlCol="0">
            <a:spAutoFit/>
          </a:bodyPr>
          <a:lstStyle/>
          <a:p>
            <a:pPr algn="r" rtl="1"/>
            <a:r>
              <a:rPr lang="ar-EG" dirty="0"/>
              <a:t>اسم المؤسسة ……………………..	اسم الشخص..................................		التاريخ...............................</a:t>
            </a:r>
          </a:p>
        </p:txBody>
      </p:sp>
    </p:spTree>
    <p:extLst>
      <p:ext uri="{BB962C8B-B14F-4D97-AF65-F5344CB8AC3E}">
        <p14:creationId xmlns:p14="http://schemas.microsoft.com/office/powerpoint/2010/main" val="2264447432"/>
      </p:ext>
    </p:extLst>
  </p:cSld>
  <p:clrMapOvr>
    <a:masterClrMapping/>
  </p:clrMapOvr>
  <mc:AlternateContent xmlns:mc="http://schemas.openxmlformats.org/markup-compatibility/2006" xmlns:p14="http://schemas.microsoft.com/office/powerpoint/2010/main">
    <mc:Choice Requires="p14">
      <p:transition spd="slow" p14:dur="2000" advTm="103024"/>
    </mc:Choice>
    <mc:Fallback xmlns="">
      <p:transition spd="slow" advTm="10302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5631183E-4934-AA45-9D40-C0751BF15B9E}"/>
              </a:ext>
            </a:extLst>
          </p:cNvPr>
          <p:cNvSpPr>
            <a:spLocks noGrp="1"/>
          </p:cNvSpPr>
          <p:nvPr>
            <p:ph type="body" idx="1"/>
          </p:nvPr>
        </p:nvSpPr>
        <p:spPr>
          <a:xfrm>
            <a:off x="188316" y="1600199"/>
            <a:ext cx="8269884" cy="5025189"/>
          </a:xfrm>
        </p:spPr>
        <p:txBody>
          <a:bodyPr>
            <a:normAutofit/>
          </a:bodyPr>
          <a:lstStyle/>
          <a:p>
            <a:pPr algn="r" rtl="1">
              <a:lnSpc>
                <a:spcPct val="114000"/>
              </a:lnSpc>
              <a:spcBef>
                <a:spcPts val="450"/>
              </a:spcBef>
              <a:spcAft>
                <a:spcPts val="450"/>
              </a:spcAft>
            </a:pPr>
            <a:r>
              <a:rPr lang="ar-EG" sz="2800" dirty="0"/>
              <a:t>تأكد</a:t>
            </a:r>
            <a:r>
              <a:rPr lang="ar-SA" sz="2800" dirty="0"/>
              <a:t> من </a:t>
            </a:r>
            <a:r>
              <a:rPr lang="ar-EG" sz="2800" dirty="0"/>
              <a:t>مراجعة</a:t>
            </a:r>
            <a:r>
              <a:rPr lang="ar-SA" sz="2800" dirty="0"/>
              <a:t> المحتو</a:t>
            </a:r>
            <a:r>
              <a:rPr lang="ar-EG" sz="2800" dirty="0"/>
              <a:t>ى</a:t>
            </a:r>
            <a:r>
              <a:rPr lang="ar-SA" sz="2800" dirty="0"/>
              <a:t> قبل يوم التدريب (خصوصا الأمثلة والتدريبات)</a:t>
            </a:r>
            <a:endParaRPr lang="ar-EG" sz="2800" dirty="0"/>
          </a:p>
          <a:p>
            <a:pPr algn="r" rtl="1">
              <a:lnSpc>
                <a:spcPct val="114000"/>
              </a:lnSpc>
              <a:spcBef>
                <a:spcPts val="450"/>
              </a:spcBef>
              <a:spcAft>
                <a:spcPts val="450"/>
              </a:spcAft>
            </a:pPr>
            <a:r>
              <a:rPr lang="ar-EG" sz="2800" dirty="0"/>
              <a:t>تأكد من التركيز على كل شريحة والغرض من الرسالة</a:t>
            </a:r>
          </a:p>
          <a:p>
            <a:pPr algn="r" rtl="1">
              <a:lnSpc>
                <a:spcPct val="114000"/>
              </a:lnSpc>
              <a:spcBef>
                <a:spcPts val="450"/>
              </a:spcBef>
              <a:spcAft>
                <a:spcPts val="450"/>
              </a:spcAft>
            </a:pPr>
            <a:r>
              <a:rPr lang="ar-EG" sz="2800" dirty="0"/>
              <a:t>تأكد من عدم الدخول في نقاشات جانبية  وركز على هدف التدريب</a:t>
            </a:r>
          </a:p>
          <a:p>
            <a:pPr algn="r" rtl="1">
              <a:lnSpc>
                <a:spcPct val="114000"/>
              </a:lnSpc>
              <a:spcBef>
                <a:spcPts val="450"/>
              </a:spcBef>
              <a:spcAft>
                <a:spcPts val="450"/>
              </a:spcAft>
            </a:pPr>
            <a:r>
              <a:rPr lang="ar-EG" sz="2800" dirty="0"/>
              <a:t>تأكد من وجود الية لتبادل الخبرات بين الحضور</a:t>
            </a:r>
            <a:endParaRPr lang="ar-SA" sz="2800" dirty="0"/>
          </a:p>
          <a:p>
            <a:pPr algn="r" rtl="1">
              <a:lnSpc>
                <a:spcPct val="114000"/>
              </a:lnSpc>
              <a:spcBef>
                <a:spcPts val="450"/>
              </a:spcBef>
              <a:spcAft>
                <a:spcPts val="450"/>
              </a:spcAft>
            </a:pPr>
            <a:r>
              <a:rPr lang="ar-EG" sz="2800" dirty="0"/>
              <a:t>تأكد</a:t>
            </a:r>
            <a:r>
              <a:rPr lang="ar-SA" sz="2800" dirty="0"/>
              <a:t> من</a:t>
            </a:r>
            <a:r>
              <a:rPr lang="ar-EG" sz="2800" dirty="0"/>
              <a:t> ربط الأفكار ببعضها والتلخيص بين الأقسام المختلفة</a:t>
            </a:r>
            <a:endParaRPr lang="en-US" sz="2800" dirty="0"/>
          </a:p>
          <a:p>
            <a:pPr algn="r" rtl="1">
              <a:lnSpc>
                <a:spcPct val="114000"/>
              </a:lnSpc>
              <a:spcBef>
                <a:spcPts val="450"/>
              </a:spcBef>
              <a:spcAft>
                <a:spcPts val="450"/>
              </a:spcAft>
            </a:pPr>
            <a:r>
              <a:rPr lang="ar-EG" sz="2800" dirty="0"/>
              <a:t>تأكد من توصيل الرسالة الرئيسية في كل قسم</a:t>
            </a:r>
          </a:p>
          <a:p>
            <a:pPr algn="r" rtl="1">
              <a:lnSpc>
                <a:spcPct val="114000"/>
              </a:lnSpc>
              <a:spcBef>
                <a:spcPts val="450"/>
              </a:spcBef>
              <a:spcAft>
                <a:spcPts val="450"/>
              </a:spcAft>
            </a:pPr>
            <a:r>
              <a:rPr lang="ar-EG" sz="2800" dirty="0"/>
              <a:t>تأكد من إعطاء مجالا للتفاعل والمشاركة بين المتدربين </a:t>
            </a:r>
          </a:p>
          <a:p>
            <a:pPr algn="r" rtl="1">
              <a:lnSpc>
                <a:spcPct val="114000"/>
              </a:lnSpc>
              <a:spcBef>
                <a:spcPts val="450"/>
              </a:spcBef>
              <a:spcAft>
                <a:spcPts val="450"/>
              </a:spcAft>
            </a:pPr>
            <a:r>
              <a:rPr lang="ar-EG" sz="2800" dirty="0"/>
              <a:t>تأكد من تسهيل المناقشة بين المتدربين بشكل فعال</a:t>
            </a:r>
          </a:p>
          <a:p>
            <a:pPr>
              <a:lnSpc>
                <a:spcPct val="114000"/>
              </a:lnSpc>
              <a:spcBef>
                <a:spcPts val="450"/>
              </a:spcBef>
              <a:spcAft>
                <a:spcPts val="450"/>
              </a:spcAft>
            </a:pPr>
            <a:endParaRPr lang="en-US" sz="2000" dirty="0"/>
          </a:p>
          <a:p>
            <a:pPr lvl="1">
              <a:lnSpc>
                <a:spcPct val="114000"/>
              </a:lnSpc>
              <a:spcBef>
                <a:spcPts val="450"/>
              </a:spcBef>
              <a:spcAft>
                <a:spcPts val="450"/>
              </a:spcAft>
            </a:pPr>
            <a:endParaRPr lang="en-US" dirty="0"/>
          </a:p>
          <a:p>
            <a:pPr>
              <a:lnSpc>
                <a:spcPct val="114000"/>
              </a:lnSpc>
              <a:spcBef>
                <a:spcPts val="450"/>
              </a:spcBef>
              <a:spcAft>
                <a:spcPts val="450"/>
              </a:spcAft>
            </a:pPr>
            <a:endParaRPr lang="en-US" sz="2800" dirty="0"/>
          </a:p>
        </p:txBody>
      </p:sp>
      <p:sp>
        <p:nvSpPr>
          <p:cNvPr id="8" name="Title 2">
            <a:extLst>
              <a:ext uri="{FF2B5EF4-FFF2-40B4-BE49-F238E27FC236}">
                <a16:creationId xmlns:a16="http://schemas.microsoft.com/office/drawing/2014/main" id="{B9BC59C5-EC63-394D-A863-170160DA6309}"/>
              </a:ext>
            </a:extLst>
          </p:cNvPr>
          <p:cNvSpPr txBox="1">
            <a:spLocks/>
          </p:cNvSpPr>
          <p:nvPr/>
        </p:nvSpPr>
        <p:spPr>
          <a:xfrm>
            <a:off x="416916" y="1369062"/>
            <a:ext cx="853876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3600" kern="1200">
                <a:solidFill>
                  <a:schemeClr val="accent1"/>
                </a:solidFill>
                <a:latin typeface="+mj-lt"/>
                <a:ea typeface="+mj-ea"/>
                <a:cs typeface="+mj-cs"/>
              </a:defRPr>
            </a:lvl1pPr>
          </a:lstStyle>
          <a:p>
            <a:pPr algn="r" rtl="1"/>
            <a:endParaRPr lang="ar-EG" sz="3150" dirty="0"/>
          </a:p>
        </p:txBody>
      </p:sp>
      <p:sp>
        <p:nvSpPr>
          <p:cNvPr id="13" name="TextBox 12">
            <a:extLst>
              <a:ext uri="{FF2B5EF4-FFF2-40B4-BE49-F238E27FC236}">
                <a16:creationId xmlns:a16="http://schemas.microsoft.com/office/drawing/2014/main" id="{CD0A2A7F-4512-4353-BB68-9D96DEDA60C5}"/>
              </a:ext>
            </a:extLst>
          </p:cNvPr>
          <p:cNvSpPr txBox="1"/>
          <p:nvPr/>
        </p:nvSpPr>
        <p:spPr>
          <a:xfrm>
            <a:off x="230308" y="204281"/>
            <a:ext cx="1626197" cy="461665"/>
          </a:xfrm>
          <a:prstGeom prst="rect">
            <a:avLst/>
          </a:prstGeom>
          <a:solidFill>
            <a:schemeClr val="bg1"/>
          </a:solidFill>
        </p:spPr>
        <p:txBody>
          <a:bodyPr wrap="square" rtlCol="0">
            <a:spAutoFit/>
          </a:bodyPr>
          <a:lstStyle/>
          <a:p>
            <a:r>
              <a:rPr lang="en-US" sz="2400" b="1" dirty="0">
                <a:latin typeface="Sakkal Majalla" panose="02000000000000000000" pitchFamily="2" charset="-78"/>
                <a:cs typeface="Sakkal Majalla" panose="02000000000000000000" pitchFamily="2" charset="-78"/>
              </a:rPr>
              <a:t>10:</a:t>
            </a:r>
            <a:r>
              <a:rPr lang="ar-EG" sz="2400" b="1" dirty="0">
                <a:latin typeface="Sakkal Majalla" panose="02000000000000000000" pitchFamily="2" charset="-78"/>
                <a:cs typeface="Sakkal Majalla" panose="02000000000000000000" pitchFamily="2" charset="-78"/>
              </a:rPr>
              <a:t>30</a:t>
            </a:r>
            <a:r>
              <a:rPr lang="en-US" sz="2400" b="1" dirty="0">
                <a:latin typeface="Sakkal Majalla" panose="02000000000000000000" pitchFamily="2" charset="-78"/>
                <a:cs typeface="Sakkal Majalla" panose="02000000000000000000" pitchFamily="2" charset="-78"/>
              </a:rPr>
              <a:t> – 11:00</a:t>
            </a:r>
          </a:p>
        </p:txBody>
      </p:sp>
      <p:sp>
        <p:nvSpPr>
          <p:cNvPr id="14" name="Title 2">
            <a:extLst>
              <a:ext uri="{FF2B5EF4-FFF2-40B4-BE49-F238E27FC236}">
                <a16:creationId xmlns:a16="http://schemas.microsoft.com/office/drawing/2014/main" id="{05C365A5-A7E1-4CEA-92F9-C5A3CD284F09}"/>
              </a:ext>
            </a:extLst>
          </p:cNvPr>
          <p:cNvSpPr txBox="1">
            <a:spLocks/>
          </p:cNvSpPr>
          <p:nvPr/>
        </p:nvSpPr>
        <p:spPr>
          <a:xfrm>
            <a:off x="838504" y="609600"/>
            <a:ext cx="7772400" cy="91440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BA0C2F"/>
              </a:buClr>
              <a:buSzPts val="1800"/>
              <a:buFont typeface="Gill Sans"/>
              <a:buNone/>
              <a:defRPr sz="2800" b="0" i="0" u="none" strike="noStrike" cap="none">
                <a:solidFill>
                  <a:srgbClr val="BA0C2F"/>
                </a:solidFill>
                <a:latin typeface="Sakkal Majalla" panose="02000000000000000000" pitchFamily="2" charset="-78"/>
                <a:ea typeface="Gill Sans"/>
                <a:cs typeface="Sakkal Majalla" panose="02000000000000000000" pitchFamily="2" charset="-78"/>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rtl="1"/>
            <a:r>
              <a:rPr lang="ar-EG" sz="3150"/>
              <a:t>كيف تصبح مدرب جيد - بعض النقاط الهامة</a:t>
            </a:r>
            <a:endParaRPr lang="en-US" sz="3150" dirty="0"/>
          </a:p>
        </p:txBody>
      </p:sp>
    </p:spTree>
    <p:extLst>
      <p:ext uri="{BB962C8B-B14F-4D97-AF65-F5344CB8AC3E}">
        <p14:creationId xmlns:p14="http://schemas.microsoft.com/office/powerpoint/2010/main" val="5132635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56C12A-7446-43EC-A551-47F340721B94}"/>
              </a:ext>
            </a:extLst>
          </p:cNvPr>
          <p:cNvSpPr>
            <a:spLocks noGrp="1"/>
          </p:cNvSpPr>
          <p:nvPr>
            <p:ph type="sldNum" idx="12"/>
          </p:nvPr>
        </p:nvSpPr>
        <p:spPr/>
        <p:txBody>
          <a:bodyPr/>
          <a:lstStyle/>
          <a:p>
            <a:fld id="{00000000-1234-1234-1234-123412341234}" type="slidenum">
              <a:rPr lang="ar-EG" smtClean="0"/>
              <a:pPr/>
              <a:t>120</a:t>
            </a:fld>
            <a:endParaRPr lang="ar-EG"/>
          </a:p>
        </p:txBody>
      </p:sp>
      <p:graphicFrame>
        <p:nvGraphicFramePr>
          <p:cNvPr id="2" name="Table 2">
            <a:extLst>
              <a:ext uri="{FF2B5EF4-FFF2-40B4-BE49-F238E27FC236}">
                <a16:creationId xmlns:a16="http://schemas.microsoft.com/office/drawing/2014/main" id="{1347F6A5-3490-4D3F-9311-5C0E08AE2CFD}"/>
              </a:ext>
            </a:extLst>
          </p:cNvPr>
          <p:cNvGraphicFramePr>
            <a:graphicFrameLocks noGrp="1"/>
          </p:cNvGraphicFramePr>
          <p:nvPr/>
        </p:nvGraphicFramePr>
        <p:xfrm>
          <a:off x="274483" y="572128"/>
          <a:ext cx="8556567" cy="6080498"/>
        </p:xfrm>
        <a:graphic>
          <a:graphicData uri="http://schemas.openxmlformats.org/drawingml/2006/table">
            <a:tbl>
              <a:tblPr firstRow="1" bandRow="1">
                <a:tableStyleId>{2E8BB8F2-23E0-49C3-ADD4-AE65DBEDF43D}</a:tableStyleId>
              </a:tblPr>
              <a:tblGrid>
                <a:gridCol w="2063191">
                  <a:extLst>
                    <a:ext uri="{9D8B030D-6E8A-4147-A177-3AD203B41FA5}">
                      <a16:colId xmlns:a16="http://schemas.microsoft.com/office/drawing/2014/main" val="2721420987"/>
                    </a:ext>
                  </a:extLst>
                </a:gridCol>
                <a:gridCol w="2893283">
                  <a:extLst>
                    <a:ext uri="{9D8B030D-6E8A-4147-A177-3AD203B41FA5}">
                      <a16:colId xmlns:a16="http://schemas.microsoft.com/office/drawing/2014/main" val="1798017384"/>
                    </a:ext>
                  </a:extLst>
                </a:gridCol>
                <a:gridCol w="1507628">
                  <a:extLst>
                    <a:ext uri="{9D8B030D-6E8A-4147-A177-3AD203B41FA5}">
                      <a16:colId xmlns:a16="http://schemas.microsoft.com/office/drawing/2014/main" val="1465943998"/>
                    </a:ext>
                  </a:extLst>
                </a:gridCol>
                <a:gridCol w="1507628">
                  <a:extLst>
                    <a:ext uri="{9D8B030D-6E8A-4147-A177-3AD203B41FA5}">
                      <a16:colId xmlns:a16="http://schemas.microsoft.com/office/drawing/2014/main" val="1195886784"/>
                    </a:ext>
                  </a:extLst>
                </a:gridCol>
                <a:gridCol w="584837">
                  <a:extLst>
                    <a:ext uri="{9D8B030D-6E8A-4147-A177-3AD203B41FA5}">
                      <a16:colId xmlns:a16="http://schemas.microsoft.com/office/drawing/2014/main" val="1153277578"/>
                    </a:ext>
                  </a:extLst>
                </a:gridCol>
              </a:tblGrid>
              <a:tr h="508878">
                <a:tc>
                  <a:txBody>
                    <a:bodyPr/>
                    <a:lstStyle/>
                    <a:p>
                      <a:pPr algn="ctr"/>
                      <a:r>
                        <a:rPr lang="ar-EG" sz="1100" dirty="0"/>
                        <a:t>المعدات و الخدمات المطلوبة</a:t>
                      </a:r>
                      <a:endParaRPr lang="en-US" sz="1100" dirty="0"/>
                    </a:p>
                  </a:txBody>
                  <a:tcPr anchor="ctr"/>
                </a:tc>
                <a:tc>
                  <a:txBody>
                    <a:bodyPr/>
                    <a:lstStyle/>
                    <a:p>
                      <a:pPr algn="ctr"/>
                      <a:r>
                        <a:rPr lang="ar-EG" sz="1600" dirty="0"/>
                        <a:t>الانشطة</a:t>
                      </a:r>
                      <a:endParaRPr lang="en-US" sz="1600" dirty="0"/>
                    </a:p>
                  </a:txBody>
                  <a:tcPr anchor="ctr"/>
                </a:tc>
                <a:tc>
                  <a:txBody>
                    <a:bodyPr/>
                    <a:lstStyle/>
                    <a:p>
                      <a:pPr algn="ctr"/>
                      <a:r>
                        <a:rPr lang="ar-EG" sz="1600" dirty="0"/>
                        <a:t>المستهدف تحقيقه</a:t>
                      </a:r>
                      <a:endParaRPr lang="en-US" sz="1600" dirty="0"/>
                    </a:p>
                  </a:txBody>
                  <a:tcPr anchor="ctr"/>
                </a:tc>
                <a:tc>
                  <a:txBody>
                    <a:bodyPr/>
                    <a:lstStyle/>
                    <a:p>
                      <a:pPr algn="ctr"/>
                      <a:r>
                        <a:rPr lang="ar-EG" sz="1600" dirty="0"/>
                        <a:t>الوضع الحالي</a:t>
                      </a:r>
                      <a:endParaRPr lang="en-US" sz="1600" dirty="0"/>
                    </a:p>
                  </a:txBody>
                  <a:tcPr anchor="ctr"/>
                </a:tc>
                <a:tc>
                  <a:txBody>
                    <a:bodyPr/>
                    <a:lstStyle/>
                    <a:p>
                      <a:pPr algn="ctr"/>
                      <a:r>
                        <a:rPr lang="ar-EG" sz="1600" dirty="0"/>
                        <a:t>الهدف</a:t>
                      </a:r>
                      <a:endParaRPr lang="en-US" sz="1600" dirty="0"/>
                    </a:p>
                  </a:txBody>
                  <a:tcPr vert="vert270" anchor="ctr"/>
                </a:tc>
                <a:extLst>
                  <a:ext uri="{0D108BD9-81ED-4DB2-BD59-A6C34878D82A}">
                    <a16:rowId xmlns:a16="http://schemas.microsoft.com/office/drawing/2014/main" val="1891982476"/>
                  </a:ext>
                </a:extLst>
              </a:tr>
              <a:tr h="2785810">
                <a:tc>
                  <a:txBody>
                    <a:bodyPr/>
                    <a:lstStyle/>
                    <a:p>
                      <a:pPr algn="r" rtl="1"/>
                      <a:r>
                        <a:rPr lang="ar-EG" sz="1600" dirty="0"/>
                        <a:t>التعاقد مع مدربين ادارة نفايات</a:t>
                      </a:r>
                      <a:endParaRPr lang="en-US" sz="1600" dirty="0"/>
                    </a:p>
                  </a:txBody>
                  <a:tcPr anchor="ctr"/>
                </a:tc>
                <a:tc>
                  <a:txBody>
                    <a:bodyPr/>
                    <a:lstStyle/>
                    <a:p>
                      <a:pPr marL="171450" indent="-171450" algn="r" rtl="1">
                        <a:buFont typeface="Arial" panose="020B0604020202020204" pitchFamily="34" charset="0"/>
                        <a:buChar char="•"/>
                      </a:pPr>
                      <a:r>
                        <a:rPr lang="ar-EG" sz="1600" dirty="0"/>
                        <a:t>إعداد قائمة بالنصائح حول الحد من النفايات </a:t>
                      </a:r>
                    </a:p>
                    <a:p>
                      <a:pPr marL="171450" indent="-171450" algn="r" rtl="1">
                        <a:buFont typeface="Arial" panose="020B0604020202020204" pitchFamily="34" charset="0"/>
                        <a:buChar char="•"/>
                      </a:pPr>
                      <a:r>
                        <a:rPr lang="ar-EG" sz="1600" dirty="0"/>
                        <a:t>التعاقد مع استشاري او مدرب للقيام بالتدريب</a:t>
                      </a:r>
                    </a:p>
                    <a:p>
                      <a:pPr marL="171450" indent="-171450" algn="r" rtl="1">
                        <a:buFont typeface="Arial" panose="020B0604020202020204" pitchFamily="34" charset="0"/>
                        <a:buChar char="•"/>
                      </a:pPr>
                      <a:r>
                        <a:rPr lang="ar-EG" sz="1600" dirty="0"/>
                        <a:t>تحديد مكان التدريب او التعاقد مع اماكن توقر قاعات على حسب عدد المتدربين</a:t>
                      </a:r>
                    </a:p>
                    <a:p>
                      <a:pPr marL="171450" indent="-171450" algn="r" rtl="1">
                        <a:buFont typeface="Arial" panose="020B0604020202020204" pitchFamily="34" charset="0"/>
                        <a:buChar char="•"/>
                      </a:pPr>
                      <a:r>
                        <a:rPr lang="ar-EG" sz="1600" dirty="0"/>
                        <a:t>تحضير المادة التعليمية </a:t>
                      </a:r>
                    </a:p>
                    <a:p>
                      <a:pPr marL="171450" indent="-171450" algn="r" rtl="1">
                        <a:buFont typeface="Arial" panose="020B0604020202020204" pitchFamily="34" charset="0"/>
                        <a:buChar char="•"/>
                      </a:pPr>
                      <a:r>
                        <a:rPr lang="ar-EG" sz="1600" dirty="0"/>
                        <a:t>إجراء تدريب / توعية حول أنواع النفايات، وفصل النفايات من المصدر وأهميته</a:t>
                      </a:r>
                    </a:p>
                    <a:p>
                      <a:pPr marL="171450" indent="-171450" algn="r" rtl="1">
                        <a:buFont typeface="Arial" panose="020B0604020202020204" pitchFamily="34" charset="0"/>
                        <a:buChar char="•"/>
                      </a:pPr>
                      <a:r>
                        <a:rPr lang="ar-EG" sz="1600" dirty="0"/>
                        <a:t>اخذ تقييم عن مجي استجابة المتدربين</a:t>
                      </a:r>
                    </a:p>
                  </a:txBody>
                  <a:tcPr anchor="ctr"/>
                </a:tc>
                <a:tc>
                  <a:txBody>
                    <a:bodyPr/>
                    <a:lstStyle/>
                    <a:p>
                      <a:pPr algn="r" rtl="1"/>
                      <a:r>
                        <a:rPr lang="ar-EG" sz="1600" dirty="0"/>
                        <a:t>تقديم دورات تدريبية و/أو نصائح ومعلومات للموظفين لزيادة وعيهم ومهاراتهم، بالإضافة إلى تغيير سلوكياتهم تجاه النفايات لضمان تحسين إدارة النفايات في منشأتك.</a:t>
                      </a:r>
                    </a:p>
                  </a:txBody>
                  <a:tcPr anchor="ctr"/>
                </a:tc>
                <a:tc>
                  <a:txBody>
                    <a:bodyPr/>
                    <a:lstStyle/>
                    <a:p>
                      <a:pPr algn="r" rtl="1"/>
                      <a:r>
                        <a:rPr lang="ar-EG" sz="1600" dirty="0"/>
                        <a:t>قلة وعى الموظفين بأهمية ادارة النفايات</a:t>
                      </a:r>
                      <a:endParaRPr lang="en-US" sz="1600" dirty="0"/>
                    </a:p>
                  </a:txBody>
                  <a:tcPr anchor="ctr"/>
                </a:tc>
                <a:tc>
                  <a:txBody>
                    <a:bodyPr/>
                    <a:lstStyle/>
                    <a:p>
                      <a:pPr algn="ctr" rtl="1"/>
                      <a:r>
                        <a:rPr lang="ar-EG" sz="2200" b="1" dirty="0"/>
                        <a:t>التدريب و التوعية</a:t>
                      </a:r>
                      <a:endParaRPr lang="en-US" sz="2200" b="1" dirty="0"/>
                    </a:p>
                  </a:txBody>
                  <a:tcPr vert="vert270" anchor="ctr"/>
                </a:tc>
                <a:extLst>
                  <a:ext uri="{0D108BD9-81ED-4DB2-BD59-A6C34878D82A}">
                    <a16:rowId xmlns:a16="http://schemas.microsoft.com/office/drawing/2014/main" val="3399478320"/>
                  </a:ext>
                </a:extLst>
              </a:tr>
              <a:tr h="2785810">
                <a:tc>
                  <a:txBody>
                    <a:bodyPr/>
                    <a:lstStyle/>
                    <a:p>
                      <a:pPr algn="r" rtl="1"/>
                      <a:r>
                        <a:rPr lang="ar-EG" sz="1800" dirty="0">
                          <a:latin typeface="Sakkal Majalla" panose="02000000000000000000" pitchFamily="2" charset="-78"/>
                          <a:cs typeface="Sakkal Majalla" panose="02000000000000000000" pitchFamily="2" charset="-78"/>
                        </a:rPr>
                        <a:t>طلب الدعم من المصممين ومقدمي حاويات النفايات لإنتاج حاويات ذات تصميم جذاب وتحمل علامة مميزة</a:t>
                      </a:r>
                      <a:endParaRPr lang="en-US" sz="1800" dirty="0">
                        <a:latin typeface="Sakkal Majalla" panose="02000000000000000000" pitchFamily="2" charset="-78"/>
                        <a:cs typeface="Sakkal Majalla" panose="02000000000000000000" pitchFamily="2" charset="-78"/>
                      </a:endParaRPr>
                    </a:p>
                  </a:txBody>
                  <a:tcPr anchor="ctr"/>
                </a:tc>
                <a:tc>
                  <a:txBody>
                    <a:bodyPr/>
                    <a:lstStyle/>
                    <a:p>
                      <a:pPr algn="r" rtl="1"/>
                      <a:r>
                        <a:rPr lang="ar-EG" sz="1800" dirty="0">
                          <a:latin typeface="Sakkal Majalla" panose="02000000000000000000" pitchFamily="2" charset="-78"/>
                          <a:cs typeface="Sakkal Majalla" panose="02000000000000000000" pitchFamily="2" charset="-78"/>
                        </a:rPr>
                        <a:t>-نوع وعدد مرات جمع النفايات المتولدة في الموقع في كل مكان </a:t>
                      </a:r>
                    </a:p>
                    <a:p>
                      <a:pPr algn="r" rtl="1"/>
                      <a:r>
                        <a:rPr lang="ar-EG" sz="1800" dirty="0">
                          <a:latin typeface="Sakkal Majalla" panose="02000000000000000000" pitchFamily="2" charset="-78"/>
                          <a:cs typeface="Sakkal Majalla" panose="02000000000000000000" pitchFamily="2" charset="-78"/>
                        </a:rPr>
                        <a:t>-وضع النوع المناسب من حاويات إعادة التدوير بالحجم المناسب في كل مكان (على سبيل المثال، حاويات أكبر للنفايات العضوية في منطقة المطاعم، وما إلى ذلك)</a:t>
                      </a:r>
                      <a:endParaRPr lang="en-US" sz="1800" dirty="0">
                        <a:latin typeface="Sakkal Majalla" panose="02000000000000000000" pitchFamily="2" charset="-78"/>
                        <a:cs typeface="Sakkal Majalla" panose="02000000000000000000" pitchFamily="2" charset="-78"/>
                      </a:endParaRPr>
                    </a:p>
                  </a:txBody>
                  <a:tcPr anchor="ctr"/>
                </a:tc>
                <a:tc>
                  <a:txBody>
                    <a:bodyPr/>
                    <a:lstStyle/>
                    <a:p>
                      <a:pPr algn="r" rtl="1"/>
                      <a:r>
                        <a:rPr lang="ar-EG" sz="1800" dirty="0">
                          <a:latin typeface="Sakkal Majalla" panose="02000000000000000000" pitchFamily="2" charset="-78"/>
                          <a:cs typeface="Sakkal Majalla" panose="02000000000000000000" pitchFamily="2" charset="-78"/>
                        </a:rPr>
                        <a:t>الاختيار المناسب لأماكن وضع حاويات إعادة التدوير </a:t>
                      </a:r>
                    </a:p>
                  </a:txBody>
                  <a:tcPr anchor="ctr"/>
                </a:tc>
                <a:tc>
                  <a:txBody>
                    <a:bodyPr/>
                    <a:lstStyle/>
                    <a:p>
                      <a:pPr algn="r" rtl="1"/>
                      <a:r>
                        <a:rPr lang="ar-EG" sz="1800" dirty="0">
                          <a:latin typeface="Sakkal Majalla" panose="02000000000000000000" pitchFamily="2" charset="-78"/>
                          <a:cs typeface="Sakkal Majalla" panose="02000000000000000000" pitchFamily="2" charset="-78"/>
                        </a:rPr>
                        <a:t>تكدس النفايات في بعض الأماكن عن غيرها</a:t>
                      </a:r>
                      <a:endParaRPr lang="en-US" sz="1800" dirty="0">
                        <a:latin typeface="Sakkal Majalla" panose="02000000000000000000" pitchFamily="2" charset="-78"/>
                        <a:cs typeface="Sakkal Majalla" panose="02000000000000000000" pitchFamily="2" charset="-78"/>
                      </a:endParaRPr>
                    </a:p>
                  </a:txBody>
                  <a:tcPr anchor="ctr"/>
                </a:tc>
                <a:tc>
                  <a:txBody>
                    <a:bodyPr/>
                    <a:lstStyle/>
                    <a:p>
                      <a:pPr algn="ctr" rtl="1"/>
                      <a:r>
                        <a:rPr lang="ar-EG" sz="2200" b="1" dirty="0"/>
                        <a:t>التخطيط و السياسات</a:t>
                      </a:r>
                      <a:endParaRPr lang="en-US" sz="2200" b="1" dirty="0"/>
                    </a:p>
                  </a:txBody>
                  <a:tcPr vert="vert270" anchor="ctr"/>
                </a:tc>
                <a:extLst>
                  <a:ext uri="{0D108BD9-81ED-4DB2-BD59-A6C34878D82A}">
                    <a16:rowId xmlns:a16="http://schemas.microsoft.com/office/drawing/2014/main" val="150738242"/>
                  </a:ext>
                </a:extLst>
              </a:tr>
            </a:tbl>
          </a:graphicData>
        </a:graphic>
      </p:graphicFrame>
      <p:sp>
        <p:nvSpPr>
          <p:cNvPr id="3" name="TextBox 2">
            <a:extLst>
              <a:ext uri="{FF2B5EF4-FFF2-40B4-BE49-F238E27FC236}">
                <a16:creationId xmlns:a16="http://schemas.microsoft.com/office/drawing/2014/main" id="{428956FD-BD19-40D4-B6D9-6EE580618E7C}"/>
              </a:ext>
            </a:extLst>
          </p:cNvPr>
          <p:cNvSpPr txBox="1"/>
          <p:nvPr/>
        </p:nvSpPr>
        <p:spPr>
          <a:xfrm>
            <a:off x="332509" y="205373"/>
            <a:ext cx="8498541" cy="307777"/>
          </a:xfrm>
          <a:prstGeom prst="rect">
            <a:avLst/>
          </a:prstGeom>
          <a:noFill/>
        </p:spPr>
        <p:txBody>
          <a:bodyPr wrap="square" rtlCol="0">
            <a:spAutoFit/>
          </a:bodyPr>
          <a:lstStyle/>
          <a:p>
            <a:pPr algn="r" rtl="1"/>
            <a:r>
              <a:rPr lang="ar-EG" dirty="0"/>
              <a:t>اسم المؤسسة ……………………..	اسم الشخص..................................		التاريخ...............................</a:t>
            </a:r>
          </a:p>
        </p:txBody>
      </p:sp>
    </p:spTree>
    <p:extLst>
      <p:ext uri="{BB962C8B-B14F-4D97-AF65-F5344CB8AC3E}">
        <p14:creationId xmlns:p14="http://schemas.microsoft.com/office/powerpoint/2010/main" val="829160218"/>
      </p:ext>
    </p:extLst>
  </p:cSld>
  <p:clrMapOvr>
    <a:masterClrMapping/>
  </p:clrMapOvr>
  <mc:AlternateContent xmlns:mc="http://schemas.openxmlformats.org/markup-compatibility/2006" xmlns:p14="http://schemas.microsoft.com/office/powerpoint/2010/main">
    <mc:Choice Requires="p14">
      <p:transition spd="slow" p14:dur="2000" advTm="103024"/>
    </mc:Choice>
    <mc:Fallback xmlns="">
      <p:transition spd="slow" advTm="103024"/>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56C12A-7446-43EC-A551-47F340721B94}"/>
              </a:ext>
            </a:extLst>
          </p:cNvPr>
          <p:cNvSpPr>
            <a:spLocks noGrp="1"/>
          </p:cNvSpPr>
          <p:nvPr>
            <p:ph type="sldNum" idx="12"/>
          </p:nvPr>
        </p:nvSpPr>
        <p:spPr/>
        <p:txBody>
          <a:bodyPr/>
          <a:lstStyle/>
          <a:p>
            <a:fld id="{00000000-1234-1234-1234-123412341234}" type="slidenum">
              <a:rPr lang="ar-EG" smtClean="0"/>
              <a:pPr/>
              <a:t>121</a:t>
            </a:fld>
            <a:endParaRPr lang="ar-EG"/>
          </a:p>
        </p:txBody>
      </p:sp>
      <p:graphicFrame>
        <p:nvGraphicFramePr>
          <p:cNvPr id="2" name="Table 2">
            <a:extLst>
              <a:ext uri="{FF2B5EF4-FFF2-40B4-BE49-F238E27FC236}">
                <a16:creationId xmlns:a16="http://schemas.microsoft.com/office/drawing/2014/main" id="{1347F6A5-3490-4D3F-9311-5C0E08AE2CFD}"/>
              </a:ext>
            </a:extLst>
          </p:cNvPr>
          <p:cNvGraphicFramePr>
            <a:graphicFrameLocks noGrp="1"/>
          </p:cNvGraphicFramePr>
          <p:nvPr>
            <p:extLst>
              <p:ext uri="{D42A27DB-BD31-4B8C-83A1-F6EECF244321}">
                <p14:modId xmlns:p14="http://schemas.microsoft.com/office/powerpoint/2010/main" val="1703849002"/>
              </p:ext>
            </p:extLst>
          </p:nvPr>
        </p:nvGraphicFramePr>
        <p:xfrm>
          <a:off x="274483" y="572128"/>
          <a:ext cx="8556567" cy="6080498"/>
        </p:xfrm>
        <a:graphic>
          <a:graphicData uri="http://schemas.openxmlformats.org/drawingml/2006/table">
            <a:tbl>
              <a:tblPr firstRow="1" bandRow="1">
                <a:tableStyleId>{2E8BB8F2-23E0-49C3-ADD4-AE65DBEDF43D}</a:tableStyleId>
              </a:tblPr>
              <a:tblGrid>
                <a:gridCol w="2063191">
                  <a:extLst>
                    <a:ext uri="{9D8B030D-6E8A-4147-A177-3AD203B41FA5}">
                      <a16:colId xmlns:a16="http://schemas.microsoft.com/office/drawing/2014/main" val="2721420987"/>
                    </a:ext>
                  </a:extLst>
                </a:gridCol>
                <a:gridCol w="2893283">
                  <a:extLst>
                    <a:ext uri="{9D8B030D-6E8A-4147-A177-3AD203B41FA5}">
                      <a16:colId xmlns:a16="http://schemas.microsoft.com/office/drawing/2014/main" val="1798017384"/>
                    </a:ext>
                  </a:extLst>
                </a:gridCol>
                <a:gridCol w="1507628">
                  <a:extLst>
                    <a:ext uri="{9D8B030D-6E8A-4147-A177-3AD203B41FA5}">
                      <a16:colId xmlns:a16="http://schemas.microsoft.com/office/drawing/2014/main" val="1465943998"/>
                    </a:ext>
                  </a:extLst>
                </a:gridCol>
                <a:gridCol w="1507628">
                  <a:extLst>
                    <a:ext uri="{9D8B030D-6E8A-4147-A177-3AD203B41FA5}">
                      <a16:colId xmlns:a16="http://schemas.microsoft.com/office/drawing/2014/main" val="1195886784"/>
                    </a:ext>
                  </a:extLst>
                </a:gridCol>
                <a:gridCol w="584837">
                  <a:extLst>
                    <a:ext uri="{9D8B030D-6E8A-4147-A177-3AD203B41FA5}">
                      <a16:colId xmlns:a16="http://schemas.microsoft.com/office/drawing/2014/main" val="1153277578"/>
                    </a:ext>
                  </a:extLst>
                </a:gridCol>
              </a:tblGrid>
              <a:tr h="508878">
                <a:tc>
                  <a:txBody>
                    <a:bodyPr/>
                    <a:lstStyle/>
                    <a:p>
                      <a:pPr algn="ctr"/>
                      <a:r>
                        <a:rPr lang="ar-EG" sz="1100" dirty="0"/>
                        <a:t>المعدات و الخدمات المطلوبة</a:t>
                      </a:r>
                      <a:endParaRPr lang="en-US" sz="1100" dirty="0"/>
                    </a:p>
                  </a:txBody>
                  <a:tcPr anchor="ctr"/>
                </a:tc>
                <a:tc>
                  <a:txBody>
                    <a:bodyPr/>
                    <a:lstStyle/>
                    <a:p>
                      <a:pPr algn="ctr"/>
                      <a:r>
                        <a:rPr lang="ar-EG" sz="1600" dirty="0"/>
                        <a:t>الانشطة</a:t>
                      </a:r>
                      <a:endParaRPr lang="en-US" sz="1600" dirty="0"/>
                    </a:p>
                  </a:txBody>
                  <a:tcPr anchor="ctr"/>
                </a:tc>
                <a:tc>
                  <a:txBody>
                    <a:bodyPr/>
                    <a:lstStyle/>
                    <a:p>
                      <a:pPr algn="ctr"/>
                      <a:r>
                        <a:rPr lang="ar-EG" sz="1600" dirty="0"/>
                        <a:t>المستهدف تحقيقه</a:t>
                      </a:r>
                      <a:endParaRPr lang="en-US" sz="1600" dirty="0"/>
                    </a:p>
                  </a:txBody>
                  <a:tcPr anchor="ctr"/>
                </a:tc>
                <a:tc>
                  <a:txBody>
                    <a:bodyPr/>
                    <a:lstStyle/>
                    <a:p>
                      <a:pPr algn="ctr"/>
                      <a:r>
                        <a:rPr lang="ar-EG" sz="1600" dirty="0"/>
                        <a:t>الوضع الحالي</a:t>
                      </a:r>
                      <a:endParaRPr lang="en-US" sz="1600" dirty="0"/>
                    </a:p>
                  </a:txBody>
                  <a:tcPr anchor="ctr"/>
                </a:tc>
                <a:tc>
                  <a:txBody>
                    <a:bodyPr/>
                    <a:lstStyle/>
                    <a:p>
                      <a:pPr algn="ctr"/>
                      <a:r>
                        <a:rPr lang="ar-EG" sz="1600" dirty="0"/>
                        <a:t>الهدف</a:t>
                      </a:r>
                      <a:endParaRPr lang="en-US" sz="1600" dirty="0"/>
                    </a:p>
                  </a:txBody>
                  <a:tcPr vert="vert270" anchor="ctr"/>
                </a:tc>
                <a:extLst>
                  <a:ext uri="{0D108BD9-81ED-4DB2-BD59-A6C34878D82A}">
                    <a16:rowId xmlns:a16="http://schemas.microsoft.com/office/drawing/2014/main" val="1891982476"/>
                  </a:ext>
                </a:extLst>
              </a:tr>
              <a:tr h="2785810">
                <a:tc>
                  <a:txBody>
                    <a:bodyPr/>
                    <a:lstStyle/>
                    <a:p>
                      <a:pPr algn="r" rtl="1"/>
                      <a:r>
                        <a:rPr lang="ar-EG" sz="1600" dirty="0"/>
                        <a:t>التعاقد مع مدربين ادارة نفايات</a:t>
                      </a:r>
                      <a:endParaRPr lang="en-US" sz="1600" dirty="0"/>
                    </a:p>
                  </a:txBody>
                  <a:tcPr anchor="ctr"/>
                </a:tc>
                <a:tc>
                  <a:txBody>
                    <a:bodyPr/>
                    <a:lstStyle/>
                    <a:p>
                      <a:pPr marL="171450" indent="-171450" algn="r" rtl="1">
                        <a:buFont typeface="Arial" panose="020B0604020202020204" pitchFamily="34" charset="0"/>
                        <a:buChar char="•"/>
                      </a:pPr>
                      <a:r>
                        <a:rPr lang="ar-EG" sz="1600" dirty="0"/>
                        <a:t>إعداد قائمة بالنصائح حول الحد من النفايات </a:t>
                      </a:r>
                    </a:p>
                    <a:p>
                      <a:pPr marL="171450" indent="-171450" algn="r" rtl="1">
                        <a:buFont typeface="Arial" panose="020B0604020202020204" pitchFamily="34" charset="0"/>
                        <a:buChar char="•"/>
                      </a:pPr>
                      <a:r>
                        <a:rPr lang="ar-EG" sz="1600" dirty="0"/>
                        <a:t>التعاقد مع استشاري او مدرب للقيام بالتدريب</a:t>
                      </a:r>
                    </a:p>
                    <a:p>
                      <a:pPr marL="171450" indent="-171450" algn="r" rtl="1">
                        <a:buFont typeface="Arial" panose="020B0604020202020204" pitchFamily="34" charset="0"/>
                        <a:buChar char="•"/>
                      </a:pPr>
                      <a:r>
                        <a:rPr lang="ar-EG" sz="1600" dirty="0"/>
                        <a:t>تحديد مكان التدريب او التعاقد مع اماكن توقر قاعات على حسب عدد المتدربين</a:t>
                      </a:r>
                    </a:p>
                    <a:p>
                      <a:pPr marL="171450" indent="-171450" algn="r" rtl="1">
                        <a:buFont typeface="Arial" panose="020B0604020202020204" pitchFamily="34" charset="0"/>
                        <a:buChar char="•"/>
                      </a:pPr>
                      <a:r>
                        <a:rPr lang="ar-EG" sz="1600" dirty="0"/>
                        <a:t>تحضير المادة التعليمية </a:t>
                      </a:r>
                    </a:p>
                    <a:p>
                      <a:pPr marL="171450" indent="-171450" algn="r" rtl="1">
                        <a:buFont typeface="Arial" panose="020B0604020202020204" pitchFamily="34" charset="0"/>
                        <a:buChar char="•"/>
                      </a:pPr>
                      <a:r>
                        <a:rPr lang="ar-EG" sz="1600" dirty="0"/>
                        <a:t>إجراء تدريب / توعية حول أنواع النفايات، وفصل النفايات من المصدر وأهميته</a:t>
                      </a:r>
                    </a:p>
                    <a:p>
                      <a:pPr marL="171450" indent="-171450" algn="r" rtl="1">
                        <a:buFont typeface="Arial" panose="020B0604020202020204" pitchFamily="34" charset="0"/>
                        <a:buChar char="•"/>
                      </a:pPr>
                      <a:r>
                        <a:rPr lang="ar-EG" sz="1600" dirty="0"/>
                        <a:t>اخذ تقييم عن مجي استجابة المتدربين</a:t>
                      </a:r>
                    </a:p>
                  </a:txBody>
                  <a:tcPr anchor="ctr"/>
                </a:tc>
                <a:tc>
                  <a:txBody>
                    <a:bodyPr/>
                    <a:lstStyle/>
                    <a:p>
                      <a:pPr algn="r" rtl="1"/>
                      <a:r>
                        <a:rPr lang="ar-EG" sz="1600" dirty="0"/>
                        <a:t>تقديم دورات تدريبية و/أو نصائح ومعلومات للموظفين لزيادة وعيهم ومهاراتهم، بالإضافة إلى تغيير سلوكياتهم تجاه النفايات لضمان تحسين إدارة النفايات في منشأتك.</a:t>
                      </a:r>
                    </a:p>
                  </a:txBody>
                  <a:tcPr anchor="ctr"/>
                </a:tc>
                <a:tc>
                  <a:txBody>
                    <a:bodyPr/>
                    <a:lstStyle/>
                    <a:p>
                      <a:pPr algn="r" rtl="1"/>
                      <a:r>
                        <a:rPr lang="ar-EG" sz="1600" dirty="0"/>
                        <a:t>قلة وعى الموظفين بأهمية ادارة النفايات</a:t>
                      </a:r>
                      <a:endParaRPr lang="en-US" sz="1600" dirty="0"/>
                    </a:p>
                  </a:txBody>
                  <a:tcPr anchor="ctr"/>
                </a:tc>
                <a:tc>
                  <a:txBody>
                    <a:bodyPr/>
                    <a:lstStyle/>
                    <a:p>
                      <a:pPr algn="ctr" rtl="1"/>
                      <a:r>
                        <a:rPr lang="ar-EG" sz="2200" b="1" dirty="0"/>
                        <a:t>التدريب و التوعية</a:t>
                      </a:r>
                      <a:endParaRPr lang="en-US" sz="2200" b="1" dirty="0"/>
                    </a:p>
                  </a:txBody>
                  <a:tcPr vert="vert270" anchor="ctr"/>
                </a:tc>
                <a:extLst>
                  <a:ext uri="{0D108BD9-81ED-4DB2-BD59-A6C34878D82A}">
                    <a16:rowId xmlns:a16="http://schemas.microsoft.com/office/drawing/2014/main" val="3399478320"/>
                  </a:ext>
                </a:extLst>
              </a:tr>
              <a:tr h="2785810">
                <a:tc>
                  <a:txBody>
                    <a:bodyPr/>
                    <a:lstStyle/>
                    <a:p>
                      <a:pPr algn="r" rtl="1"/>
                      <a:r>
                        <a:rPr lang="ar-EG" sz="1800" dirty="0">
                          <a:latin typeface="Sakkal Majalla" panose="02000000000000000000" pitchFamily="2" charset="-78"/>
                          <a:cs typeface="Sakkal Majalla" panose="02000000000000000000" pitchFamily="2" charset="-78"/>
                        </a:rPr>
                        <a:t>طلب الدعم من المصممين ومقدمي حاويات النفايات لإنتاج حاويات ذات تصميم جذاب وتحمل علامة مميزة</a:t>
                      </a:r>
                      <a:endParaRPr lang="en-US" sz="1800" dirty="0">
                        <a:latin typeface="Sakkal Majalla" panose="02000000000000000000" pitchFamily="2" charset="-78"/>
                        <a:cs typeface="Sakkal Majalla" panose="02000000000000000000" pitchFamily="2" charset="-78"/>
                      </a:endParaRPr>
                    </a:p>
                  </a:txBody>
                  <a:tcPr anchor="ctr"/>
                </a:tc>
                <a:tc>
                  <a:txBody>
                    <a:bodyPr/>
                    <a:lstStyle/>
                    <a:p>
                      <a:pPr algn="r" rtl="1"/>
                      <a:r>
                        <a:rPr lang="ar-EG" sz="1800" dirty="0">
                          <a:latin typeface="Sakkal Majalla" panose="02000000000000000000" pitchFamily="2" charset="-78"/>
                          <a:cs typeface="Sakkal Majalla" panose="02000000000000000000" pitchFamily="2" charset="-78"/>
                        </a:rPr>
                        <a:t>-نوع وعدد مرات جمع النفايات المتولدة في الموقع في كل مكان </a:t>
                      </a:r>
                    </a:p>
                    <a:p>
                      <a:pPr algn="r" rtl="1"/>
                      <a:r>
                        <a:rPr lang="ar-EG" sz="1800" dirty="0">
                          <a:latin typeface="Sakkal Majalla" panose="02000000000000000000" pitchFamily="2" charset="-78"/>
                          <a:cs typeface="Sakkal Majalla" panose="02000000000000000000" pitchFamily="2" charset="-78"/>
                        </a:rPr>
                        <a:t>-وضع النوع المناسب من حاويات إعادة التدوير بالحجم المناسب في كل مكان (على سبيل المثال، حاويات أكبر للنفايات العضوية في منطقة المطاعم، وما إلى ذلك)</a:t>
                      </a:r>
                      <a:endParaRPr lang="en-US" sz="1800" dirty="0">
                        <a:latin typeface="Sakkal Majalla" panose="02000000000000000000" pitchFamily="2" charset="-78"/>
                        <a:cs typeface="Sakkal Majalla" panose="02000000000000000000" pitchFamily="2" charset="-78"/>
                      </a:endParaRPr>
                    </a:p>
                  </a:txBody>
                  <a:tcPr anchor="ctr"/>
                </a:tc>
                <a:tc>
                  <a:txBody>
                    <a:bodyPr/>
                    <a:lstStyle/>
                    <a:p>
                      <a:pPr algn="r" rtl="1"/>
                      <a:r>
                        <a:rPr lang="ar-EG" sz="1800" dirty="0">
                          <a:latin typeface="Sakkal Majalla" panose="02000000000000000000" pitchFamily="2" charset="-78"/>
                          <a:cs typeface="Sakkal Majalla" panose="02000000000000000000" pitchFamily="2" charset="-78"/>
                        </a:rPr>
                        <a:t>الاختيار المناسب لأماكن وضع حاويات إعادة التدوير </a:t>
                      </a:r>
                    </a:p>
                  </a:txBody>
                  <a:tcPr anchor="ctr"/>
                </a:tc>
                <a:tc>
                  <a:txBody>
                    <a:bodyPr/>
                    <a:lstStyle/>
                    <a:p>
                      <a:pPr algn="r" rtl="1"/>
                      <a:r>
                        <a:rPr lang="ar-EG" sz="1800" dirty="0">
                          <a:latin typeface="Sakkal Majalla" panose="02000000000000000000" pitchFamily="2" charset="-78"/>
                          <a:cs typeface="Sakkal Majalla" panose="02000000000000000000" pitchFamily="2" charset="-78"/>
                        </a:rPr>
                        <a:t>تكدس النفايات في بعض الأماكن عن غيرها</a:t>
                      </a:r>
                      <a:endParaRPr lang="en-US" sz="1800" dirty="0">
                        <a:latin typeface="Sakkal Majalla" panose="02000000000000000000" pitchFamily="2" charset="-78"/>
                        <a:cs typeface="Sakkal Majalla" panose="02000000000000000000" pitchFamily="2" charset="-78"/>
                      </a:endParaRPr>
                    </a:p>
                  </a:txBody>
                  <a:tcPr anchor="ctr"/>
                </a:tc>
                <a:tc>
                  <a:txBody>
                    <a:bodyPr/>
                    <a:lstStyle/>
                    <a:p>
                      <a:pPr algn="ctr" rtl="1"/>
                      <a:r>
                        <a:rPr lang="ar-EG" sz="2200" b="1" dirty="0"/>
                        <a:t>التخطيط و السياسات</a:t>
                      </a:r>
                      <a:endParaRPr lang="en-US" sz="2200" b="1" dirty="0"/>
                    </a:p>
                  </a:txBody>
                  <a:tcPr vert="vert270" anchor="ctr"/>
                </a:tc>
                <a:extLst>
                  <a:ext uri="{0D108BD9-81ED-4DB2-BD59-A6C34878D82A}">
                    <a16:rowId xmlns:a16="http://schemas.microsoft.com/office/drawing/2014/main" val="150738242"/>
                  </a:ext>
                </a:extLst>
              </a:tr>
            </a:tbl>
          </a:graphicData>
        </a:graphic>
      </p:graphicFrame>
      <p:sp>
        <p:nvSpPr>
          <p:cNvPr id="3" name="TextBox 2">
            <a:extLst>
              <a:ext uri="{FF2B5EF4-FFF2-40B4-BE49-F238E27FC236}">
                <a16:creationId xmlns:a16="http://schemas.microsoft.com/office/drawing/2014/main" id="{428956FD-BD19-40D4-B6D9-6EE580618E7C}"/>
              </a:ext>
            </a:extLst>
          </p:cNvPr>
          <p:cNvSpPr txBox="1"/>
          <p:nvPr/>
        </p:nvSpPr>
        <p:spPr>
          <a:xfrm>
            <a:off x="332509" y="205373"/>
            <a:ext cx="8498541" cy="307777"/>
          </a:xfrm>
          <a:prstGeom prst="rect">
            <a:avLst/>
          </a:prstGeom>
          <a:noFill/>
        </p:spPr>
        <p:txBody>
          <a:bodyPr wrap="square" rtlCol="0">
            <a:spAutoFit/>
          </a:bodyPr>
          <a:lstStyle/>
          <a:p>
            <a:pPr algn="r" rtl="1"/>
            <a:r>
              <a:rPr lang="ar-EG" dirty="0"/>
              <a:t>اسم المؤسسة ……………………..	اسم الشخص..................................		التاريخ...............................</a:t>
            </a:r>
          </a:p>
        </p:txBody>
      </p:sp>
      <p:sp>
        <p:nvSpPr>
          <p:cNvPr id="5" name="TextBox 4">
            <a:extLst>
              <a:ext uri="{FF2B5EF4-FFF2-40B4-BE49-F238E27FC236}">
                <a16:creationId xmlns:a16="http://schemas.microsoft.com/office/drawing/2014/main" id="{B984F95A-0825-4464-94F7-E3478E8F07C4}"/>
              </a:ext>
            </a:extLst>
          </p:cNvPr>
          <p:cNvSpPr txBox="1"/>
          <p:nvPr/>
        </p:nvSpPr>
        <p:spPr>
          <a:xfrm>
            <a:off x="273830" y="1695444"/>
            <a:ext cx="8530015" cy="3539430"/>
          </a:xfrm>
          <a:prstGeom prst="rect">
            <a:avLst/>
          </a:prstGeom>
          <a:solidFill>
            <a:schemeClr val="tx2">
              <a:lumMod val="20000"/>
              <a:lumOff val="80000"/>
            </a:schemeClr>
          </a:solidFill>
        </p:spPr>
        <p:txBody>
          <a:bodyPr wrap="square" rtlCol="0">
            <a:spAutoFit/>
          </a:bodyPr>
          <a:lstStyle/>
          <a:p>
            <a:pPr algn="r" rtl="1"/>
            <a:r>
              <a:rPr lang="ar-SA" sz="2800" dirty="0">
                <a:latin typeface="Sakkal Majalla" panose="02000000000000000000" pitchFamily="2" charset="-78"/>
                <a:ea typeface="Arial" charset="0"/>
                <a:cs typeface="Sakkal Majalla" panose="02000000000000000000" pitchFamily="2" charset="-78"/>
              </a:rPr>
              <a:t>دليل المدربين:</a:t>
            </a: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الهدف: </a:t>
            </a:r>
            <a:r>
              <a:rPr lang="ar-SA" sz="2800" dirty="0">
                <a:latin typeface="Sakkal Majalla" panose="02000000000000000000" pitchFamily="2" charset="-78"/>
                <a:ea typeface="Arial" charset="0"/>
                <a:cs typeface="Sakkal Majalla" panose="02000000000000000000" pitchFamily="2" charset="-78"/>
              </a:rPr>
              <a:t>شرح للمتدربين كيفية </a:t>
            </a:r>
            <a:r>
              <a:rPr lang="ar-EG" sz="2800" dirty="0">
                <a:latin typeface="Sakkal Majalla" panose="02000000000000000000" pitchFamily="2" charset="-78"/>
                <a:ea typeface="Arial" charset="0"/>
                <a:cs typeface="Sakkal Majalla" panose="02000000000000000000" pitchFamily="2" charset="-78"/>
              </a:rPr>
              <a:t>وضع خطة لإدارة النفايات بلمنشأة</a:t>
            </a:r>
            <a:endParaRPr lang="ar-SA" sz="2800" dirty="0">
              <a:latin typeface="Sakkal Majalla" panose="02000000000000000000" pitchFamily="2" charset="-78"/>
              <a:ea typeface="Arial" charset="0"/>
              <a:cs typeface="Sakkal Majalla" panose="02000000000000000000" pitchFamily="2" charset="-78"/>
            </a:endParaRP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الرسالة: </a:t>
            </a:r>
            <a:r>
              <a:rPr lang="ar-EG" sz="2800" dirty="0">
                <a:latin typeface="Sakkal Majalla" panose="02000000000000000000" pitchFamily="2" charset="-78"/>
                <a:ea typeface="Arial" charset="0"/>
                <a:cs typeface="Sakkal Majalla" panose="02000000000000000000" pitchFamily="2" charset="-78"/>
              </a:rPr>
              <a:t>من أجل إعجاج خطة شاملة، يجب شرح الخطوات بشكل واضح مع ذكر أمثلة </a:t>
            </a:r>
          </a:p>
          <a:p>
            <a:pPr marL="214313" indent="-214313" algn="r" rtl="1">
              <a:buFont typeface="Arial" charset="0"/>
              <a:buChar char="•"/>
            </a:pPr>
            <a:r>
              <a:rPr lang="ar-EG" sz="2800" dirty="0">
                <a:latin typeface="Sakkal Majalla" panose="02000000000000000000" pitchFamily="2" charset="-78"/>
                <a:ea typeface="Arial" charset="0"/>
                <a:cs typeface="Sakkal Majalla" panose="02000000000000000000" pitchFamily="2" charset="-78"/>
              </a:rPr>
              <a:t> </a:t>
            </a:r>
            <a:r>
              <a:rPr lang="ar" sz="2800" u="sng" dirty="0">
                <a:latin typeface="Sakkal Majalla" panose="02000000000000000000" pitchFamily="2" charset="-78"/>
                <a:ea typeface="Arial" charset="0"/>
                <a:cs typeface="Sakkal Majalla" panose="02000000000000000000" pitchFamily="2" charset="-78"/>
              </a:rPr>
              <a:t>نصائح: </a:t>
            </a:r>
            <a:r>
              <a:rPr lang="ar" sz="2800" dirty="0">
                <a:latin typeface="Sakkal Majalla" panose="02000000000000000000" pitchFamily="2" charset="-78"/>
                <a:ea typeface="Arial" charset="0"/>
                <a:cs typeface="Sakkal Majalla" panose="02000000000000000000" pitchFamily="2" charset="-78"/>
              </a:rPr>
              <a:t>استخدام أكبر عدد ممكن من الأمثلة </a:t>
            </a:r>
            <a:r>
              <a:rPr lang="ar-EG" sz="2800" dirty="0">
                <a:latin typeface="Sakkal Majalla" panose="02000000000000000000" pitchFamily="2" charset="-78"/>
                <a:ea typeface="Arial" charset="0"/>
                <a:cs typeface="Sakkal Majalla" panose="02000000000000000000" pitchFamily="2" charset="-78"/>
              </a:rPr>
              <a:t>للتوضيح مع وضع بعض الأمثلة خاطئة للتأكد من تركيز المشاركين</a:t>
            </a: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المواد الازمة</a:t>
            </a:r>
            <a:r>
              <a:rPr lang="ar-SA" sz="2800" dirty="0">
                <a:latin typeface="Sakkal Majalla" panose="02000000000000000000" pitchFamily="2" charset="-78"/>
                <a:ea typeface="Arial" charset="0"/>
                <a:cs typeface="Sakkal Majalla" panose="02000000000000000000" pitchFamily="2" charset="-78"/>
              </a:rPr>
              <a:t>:</a:t>
            </a:r>
            <a:r>
              <a:rPr lang="en-US" sz="2800" dirty="0">
                <a:latin typeface="Sakkal Majalla" panose="02000000000000000000" pitchFamily="2" charset="-78"/>
                <a:ea typeface="Arial" charset="0"/>
                <a:cs typeface="Sakkal Majalla" panose="02000000000000000000" pitchFamily="2" charset="-78"/>
              </a:rPr>
              <a:t> </a:t>
            </a:r>
            <a:r>
              <a:rPr lang="ar-SA" sz="2800" dirty="0">
                <a:latin typeface="Sakkal Majalla" panose="02000000000000000000" pitchFamily="2" charset="-78"/>
                <a:ea typeface="Arial" charset="0"/>
                <a:cs typeface="Sakkal Majalla" panose="02000000000000000000" pitchFamily="2" charset="-78"/>
              </a:rPr>
              <a:t>شرائح العرض</a:t>
            </a:r>
          </a:p>
          <a:p>
            <a:pPr marL="257175" indent="-257175" algn="r" rtl="1">
              <a:buFont typeface="Arial" panose="020B0604020202020204" pitchFamily="34" charset="0"/>
              <a:buChar char="•"/>
            </a:pPr>
            <a:r>
              <a:rPr lang="ar" sz="2800" u="sng" dirty="0">
                <a:latin typeface="Sakkal Majalla" panose="02000000000000000000" pitchFamily="2" charset="-78"/>
                <a:ea typeface="Arial" charset="0"/>
                <a:cs typeface="Sakkal Majalla" panose="02000000000000000000" pitchFamily="2" charset="-78"/>
              </a:rPr>
              <a:t>التقديم:</a:t>
            </a:r>
            <a:r>
              <a:rPr lang="ar" sz="2800" dirty="0">
                <a:latin typeface="Sakkal Majalla" panose="02000000000000000000" pitchFamily="2" charset="-78"/>
                <a:ea typeface="Arial" charset="0"/>
                <a:cs typeface="Sakkal Majalla" panose="02000000000000000000" pitchFamily="2" charset="-78"/>
              </a:rPr>
              <a:t> محاضرة</a:t>
            </a:r>
          </a:p>
        </p:txBody>
      </p:sp>
    </p:spTree>
    <p:extLst>
      <p:ext uri="{BB962C8B-B14F-4D97-AF65-F5344CB8AC3E}">
        <p14:creationId xmlns:p14="http://schemas.microsoft.com/office/powerpoint/2010/main" val="1481257815"/>
      </p:ext>
    </p:extLst>
  </p:cSld>
  <p:clrMapOvr>
    <a:masterClrMapping/>
  </p:clrMapOvr>
  <mc:AlternateContent xmlns:mc="http://schemas.openxmlformats.org/markup-compatibility/2006" xmlns:p14="http://schemas.microsoft.com/office/powerpoint/2010/main">
    <mc:Choice Requires="p14">
      <p:transition spd="slow" p14:dur="2000" advTm="103024"/>
    </mc:Choice>
    <mc:Fallback xmlns="">
      <p:transition spd="slow" advTm="103024"/>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4" name="Rectangle 3">
            <a:extLst>
              <a:ext uri="{FF2B5EF4-FFF2-40B4-BE49-F238E27FC236}">
                <a16:creationId xmlns:a16="http://schemas.microsoft.com/office/drawing/2014/main" id="{1DD94B04-05D2-4AE7-A26F-52517DADEE92}"/>
              </a:ext>
            </a:extLst>
          </p:cNvPr>
          <p:cNvSpPr/>
          <p:nvPr/>
        </p:nvSpPr>
        <p:spPr>
          <a:xfrm>
            <a:off x="2374652" y="3306867"/>
            <a:ext cx="4877684" cy="584775"/>
          </a:xfrm>
          <a:prstGeom prst="rect">
            <a:avLst/>
          </a:prstGeom>
        </p:spPr>
        <p:txBody>
          <a:bodyPr wrap="square">
            <a:spAutoFit/>
          </a:bodyPr>
          <a:lstStyle/>
          <a:p>
            <a:pPr algn="ctr" rtl="1">
              <a:spcAft>
                <a:spcPts val="1200"/>
              </a:spcAft>
            </a:pPr>
            <a:r>
              <a:rPr lang="ar-EG" sz="3200" b="1" dirty="0">
                <a:solidFill>
                  <a:schemeClr val="bg1"/>
                </a:solidFill>
                <a:latin typeface="Sakkal Majalla" panose="02000000000000000000" pitchFamily="2" charset="-78"/>
                <a:ea typeface="Gill Sans"/>
                <a:cs typeface="Sakkal Majalla" panose="02000000000000000000" pitchFamily="2" charset="-78"/>
                <a:sym typeface="Gill Sans"/>
              </a:rPr>
              <a:t>إستراحة</a:t>
            </a:r>
          </a:p>
        </p:txBody>
      </p:sp>
      <p:sp>
        <p:nvSpPr>
          <p:cNvPr id="5" name="Rectangle 4"/>
          <p:cNvSpPr/>
          <p:nvPr/>
        </p:nvSpPr>
        <p:spPr>
          <a:xfrm>
            <a:off x="674914" y="3712029"/>
            <a:ext cx="489857" cy="35922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41594" y="1936587"/>
            <a:ext cx="7543800" cy="391011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5706084"/>
      </p:ext>
    </p:extLst>
  </p:cSld>
  <p:clrMapOvr>
    <a:masterClrMapping/>
  </p:clrMapOvr>
  <mc:AlternateContent xmlns:mc="http://schemas.openxmlformats.org/markup-compatibility/2006" xmlns:p14="http://schemas.microsoft.com/office/powerpoint/2010/main">
    <mc:Choice Requires="p14">
      <p:transition spd="slow" p14:dur="2000" advTm="57328"/>
    </mc:Choice>
    <mc:Fallback xmlns="">
      <p:transition spd="slow" advTm="57328"/>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4" name="Rectangle 3">
            <a:extLst>
              <a:ext uri="{FF2B5EF4-FFF2-40B4-BE49-F238E27FC236}">
                <a16:creationId xmlns:a16="http://schemas.microsoft.com/office/drawing/2014/main" id="{1DD94B04-05D2-4AE7-A26F-52517DADEE92}"/>
              </a:ext>
            </a:extLst>
          </p:cNvPr>
          <p:cNvSpPr/>
          <p:nvPr/>
        </p:nvSpPr>
        <p:spPr>
          <a:xfrm>
            <a:off x="1964667" y="3276089"/>
            <a:ext cx="4877684" cy="584775"/>
          </a:xfrm>
          <a:prstGeom prst="rect">
            <a:avLst/>
          </a:prstGeom>
        </p:spPr>
        <p:txBody>
          <a:bodyPr wrap="square">
            <a:spAutoFit/>
          </a:bodyPr>
          <a:lstStyle/>
          <a:p>
            <a:pPr algn="ctr" rtl="1">
              <a:spcAft>
                <a:spcPts val="1200"/>
              </a:spcAft>
            </a:pPr>
            <a:r>
              <a:rPr lang="ar-EG" sz="3200" b="1" dirty="0">
                <a:solidFill>
                  <a:schemeClr val="bg1"/>
                </a:solidFill>
                <a:latin typeface="Sakkal Majalla" panose="02000000000000000000" pitchFamily="2" charset="-78"/>
                <a:ea typeface="Gill Sans"/>
                <a:cs typeface="Sakkal Majalla" panose="02000000000000000000" pitchFamily="2" charset="-78"/>
                <a:sym typeface="Gill Sans"/>
              </a:rPr>
              <a:t>عرض نتائج التدريب</a:t>
            </a:r>
          </a:p>
        </p:txBody>
      </p:sp>
      <p:sp>
        <p:nvSpPr>
          <p:cNvPr id="5" name="Rectangle 4"/>
          <p:cNvSpPr/>
          <p:nvPr/>
        </p:nvSpPr>
        <p:spPr>
          <a:xfrm>
            <a:off x="674914" y="3712029"/>
            <a:ext cx="489857" cy="35922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41594" y="1936587"/>
            <a:ext cx="7543800" cy="391011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135618"/>
      </p:ext>
    </p:extLst>
  </p:cSld>
  <p:clrMapOvr>
    <a:masterClrMapping/>
  </p:clrMapOvr>
  <mc:AlternateContent xmlns:mc="http://schemas.openxmlformats.org/markup-compatibility/2006" xmlns:p14="http://schemas.microsoft.com/office/powerpoint/2010/main">
    <mc:Choice Requires="p14">
      <p:transition spd="slow" p14:dur="2000" advTm="57328"/>
    </mc:Choice>
    <mc:Fallback xmlns="">
      <p:transition spd="slow" advTm="57328"/>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4" name="Rectangle 3">
            <a:extLst>
              <a:ext uri="{FF2B5EF4-FFF2-40B4-BE49-F238E27FC236}">
                <a16:creationId xmlns:a16="http://schemas.microsoft.com/office/drawing/2014/main" id="{1DD94B04-05D2-4AE7-A26F-52517DADEE92}"/>
              </a:ext>
            </a:extLst>
          </p:cNvPr>
          <p:cNvSpPr/>
          <p:nvPr/>
        </p:nvSpPr>
        <p:spPr>
          <a:xfrm>
            <a:off x="1675134" y="3306867"/>
            <a:ext cx="4877684" cy="584775"/>
          </a:xfrm>
          <a:prstGeom prst="rect">
            <a:avLst/>
          </a:prstGeom>
        </p:spPr>
        <p:txBody>
          <a:bodyPr wrap="square">
            <a:spAutoFit/>
          </a:bodyPr>
          <a:lstStyle/>
          <a:p>
            <a:pPr algn="r">
              <a:spcAft>
                <a:spcPts val="1200"/>
              </a:spcAft>
            </a:pPr>
            <a:r>
              <a:rPr lang="ar-EG" sz="3200" b="1" dirty="0">
                <a:solidFill>
                  <a:schemeClr val="bg1"/>
                </a:solidFill>
                <a:latin typeface="Sakkal Majalla" panose="02000000000000000000" pitchFamily="2" charset="-78"/>
                <a:ea typeface="Gill Sans"/>
                <a:cs typeface="Sakkal Majalla" panose="02000000000000000000" pitchFamily="2" charset="-78"/>
                <a:sym typeface="Gill Sans"/>
              </a:rPr>
              <a:t>2. الاطار التشريعي للقوانين</a:t>
            </a:r>
          </a:p>
        </p:txBody>
      </p:sp>
      <p:sp>
        <p:nvSpPr>
          <p:cNvPr id="5" name="Rectangle 4"/>
          <p:cNvSpPr/>
          <p:nvPr/>
        </p:nvSpPr>
        <p:spPr>
          <a:xfrm>
            <a:off x="674914" y="3712029"/>
            <a:ext cx="489857" cy="35922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41594" y="1936587"/>
            <a:ext cx="7543800" cy="391011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4163840"/>
      </p:ext>
    </p:extLst>
  </p:cSld>
  <p:clrMapOvr>
    <a:masterClrMapping/>
  </p:clrMapOvr>
  <mc:AlternateContent xmlns:mc="http://schemas.openxmlformats.org/markup-compatibility/2006" xmlns:p14="http://schemas.microsoft.com/office/powerpoint/2010/main">
    <mc:Choice Requires="p14">
      <p:transition spd="slow" p14:dur="2000" advTm="57328"/>
    </mc:Choice>
    <mc:Fallback xmlns="">
      <p:transition spd="slow" advTm="57328"/>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F25B282-6C4A-4352-B7D7-66C1B6A6CB69}"/>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 الاطار التشريعي للقوانين</a:t>
            </a:r>
            <a:endParaRPr lang="en-US" sz="2800" b="1" dirty="0">
              <a:solidFill>
                <a:srgbClr val="BA0C2F"/>
              </a:solidFill>
              <a:latin typeface="Sakkal Majalla" panose="02000000000000000000" pitchFamily="2" charset="-78"/>
              <a:ea typeface="Gill Sans"/>
              <a:cs typeface="Sakkal Majalla" panose="02000000000000000000" pitchFamily="2" charset="-78"/>
              <a:sym typeface="Gill Sans"/>
            </a:endParaRP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القانون الإطاري لإدارة النفايات رقم 16 لسنة 2020</a:t>
            </a:r>
          </a:p>
        </p:txBody>
      </p:sp>
      <p:sp>
        <p:nvSpPr>
          <p:cNvPr id="12" name="Rectangle 11">
            <a:extLst>
              <a:ext uri="{FF2B5EF4-FFF2-40B4-BE49-F238E27FC236}">
                <a16:creationId xmlns:a16="http://schemas.microsoft.com/office/drawing/2014/main" id="{9FC0E71C-84A8-4A5A-935F-202C74544609}"/>
              </a:ext>
            </a:extLst>
          </p:cNvPr>
          <p:cNvSpPr/>
          <p:nvPr/>
        </p:nvSpPr>
        <p:spPr>
          <a:xfrm>
            <a:off x="182880" y="182880"/>
            <a:ext cx="3771668" cy="1057469"/>
          </a:xfrm>
          <a:prstGeom prst="rect">
            <a:avLst/>
          </a:prstGeom>
        </p:spPr>
        <p:txBody>
          <a:bodyPr wrap="square">
            <a:spAutoFit/>
          </a:bodyPr>
          <a:lstStyle/>
          <a:p>
            <a:pPr algn="r" rtl="1">
              <a:lnSpc>
                <a:spcPct val="112000"/>
              </a:lnSpc>
            </a:pPr>
            <a:r>
              <a:rPr lang="ar-EG" sz="2800" dirty="0">
                <a:solidFill>
                  <a:srgbClr val="002060"/>
                </a:solidFill>
                <a:latin typeface="Sakkal Majalla" panose="02000000000000000000" pitchFamily="2" charset="-78"/>
                <a:cs typeface="Sakkal Majalla" panose="02000000000000000000" pitchFamily="2" charset="-78"/>
              </a:rPr>
              <a:t>راجع قانون إدارة النفايات، وتعرف على حقوقك ومسؤولياتك</a:t>
            </a:r>
            <a:endParaRPr lang="en-US" sz="2800" dirty="0">
              <a:solidFill>
                <a:srgbClr val="002060"/>
              </a:solidFill>
              <a:latin typeface="Sakkal Majalla" panose="02000000000000000000" pitchFamily="2" charset="-78"/>
              <a:cs typeface="Sakkal Majalla" panose="02000000000000000000" pitchFamily="2" charset="-78"/>
            </a:endParaRPr>
          </a:p>
        </p:txBody>
      </p:sp>
      <p:sp>
        <p:nvSpPr>
          <p:cNvPr id="7" name="Rectangle 6"/>
          <p:cNvSpPr/>
          <p:nvPr/>
        </p:nvSpPr>
        <p:spPr>
          <a:xfrm>
            <a:off x="457199" y="1645920"/>
            <a:ext cx="8530684" cy="5201424"/>
          </a:xfrm>
          <a:prstGeom prst="rect">
            <a:avLst/>
          </a:prstGeom>
        </p:spPr>
        <p:txBody>
          <a:bodyPr wrap="square">
            <a:spAutoFit/>
          </a:bodyPr>
          <a:lstStyle/>
          <a:p>
            <a:pPr marL="457200" indent="-342900" algn="r" rtl="1">
              <a:spcBef>
                <a:spcPts val="1200"/>
              </a:spcBef>
              <a:spcAft>
                <a:spcPts val="1200"/>
              </a:spcAft>
              <a:buFont typeface="Wingdings" panose="05000000000000000000" pitchFamily="2" charset="2"/>
              <a:buChar char="v"/>
            </a:pPr>
            <a:r>
              <a:rPr lang="ar-EG" sz="2800" b="1" dirty="0">
                <a:solidFill>
                  <a:schemeClr val="tx1"/>
                </a:solidFill>
                <a:latin typeface="Sakkal Majalla" panose="02000000000000000000" pitchFamily="2" charset="-78"/>
                <a:cs typeface="Sakkal Majalla" panose="02000000000000000000" pitchFamily="2" charset="-78"/>
              </a:rPr>
              <a:t>المواد 2 حتى 4 ، </a:t>
            </a:r>
            <a:r>
              <a:rPr lang="ar-EG" sz="2800" dirty="0">
                <a:solidFill>
                  <a:schemeClr val="tx1"/>
                </a:solidFill>
                <a:latin typeface="Sakkal Majalla" panose="02000000000000000000" pitchFamily="2" charset="-78"/>
                <a:cs typeface="Sakkal Majalla" panose="02000000000000000000" pitchFamily="2" charset="-78"/>
              </a:rPr>
              <a:t>تقدم تعريفات واضحة لجميع الجوانب المتعلقة بإدارة النفايات</a:t>
            </a:r>
            <a:endParaRPr lang="en-US" sz="2800" dirty="0">
              <a:solidFill>
                <a:schemeClr val="tx1"/>
              </a:solidFill>
              <a:latin typeface="Sakkal Majalla" panose="02000000000000000000" pitchFamily="2" charset="-78"/>
              <a:cs typeface="Sakkal Majalla" panose="02000000000000000000" pitchFamily="2" charset="-78"/>
            </a:endParaRPr>
          </a:p>
          <a:p>
            <a:pPr marL="457200" indent="-342900" algn="r" rtl="1">
              <a:spcBef>
                <a:spcPts val="1200"/>
              </a:spcBef>
              <a:spcAft>
                <a:spcPts val="1200"/>
              </a:spcAft>
              <a:buFont typeface="Wingdings" panose="05000000000000000000" pitchFamily="2" charset="2"/>
              <a:buChar char="v"/>
            </a:pPr>
            <a:r>
              <a:rPr lang="ar-EG" sz="2800" b="1" dirty="0">
                <a:solidFill>
                  <a:schemeClr val="tx1"/>
                </a:solidFill>
                <a:latin typeface="Sakkal Majalla" panose="02000000000000000000" pitchFamily="2" charset="-78"/>
                <a:cs typeface="Sakkal Majalla" panose="02000000000000000000" pitchFamily="2" charset="-78"/>
              </a:rPr>
              <a:t>المادة 6، </a:t>
            </a:r>
            <a:r>
              <a:rPr lang="ar-EG" sz="2800" dirty="0">
                <a:solidFill>
                  <a:schemeClr val="tx1"/>
                </a:solidFill>
                <a:latin typeface="Sakkal Majalla" panose="02000000000000000000" pitchFamily="2" charset="-78"/>
                <a:cs typeface="Sakkal Majalla" panose="02000000000000000000" pitchFamily="2" charset="-78"/>
              </a:rPr>
              <a:t>تعطي الأولوية لخفض وإعادة استخدام وإعادة تدوير النفايات على التخلص منها للحد من التلوث وتشجيع التنمية المستدامة</a:t>
            </a:r>
            <a:endParaRPr lang="en-US" sz="2800" dirty="0">
              <a:solidFill>
                <a:schemeClr val="tx1"/>
              </a:solidFill>
              <a:latin typeface="Sakkal Majalla" panose="02000000000000000000" pitchFamily="2" charset="-78"/>
              <a:cs typeface="Sakkal Majalla" panose="02000000000000000000" pitchFamily="2" charset="-78"/>
            </a:endParaRPr>
          </a:p>
          <a:p>
            <a:pPr marL="457200" indent="-342900" algn="r" rtl="1">
              <a:spcBef>
                <a:spcPts val="1200"/>
              </a:spcBef>
              <a:spcAft>
                <a:spcPts val="1200"/>
              </a:spcAft>
              <a:buFont typeface="Wingdings" panose="05000000000000000000" pitchFamily="2" charset="2"/>
              <a:buChar char="v"/>
            </a:pPr>
            <a:r>
              <a:rPr lang="ar-EG" sz="2800" b="1" dirty="0">
                <a:solidFill>
                  <a:schemeClr val="tx1"/>
                </a:solidFill>
                <a:latin typeface="Sakkal Majalla" panose="02000000000000000000" pitchFamily="2" charset="-78"/>
                <a:cs typeface="Sakkal Majalla" panose="02000000000000000000" pitchFamily="2" charset="-78"/>
              </a:rPr>
              <a:t>المادة 7، </a:t>
            </a:r>
            <a:r>
              <a:rPr lang="ar-EG" sz="2800" dirty="0">
                <a:solidFill>
                  <a:schemeClr val="tx1"/>
                </a:solidFill>
                <a:latin typeface="Sakkal Majalla" panose="02000000000000000000" pitchFamily="2" charset="-78"/>
                <a:cs typeface="Sakkal Majalla" panose="02000000000000000000" pitchFamily="2" charset="-78"/>
              </a:rPr>
              <a:t>تضع</a:t>
            </a:r>
            <a:r>
              <a:rPr lang="ar-EG" sz="2800" b="1" dirty="0">
                <a:solidFill>
                  <a:schemeClr val="tx1"/>
                </a:solidFill>
                <a:latin typeface="Sakkal Majalla" panose="02000000000000000000" pitchFamily="2" charset="-78"/>
                <a:cs typeface="Sakkal Majalla" panose="02000000000000000000" pitchFamily="2" charset="-78"/>
              </a:rPr>
              <a:t> </a:t>
            </a:r>
            <a:r>
              <a:rPr lang="ar-EG" sz="2800" dirty="0">
                <a:solidFill>
                  <a:schemeClr val="tx1"/>
                </a:solidFill>
                <a:latin typeface="Sakkal Majalla" panose="02000000000000000000" pitchFamily="2" charset="-78"/>
                <a:cs typeface="Sakkal Majalla" panose="02000000000000000000" pitchFamily="2" charset="-78"/>
              </a:rPr>
              <a:t>بعض المفاهيم المتقدمة في إدارة النفايات وتشجع المعالجة في الموقع</a:t>
            </a:r>
          </a:p>
          <a:p>
            <a:pPr marL="457200" indent="-342900" algn="r" rtl="1">
              <a:spcBef>
                <a:spcPts val="1200"/>
              </a:spcBef>
              <a:spcAft>
                <a:spcPts val="1200"/>
              </a:spcAft>
              <a:buFont typeface="Wingdings" panose="05000000000000000000" pitchFamily="2" charset="2"/>
              <a:buChar char="v"/>
            </a:pPr>
            <a:r>
              <a:rPr lang="ar-EG" sz="2800" b="1" dirty="0">
                <a:solidFill>
                  <a:schemeClr val="tx1"/>
                </a:solidFill>
                <a:latin typeface="Sakkal Majalla" panose="02000000000000000000" pitchFamily="2" charset="-78"/>
                <a:cs typeface="Sakkal Majalla" panose="02000000000000000000" pitchFamily="2" charset="-78"/>
              </a:rPr>
              <a:t>المادة 9 و 10، </a:t>
            </a:r>
            <a:r>
              <a:rPr lang="ar-EG" sz="2800" dirty="0">
                <a:solidFill>
                  <a:schemeClr val="tx1"/>
                </a:solidFill>
                <a:latin typeface="Sakkal Majalla" panose="02000000000000000000" pitchFamily="2" charset="-78"/>
                <a:cs typeface="Sakkal Majalla" panose="02000000000000000000" pitchFamily="2" charset="-78"/>
              </a:rPr>
              <a:t>تحدد</a:t>
            </a:r>
            <a:r>
              <a:rPr lang="ar-EG" sz="2800" b="1" dirty="0">
                <a:solidFill>
                  <a:schemeClr val="tx1"/>
                </a:solidFill>
                <a:latin typeface="Sakkal Majalla" panose="02000000000000000000" pitchFamily="2" charset="-78"/>
                <a:cs typeface="Sakkal Majalla" panose="02000000000000000000" pitchFamily="2" charset="-78"/>
              </a:rPr>
              <a:t> </a:t>
            </a:r>
            <a:r>
              <a:rPr lang="ar-EG" sz="2800" dirty="0">
                <a:solidFill>
                  <a:schemeClr val="tx1"/>
                </a:solidFill>
                <a:latin typeface="Sakkal Majalla" panose="02000000000000000000" pitchFamily="2" charset="-78"/>
                <a:cs typeface="Sakkal Majalla" panose="02000000000000000000" pitchFamily="2" charset="-78"/>
              </a:rPr>
              <a:t>من هو في القطاع ، وتحدد أدوار ومسؤوليات أصحاب المصلحة في القطاع</a:t>
            </a:r>
            <a:endParaRPr lang="en-US" sz="2800" dirty="0">
              <a:solidFill>
                <a:schemeClr val="tx1"/>
              </a:solidFill>
              <a:latin typeface="Sakkal Majalla" panose="02000000000000000000" pitchFamily="2" charset="-78"/>
              <a:cs typeface="Sakkal Majalla" panose="02000000000000000000" pitchFamily="2" charset="-78"/>
            </a:endParaRPr>
          </a:p>
          <a:p>
            <a:pPr marL="457200" indent="-342900" algn="r" rtl="1">
              <a:spcBef>
                <a:spcPts val="1200"/>
              </a:spcBef>
              <a:spcAft>
                <a:spcPts val="1200"/>
              </a:spcAft>
              <a:buFont typeface="Wingdings" panose="05000000000000000000" pitchFamily="2" charset="2"/>
              <a:buChar char="v"/>
            </a:pPr>
            <a:r>
              <a:rPr lang="ar-EG" sz="2800" b="1" dirty="0">
                <a:solidFill>
                  <a:schemeClr val="tx1"/>
                </a:solidFill>
                <a:latin typeface="Sakkal Majalla" panose="02000000000000000000" pitchFamily="2" charset="-78"/>
                <a:cs typeface="Sakkal Majalla" panose="02000000000000000000" pitchFamily="2" charset="-78"/>
              </a:rPr>
              <a:t>المادة 16، </a:t>
            </a:r>
            <a:r>
              <a:rPr lang="ar-EG" sz="2800" dirty="0">
                <a:solidFill>
                  <a:schemeClr val="tx1"/>
                </a:solidFill>
                <a:latin typeface="Sakkal Majalla" panose="02000000000000000000" pitchFamily="2" charset="-78"/>
                <a:cs typeface="Sakkal Majalla" panose="02000000000000000000" pitchFamily="2" charset="-78"/>
              </a:rPr>
              <a:t>تشير إلى الخطوات التي يجب الالتزام بها لمولدي النفايات بكميات كبيرة ، التي تنتج أكثر من 1000 طن سنويًا من النفايات غير الخطرة وأي كمية من النفايات الخطرة</a:t>
            </a:r>
            <a:endParaRPr lang="en-US" sz="2800" dirty="0">
              <a:solidFill>
                <a:schemeClr val="tx1"/>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89921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F25B282-6C4A-4352-B7D7-66C1B6A6CB69}"/>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 الاطار التشريعي للقوانين</a:t>
            </a:r>
            <a:endParaRPr lang="en-US" sz="2800" b="1" dirty="0">
              <a:solidFill>
                <a:srgbClr val="BA0C2F"/>
              </a:solidFill>
              <a:latin typeface="Sakkal Majalla" panose="02000000000000000000" pitchFamily="2" charset="-78"/>
              <a:ea typeface="Gill Sans"/>
              <a:cs typeface="Sakkal Majalla" panose="02000000000000000000" pitchFamily="2" charset="-78"/>
              <a:sym typeface="Gill Sans"/>
            </a:endParaRP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القانون الإطاري لإدارة النفايات رقم 16 لسنة 2020</a:t>
            </a:r>
          </a:p>
        </p:txBody>
      </p:sp>
      <p:sp>
        <p:nvSpPr>
          <p:cNvPr id="12" name="Rectangle 11">
            <a:extLst>
              <a:ext uri="{FF2B5EF4-FFF2-40B4-BE49-F238E27FC236}">
                <a16:creationId xmlns:a16="http://schemas.microsoft.com/office/drawing/2014/main" id="{9FC0E71C-84A8-4A5A-935F-202C74544609}"/>
              </a:ext>
            </a:extLst>
          </p:cNvPr>
          <p:cNvSpPr/>
          <p:nvPr/>
        </p:nvSpPr>
        <p:spPr>
          <a:xfrm>
            <a:off x="182880" y="182880"/>
            <a:ext cx="3771668" cy="1057469"/>
          </a:xfrm>
          <a:prstGeom prst="rect">
            <a:avLst/>
          </a:prstGeom>
        </p:spPr>
        <p:txBody>
          <a:bodyPr wrap="square">
            <a:spAutoFit/>
          </a:bodyPr>
          <a:lstStyle/>
          <a:p>
            <a:pPr algn="r" rtl="1">
              <a:lnSpc>
                <a:spcPct val="112000"/>
              </a:lnSpc>
            </a:pPr>
            <a:r>
              <a:rPr lang="ar-EG" sz="2800" dirty="0">
                <a:solidFill>
                  <a:srgbClr val="002060"/>
                </a:solidFill>
                <a:latin typeface="Sakkal Majalla" panose="02000000000000000000" pitchFamily="2" charset="-78"/>
                <a:cs typeface="Sakkal Majalla" panose="02000000000000000000" pitchFamily="2" charset="-78"/>
              </a:rPr>
              <a:t>راجع قانون إدارة النفايات، وتعرف على حقوقك ومسؤولياتك</a:t>
            </a:r>
            <a:endParaRPr lang="en-US" sz="2800" dirty="0">
              <a:solidFill>
                <a:srgbClr val="002060"/>
              </a:solidFill>
              <a:latin typeface="Sakkal Majalla" panose="02000000000000000000" pitchFamily="2" charset="-78"/>
              <a:cs typeface="Sakkal Majalla" panose="02000000000000000000" pitchFamily="2" charset="-78"/>
            </a:endParaRPr>
          </a:p>
        </p:txBody>
      </p:sp>
      <p:sp>
        <p:nvSpPr>
          <p:cNvPr id="7" name="Rectangle 6"/>
          <p:cNvSpPr/>
          <p:nvPr/>
        </p:nvSpPr>
        <p:spPr>
          <a:xfrm>
            <a:off x="4940967" y="1645920"/>
            <a:ext cx="4046915" cy="4216539"/>
          </a:xfrm>
          <a:prstGeom prst="rect">
            <a:avLst/>
          </a:prstGeom>
        </p:spPr>
        <p:txBody>
          <a:bodyPr wrap="square">
            <a:spAutoFit/>
          </a:bodyPr>
          <a:lstStyle/>
          <a:p>
            <a:pPr marL="457200" indent="-342900" algn="r" rtl="1">
              <a:spcBef>
                <a:spcPts val="1200"/>
              </a:spcBef>
              <a:spcAft>
                <a:spcPts val="1200"/>
              </a:spcAft>
              <a:buFont typeface="Wingdings" panose="05000000000000000000" pitchFamily="2" charset="2"/>
              <a:buChar char="v"/>
            </a:pPr>
            <a:r>
              <a:rPr lang="ar-EG" sz="2800" dirty="0">
                <a:solidFill>
                  <a:schemeClr val="tx1"/>
                </a:solidFill>
                <a:latin typeface="Sakkal Majalla" panose="02000000000000000000" pitchFamily="2" charset="-78"/>
                <a:cs typeface="Sakkal Majalla" panose="02000000000000000000" pitchFamily="2" charset="-78"/>
              </a:rPr>
              <a:t>مبادئ أساسية بالقانون</a:t>
            </a:r>
          </a:p>
          <a:p>
            <a:pPr marL="457200" indent="-342900" algn="r" rtl="1">
              <a:spcBef>
                <a:spcPts val="1200"/>
              </a:spcBef>
              <a:spcAft>
                <a:spcPts val="1200"/>
              </a:spcAft>
              <a:buFont typeface="Wingdings" panose="05000000000000000000" pitchFamily="2" charset="2"/>
              <a:buChar char="v"/>
            </a:pPr>
            <a:r>
              <a:rPr lang="ar-SA" sz="2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"المسؤولية الممتدة </a:t>
            </a:r>
            <a:endParaRPr lang="ar-EG" sz="2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p>
            <a:pPr marL="457200" indent="-342900" algn="r" rtl="1">
              <a:spcBef>
                <a:spcPts val="1200"/>
              </a:spcBef>
              <a:spcAft>
                <a:spcPts val="1200"/>
              </a:spcAft>
              <a:buFont typeface="Wingdings" panose="05000000000000000000" pitchFamily="2" charset="2"/>
              <a:buChar char="v"/>
            </a:pPr>
            <a:r>
              <a:rPr lang="ar-SA" sz="2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"الملوث يدفع"، </a:t>
            </a:r>
            <a:endParaRPr lang="ar-EG" sz="2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p>
            <a:pPr marL="457200" indent="-342900" algn="r" rtl="1">
              <a:spcBef>
                <a:spcPts val="1200"/>
              </a:spcBef>
              <a:spcAft>
                <a:spcPts val="1200"/>
              </a:spcAft>
              <a:buFont typeface="Wingdings" panose="05000000000000000000" pitchFamily="2" charset="2"/>
              <a:buChar char="v"/>
            </a:pPr>
            <a:r>
              <a:rPr lang="ar-SA" sz="2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"القرب"</a:t>
            </a:r>
            <a:endParaRPr lang="ar-EG" sz="2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p>
            <a:pPr marL="114300" algn="r" rtl="1">
              <a:spcBef>
                <a:spcPts val="1200"/>
              </a:spcBef>
              <a:spcAft>
                <a:spcPts val="1200"/>
              </a:spcAft>
            </a:pPr>
            <a:endParaRPr lang="ar-EG" sz="2800" dirty="0">
              <a:solidFill>
                <a:schemeClr val="tx1"/>
              </a:solidFill>
              <a:latin typeface="Sakkal Majalla" panose="02000000000000000000" pitchFamily="2" charset="-78"/>
              <a:ea typeface="MS Mincho" panose="02020609040205080304" pitchFamily="49" charset="-128"/>
              <a:cs typeface="Sakkal Majalla" panose="02000000000000000000" pitchFamily="2" charset="-78"/>
            </a:endParaRPr>
          </a:p>
          <a:p>
            <a:pPr marL="114300" algn="r" rtl="1">
              <a:spcBef>
                <a:spcPts val="1200"/>
              </a:spcBef>
              <a:spcAft>
                <a:spcPts val="1200"/>
              </a:spcAft>
            </a:pPr>
            <a:r>
              <a:rPr lang="ar-EG" sz="2800" dirty="0">
                <a:solidFill>
                  <a:schemeClr val="tx1"/>
                </a:solidFill>
                <a:latin typeface="Sakkal Majalla" panose="02000000000000000000" pitchFamily="2" charset="-78"/>
                <a:ea typeface="MS Mincho" panose="02020609040205080304" pitchFamily="49" charset="-128"/>
                <a:cs typeface="Sakkal Majalla" panose="02000000000000000000" pitchFamily="2" charset="-78"/>
              </a:rPr>
              <a:t>ماذا تعني لك تلك المبادئ </a:t>
            </a:r>
            <a:endParaRPr lang="en-US" sz="2800" dirty="0">
              <a:solidFill>
                <a:schemeClr val="tx1"/>
              </a:solidFill>
              <a:latin typeface="Sakkal Majalla" panose="02000000000000000000" pitchFamily="2" charset="-78"/>
              <a:cs typeface="Sakkal Majalla" panose="02000000000000000000" pitchFamily="2" charset="-78"/>
            </a:endParaRPr>
          </a:p>
        </p:txBody>
      </p:sp>
      <p:pic>
        <p:nvPicPr>
          <p:cNvPr id="12290" name="Picture 2" descr="What is EPR Services (Extended Producers Responsibility) DCC Infra">
            <a:extLst>
              <a:ext uri="{FF2B5EF4-FFF2-40B4-BE49-F238E27FC236}">
                <a16:creationId xmlns:a16="http://schemas.microsoft.com/office/drawing/2014/main" id="{21BE7CE4-D8C6-4B03-A2AB-5657658806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64" t="7158" r="46776" b="7133"/>
          <a:stretch/>
        </p:blipFill>
        <p:spPr bwMode="auto">
          <a:xfrm>
            <a:off x="1052915" y="2272120"/>
            <a:ext cx="2879005" cy="2855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47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F25B282-6C4A-4352-B7D7-66C1B6A6CB69}"/>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 الاطار التشريعي للقوانين</a:t>
            </a:r>
            <a:endParaRPr lang="en-US" sz="2800" b="1" dirty="0">
              <a:solidFill>
                <a:srgbClr val="BA0C2F"/>
              </a:solidFill>
              <a:latin typeface="Sakkal Majalla" panose="02000000000000000000" pitchFamily="2" charset="-78"/>
              <a:ea typeface="Gill Sans"/>
              <a:cs typeface="Sakkal Majalla" panose="02000000000000000000" pitchFamily="2" charset="-78"/>
              <a:sym typeface="Gill Sans"/>
            </a:endParaRP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الالتزامات</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2" name="Rectangle 11">
            <a:extLst>
              <a:ext uri="{FF2B5EF4-FFF2-40B4-BE49-F238E27FC236}">
                <a16:creationId xmlns:a16="http://schemas.microsoft.com/office/drawing/2014/main" id="{9FC0E71C-84A8-4A5A-935F-202C74544609}"/>
              </a:ext>
            </a:extLst>
          </p:cNvPr>
          <p:cNvSpPr/>
          <p:nvPr/>
        </p:nvSpPr>
        <p:spPr>
          <a:xfrm>
            <a:off x="182880" y="182880"/>
            <a:ext cx="3771668" cy="1057469"/>
          </a:xfrm>
          <a:prstGeom prst="rect">
            <a:avLst/>
          </a:prstGeom>
        </p:spPr>
        <p:txBody>
          <a:bodyPr wrap="square">
            <a:spAutoFit/>
          </a:bodyPr>
          <a:lstStyle/>
          <a:p>
            <a:pPr algn="r" rtl="1">
              <a:lnSpc>
                <a:spcPct val="112000"/>
              </a:lnSpc>
            </a:pPr>
            <a:r>
              <a:rPr lang="ar-EG" sz="2800" dirty="0">
                <a:solidFill>
                  <a:srgbClr val="002060"/>
                </a:solidFill>
                <a:latin typeface="Sakkal Majalla" panose="02000000000000000000" pitchFamily="2" charset="-78"/>
                <a:cs typeface="Sakkal Majalla" panose="02000000000000000000" pitchFamily="2" charset="-78"/>
              </a:rPr>
              <a:t>راجع قانون إدارة النفايات، وتعرف على حقوقك ومسؤولياتك</a:t>
            </a:r>
            <a:endParaRPr lang="en-US" sz="2800" dirty="0">
              <a:solidFill>
                <a:srgbClr val="002060"/>
              </a:solidFill>
              <a:latin typeface="Sakkal Majalla" panose="02000000000000000000" pitchFamily="2" charset="-78"/>
              <a:cs typeface="Sakkal Majalla" panose="02000000000000000000" pitchFamily="2" charset="-78"/>
            </a:endParaRPr>
          </a:p>
        </p:txBody>
      </p:sp>
      <p:sp>
        <p:nvSpPr>
          <p:cNvPr id="7" name="Rectangle 6"/>
          <p:cNvSpPr/>
          <p:nvPr/>
        </p:nvSpPr>
        <p:spPr>
          <a:xfrm>
            <a:off x="385011" y="1645920"/>
            <a:ext cx="8602872" cy="4955203"/>
          </a:xfrm>
          <a:prstGeom prst="rect">
            <a:avLst/>
          </a:prstGeom>
        </p:spPr>
        <p:txBody>
          <a:bodyPr wrap="square">
            <a:spAutoFit/>
          </a:bodyPr>
          <a:lstStyle/>
          <a:p>
            <a:pPr marL="457200" indent="-342900" algn="r" rtl="1">
              <a:spcBef>
                <a:spcPts val="1200"/>
              </a:spcBef>
              <a:spcAft>
                <a:spcPts val="1200"/>
              </a:spcAft>
              <a:buFont typeface="Wingdings" panose="05000000000000000000" pitchFamily="2" charset="2"/>
              <a:buChar char="v"/>
            </a:pPr>
            <a:r>
              <a:rPr lang="ar-EG" sz="2800" dirty="0">
                <a:solidFill>
                  <a:schemeClr val="tx1"/>
                </a:solidFill>
                <a:latin typeface="Sakkal Majalla" panose="02000000000000000000" pitchFamily="2" charset="-78"/>
                <a:cs typeface="Sakkal Majalla" panose="02000000000000000000" pitchFamily="2" charset="-78"/>
              </a:rPr>
              <a:t>واستناداً إلى المادة (11) من القانون </a:t>
            </a:r>
            <a:r>
              <a:rPr lang="ar-EG" sz="2800" dirty="0" err="1">
                <a:solidFill>
                  <a:schemeClr val="tx1"/>
                </a:solidFill>
                <a:latin typeface="Sakkal Majalla" panose="02000000000000000000" pitchFamily="2" charset="-78"/>
                <a:cs typeface="Sakkal Majalla" panose="02000000000000000000" pitchFamily="2" charset="-78"/>
              </a:rPr>
              <a:t>الإطاري</a:t>
            </a:r>
            <a:r>
              <a:rPr lang="ar-EG" sz="2800" dirty="0">
                <a:solidFill>
                  <a:schemeClr val="tx1"/>
                </a:solidFill>
                <a:latin typeface="Sakkal Majalla" panose="02000000000000000000" pitchFamily="2" charset="-78"/>
                <a:cs typeface="Sakkal Majalla" panose="02000000000000000000" pitchFamily="2" charset="-78"/>
              </a:rPr>
              <a:t> فهناك بعض الالتزامات على منتجي وحائزي النفايات وهي:- يلتزم الحائز أو المشغل أو المنتج الذي لديه أي كمية النفايات الخطرة أو (1000) طن فأكثر من النفايات غير الخطرة سنوياً بما يلي:</a:t>
            </a:r>
            <a:endParaRPr lang="en-CA" sz="2800" dirty="0">
              <a:solidFill>
                <a:schemeClr val="tx1"/>
              </a:solidFill>
              <a:latin typeface="Sakkal Majalla" panose="02000000000000000000" pitchFamily="2" charset="-78"/>
              <a:cs typeface="Sakkal Majalla" panose="02000000000000000000" pitchFamily="2" charset="-78"/>
            </a:endParaRPr>
          </a:p>
          <a:p>
            <a:pPr marL="457200" indent="-342900" algn="r" rtl="1">
              <a:spcBef>
                <a:spcPts val="1200"/>
              </a:spcBef>
              <a:spcAft>
                <a:spcPts val="1200"/>
              </a:spcAft>
              <a:buFont typeface="Wingdings" panose="05000000000000000000" pitchFamily="2" charset="2"/>
              <a:buChar char="v"/>
            </a:pPr>
            <a:r>
              <a:rPr lang="ar-EG" sz="2800" dirty="0">
                <a:solidFill>
                  <a:schemeClr val="tx1"/>
                </a:solidFill>
                <a:latin typeface="Sakkal Majalla" panose="02000000000000000000" pitchFamily="2" charset="-78"/>
                <a:cs typeface="Sakkal Majalla" panose="02000000000000000000" pitchFamily="2" charset="-78"/>
              </a:rPr>
              <a:t> </a:t>
            </a:r>
            <a:r>
              <a:rPr lang="ar-EG" sz="2400" dirty="0">
                <a:solidFill>
                  <a:schemeClr val="tx1"/>
                </a:solidFill>
                <a:latin typeface="Sakkal Majalla" panose="02000000000000000000" pitchFamily="2" charset="-78"/>
                <a:cs typeface="Sakkal Majalla" panose="02000000000000000000" pitchFamily="2" charset="-78"/>
              </a:rPr>
              <a:t>1-اتخاذ تدابير الاسترجاع أو التخلص من النفايات التي تنتجها أنشطته أو تمت معالجتها من قبله.</a:t>
            </a:r>
            <a:endParaRPr lang="en-CA" sz="2400" dirty="0">
              <a:solidFill>
                <a:schemeClr val="tx1"/>
              </a:solidFill>
              <a:latin typeface="Sakkal Majalla" panose="02000000000000000000" pitchFamily="2" charset="-78"/>
              <a:cs typeface="Sakkal Majalla" panose="02000000000000000000" pitchFamily="2" charset="-78"/>
            </a:endParaRPr>
          </a:p>
          <a:p>
            <a:pPr marL="457200" indent="-342900" algn="r" rtl="1">
              <a:spcBef>
                <a:spcPts val="1200"/>
              </a:spcBef>
              <a:spcAft>
                <a:spcPts val="1200"/>
              </a:spcAft>
              <a:buFont typeface="Wingdings" panose="05000000000000000000" pitchFamily="2" charset="2"/>
              <a:buChar char="v"/>
            </a:pPr>
            <a:r>
              <a:rPr lang="ar-EG" sz="2400" dirty="0">
                <a:solidFill>
                  <a:schemeClr val="tx1"/>
                </a:solidFill>
                <a:latin typeface="Sakkal Majalla" panose="02000000000000000000" pitchFamily="2" charset="-78"/>
                <a:cs typeface="Sakkal Majalla" panose="02000000000000000000" pitchFamily="2" charset="-78"/>
              </a:rPr>
              <a:t> 2 - جمع وفرز النفايات بشكل منفصل.</a:t>
            </a:r>
            <a:endParaRPr lang="en-CA" sz="2400" dirty="0">
              <a:solidFill>
                <a:schemeClr val="tx1"/>
              </a:solidFill>
              <a:latin typeface="Sakkal Majalla" panose="02000000000000000000" pitchFamily="2" charset="-78"/>
              <a:cs typeface="Sakkal Majalla" panose="02000000000000000000" pitchFamily="2" charset="-78"/>
            </a:endParaRPr>
          </a:p>
          <a:p>
            <a:pPr marL="457200" indent="-342900" algn="r" rtl="1">
              <a:spcBef>
                <a:spcPts val="1200"/>
              </a:spcBef>
              <a:spcAft>
                <a:spcPts val="1200"/>
              </a:spcAft>
              <a:buFont typeface="Wingdings" panose="05000000000000000000" pitchFamily="2" charset="2"/>
              <a:buChar char="v"/>
            </a:pPr>
            <a:r>
              <a:rPr lang="ar-EG" sz="2400" dirty="0">
                <a:solidFill>
                  <a:schemeClr val="tx1"/>
                </a:solidFill>
                <a:latin typeface="Sakkal Majalla" panose="02000000000000000000" pitchFamily="2" charset="-78"/>
                <a:cs typeface="Sakkal Majalla" panose="02000000000000000000" pitchFamily="2" charset="-78"/>
              </a:rPr>
              <a:t> 3- تخزين النفايات بطرق سليمة بيئيا  قبل عمليات الاسترجاع أو التخلص النهائي منها. ب- يجب فرز وجمع النفايات داخل الموقع بطرق تؤدي إلى التقليل من المخاطر البيئية ولمدة زمنية محددة ووفقاً للتشريعات النافذة. ج- يجب على المنتج أو الحائز الذي يقوم باسترجاع النفايات أو التخلص منها الحصول على الموافقات اللازمة وفقا لتعليمات تصدر لهذه الغاية.</a:t>
            </a:r>
            <a:endParaRPr lang="en-US" sz="2400" dirty="0">
              <a:solidFill>
                <a:schemeClr val="tx1"/>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68241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F25B282-6C4A-4352-B7D7-66C1B6A6CB69}"/>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 الاطار التشريعي للقوانين</a:t>
            </a:r>
            <a:endParaRPr lang="en-US" sz="2800" b="1" dirty="0">
              <a:solidFill>
                <a:srgbClr val="BA0C2F"/>
              </a:solidFill>
              <a:latin typeface="Sakkal Majalla" panose="02000000000000000000" pitchFamily="2" charset="-78"/>
              <a:ea typeface="Gill Sans"/>
              <a:cs typeface="Sakkal Majalla" panose="02000000000000000000" pitchFamily="2" charset="-78"/>
              <a:sym typeface="Gill Sans"/>
            </a:endParaRP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الالتزامات</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2" name="Rectangle 11">
            <a:extLst>
              <a:ext uri="{FF2B5EF4-FFF2-40B4-BE49-F238E27FC236}">
                <a16:creationId xmlns:a16="http://schemas.microsoft.com/office/drawing/2014/main" id="{9FC0E71C-84A8-4A5A-935F-202C74544609}"/>
              </a:ext>
            </a:extLst>
          </p:cNvPr>
          <p:cNvSpPr/>
          <p:nvPr/>
        </p:nvSpPr>
        <p:spPr>
          <a:xfrm>
            <a:off x="182880" y="182880"/>
            <a:ext cx="3771668" cy="1057469"/>
          </a:xfrm>
          <a:prstGeom prst="rect">
            <a:avLst/>
          </a:prstGeom>
        </p:spPr>
        <p:txBody>
          <a:bodyPr wrap="square">
            <a:spAutoFit/>
          </a:bodyPr>
          <a:lstStyle/>
          <a:p>
            <a:pPr algn="r" rtl="1">
              <a:lnSpc>
                <a:spcPct val="112000"/>
              </a:lnSpc>
            </a:pPr>
            <a:r>
              <a:rPr lang="ar-EG" sz="2800" dirty="0">
                <a:solidFill>
                  <a:srgbClr val="002060"/>
                </a:solidFill>
                <a:latin typeface="Sakkal Majalla" panose="02000000000000000000" pitchFamily="2" charset="-78"/>
                <a:cs typeface="Sakkal Majalla" panose="02000000000000000000" pitchFamily="2" charset="-78"/>
              </a:rPr>
              <a:t>راجع قانون إدارة النفايات، وتعرف على حقوقك ومسؤولياتك</a:t>
            </a:r>
            <a:endParaRPr lang="en-US" sz="2800" dirty="0">
              <a:solidFill>
                <a:srgbClr val="002060"/>
              </a:solidFill>
              <a:latin typeface="Sakkal Majalla" panose="02000000000000000000" pitchFamily="2" charset="-78"/>
              <a:cs typeface="Sakkal Majalla" panose="02000000000000000000" pitchFamily="2" charset="-78"/>
            </a:endParaRPr>
          </a:p>
        </p:txBody>
      </p:sp>
      <p:sp>
        <p:nvSpPr>
          <p:cNvPr id="7" name="Rectangle 6"/>
          <p:cNvSpPr/>
          <p:nvPr/>
        </p:nvSpPr>
        <p:spPr>
          <a:xfrm>
            <a:off x="385011" y="1645920"/>
            <a:ext cx="8602872" cy="5139869"/>
          </a:xfrm>
          <a:prstGeom prst="rect">
            <a:avLst/>
          </a:prstGeom>
        </p:spPr>
        <p:txBody>
          <a:bodyPr wrap="square">
            <a:spAutoFit/>
          </a:bodyPr>
          <a:lstStyle/>
          <a:p>
            <a:pPr marL="457200" indent="-342900" algn="r" rtl="1">
              <a:spcBef>
                <a:spcPts val="1200"/>
              </a:spcBef>
              <a:spcAft>
                <a:spcPts val="1200"/>
              </a:spcAft>
              <a:buFont typeface="Wingdings" panose="05000000000000000000" pitchFamily="2" charset="2"/>
              <a:buChar char="v"/>
            </a:pPr>
            <a:r>
              <a:rPr lang="ar-EG" sz="2800" dirty="0">
                <a:solidFill>
                  <a:schemeClr val="tx1"/>
                </a:solidFill>
                <a:latin typeface="Sakkal Majalla" panose="02000000000000000000" pitchFamily="2" charset="-78"/>
                <a:cs typeface="Sakkal Majalla" panose="02000000000000000000" pitchFamily="2" charset="-78"/>
              </a:rPr>
              <a:t>بينما تشير المادة 12 الى فقرات مهمة بخصوص التزامات المشغلين من أهمها تطوير نظام خاص لخدمات جمع النفايات واستقبالها ونقلها الى مواقع الجمع او المحطات التحويلية او مواقع المعالجة أو التخلص النهائي، بالإضافة الى جمع النفايات المفروزة.</a:t>
            </a:r>
            <a:endParaRPr lang="en-CA" sz="2800" dirty="0">
              <a:solidFill>
                <a:schemeClr val="tx1"/>
              </a:solidFill>
              <a:latin typeface="Sakkal Majalla" panose="02000000000000000000" pitchFamily="2" charset="-78"/>
              <a:cs typeface="Sakkal Majalla" panose="02000000000000000000" pitchFamily="2" charset="-78"/>
            </a:endParaRPr>
          </a:p>
          <a:p>
            <a:pPr marL="457200" indent="-342900" algn="r" rtl="1">
              <a:spcBef>
                <a:spcPts val="1200"/>
              </a:spcBef>
              <a:spcAft>
                <a:spcPts val="1200"/>
              </a:spcAft>
              <a:buFont typeface="Wingdings" panose="05000000000000000000" pitchFamily="2" charset="2"/>
              <a:buChar char="v"/>
            </a:pPr>
            <a:r>
              <a:rPr lang="ar-EG" sz="2800" dirty="0">
                <a:solidFill>
                  <a:schemeClr val="tx1"/>
                </a:solidFill>
                <a:latin typeface="Sakkal Majalla" panose="02000000000000000000" pitchFamily="2" charset="-78"/>
                <a:cs typeface="Sakkal Majalla" panose="02000000000000000000" pitchFamily="2" charset="-78"/>
              </a:rPr>
              <a:t> وتشير المادة (16) إلى أن كبار منتجي النفايات، الذين ينتجون أكثر من 1000 طن سنويًا من النفايات غير الخطرة وأي كمية من النفايات الخطرة، يجب أن يلتزموا بما يلي: 1.	الفرز والتجميع في الموقع 2.	الحصول على الموافقات اللازمة لاسترجاع النفايات المتولدة أو التخلص منها 3.	وضع خطة لإدارة نفايات مدتها خمس سنوات قابلة للتجديد 4.	تعيين أخصائي بيئي لوضع خطة لإدارة النفايات 5.	إنشاء برنامج متابعة والاحتفاظ بالسجلات ذات الصلة 6.	رفع السجلات السنوية الخاصة بكل ما يتعلق بإدارة النفايات لوزارة البيئة</a:t>
            </a:r>
            <a:endParaRPr lang="en-US" sz="2400" dirty="0">
              <a:solidFill>
                <a:schemeClr val="tx1"/>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61537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F25B282-6C4A-4352-B7D7-66C1B6A6CB69}"/>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 الاطار التشريعي للقوانين</a:t>
            </a:r>
            <a:endParaRPr lang="en-US" sz="2800" b="1" dirty="0">
              <a:solidFill>
                <a:srgbClr val="BA0C2F"/>
              </a:solidFill>
              <a:latin typeface="Sakkal Majalla" panose="02000000000000000000" pitchFamily="2" charset="-78"/>
              <a:ea typeface="Gill Sans"/>
              <a:cs typeface="Sakkal Majalla" panose="02000000000000000000" pitchFamily="2" charset="-78"/>
              <a:sym typeface="Gill Sans"/>
            </a:endParaRP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الالتزامات</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2" name="Rectangle 11">
            <a:extLst>
              <a:ext uri="{FF2B5EF4-FFF2-40B4-BE49-F238E27FC236}">
                <a16:creationId xmlns:a16="http://schemas.microsoft.com/office/drawing/2014/main" id="{9FC0E71C-84A8-4A5A-935F-202C74544609}"/>
              </a:ext>
            </a:extLst>
          </p:cNvPr>
          <p:cNvSpPr/>
          <p:nvPr/>
        </p:nvSpPr>
        <p:spPr>
          <a:xfrm>
            <a:off x="182880" y="182880"/>
            <a:ext cx="3771668" cy="1057469"/>
          </a:xfrm>
          <a:prstGeom prst="rect">
            <a:avLst/>
          </a:prstGeom>
        </p:spPr>
        <p:txBody>
          <a:bodyPr wrap="square">
            <a:spAutoFit/>
          </a:bodyPr>
          <a:lstStyle/>
          <a:p>
            <a:pPr algn="r" rtl="1">
              <a:lnSpc>
                <a:spcPct val="112000"/>
              </a:lnSpc>
            </a:pPr>
            <a:r>
              <a:rPr lang="ar-EG" sz="2800" dirty="0">
                <a:solidFill>
                  <a:srgbClr val="002060"/>
                </a:solidFill>
                <a:latin typeface="Sakkal Majalla" panose="02000000000000000000" pitchFamily="2" charset="-78"/>
                <a:cs typeface="Sakkal Majalla" panose="02000000000000000000" pitchFamily="2" charset="-78"/>
              </a:rPr>
              <a:t>راجع قانون إدارة النفايات، وتعرف على حقوقك ومسؤولياتك</a:t>
            </a:r>
            <a:endParaRPr lang="en-US" sz="2800" dirty="0">
              <a:solidFill>
                <a:srgbClr val="002060"/>
              </a:solidFill>
              <a:latin typeface="Sakkal Majalla" panose="02000000000000000000" pitchFamily="2" charset="-78"/>
              <a:cs typeface="Sakkal Majalla" panose="02000000000000000000" pitchFamily="2" charset="-78"/>
            </a:endParaRPr>
          </a:p>
        </p:txBody>
      </p:sp>
      <p:sp>
        <p:nvSpPr>
          <p:cNvPr id="7" name="Rectangle 6"/>
          <p:cNvSpPr/>
          <p:nvPr/>
        </p:nvSpPr>
        <p:spPr>
          <a:xfrm>
            <a:off x="385011" y="1645920"/>
            <a:ext cx="8602872" cy="5139869"/>
          </a:xfrm>
          <a:prstGeom prst="rect">
            <a:avLst/>
          </a:prstGeom>
        </p:spPr>
        <p:txBody>
          <a:bodyPr wrap="square">
            <a:spAutoFit/>
          </a:bodyPr>
          <a:lstStyle/>
          <a:p>
            <a:pPr marL="457200" indent="-342900" algn="r" rtl="1">
              <a:spcBef>
                <a:spcPts val="1200"/>
              </a:spcBef>
              <a:spcAft>
                <a:spcPts val="1200"/>
              </a:spcAft>
              <a:buFont typeface="Wingdings" panose="05000000000000000000" pitchFamily="2" charset="2"/>
              <a:buChar char="v"/>
            </a:pPr>
            <a:r>
              <a:rPr lang="ar-EG" sz="2800" dirty="0">
                <a:solidFill>
                  <a:schemeClr val="tx1"/>
                </a:solidFill>
                <a:latin typeface="Sakkal Majalla" panose="02000000000000000000" pitchFamily="2" charset="-78"/>
                <a:cs typeface="Sakkal Majalla" panose="02000000000000000000" pitchFamily="2" charset="-78"/>
              </a:rPr>
              <a:t>بينما تشير المادة 12 الى فقرات مهمة بخصوص التزامات المشغلين من أهمها تطوير نظام خاص لخدمات جمع النفايات واستقبالها ونقلها الى مواقع الجمع او المحطات التحويلية او مواقع المعالجة أو التخلص النهائي، بالإضافة الى جمع النفايات المفروزة.</a:t>
            </a:r>
            <a:endParaRPr lang="en-CA" sz="2800" dirty="0">
              <a:solidFill>
                <a:schemeClr val="tx1"/>
              </a:solidFill>
              <a:latin typeface="Sakkal Majalla" panose="02000000000000000000" pitchFamily="2" charset="-78"/>
              <a:cs typeface="Sakkal Majalla" panose="02000000000000000000" pitchFamily="2" charset="-78"/>
            </a:endParaRPr>
          </a:p>
          <a:p>
            <a:pPr marL="457200" indent="-342900" algn="r" rtl="1">
              <a:spcBef>
                <a:spcPts val="1200"/>
              </a:spcBef>
              <a:spcAft>
                <a:spcPts val="1200"/>
              </a:spcAft>
              <a:buFont typeface="Wingdings" panose="05000000000000000000" pitchFamily="2" charset="2"/>
              <a:buChar char="v"/>
            </a:pPr>
            <a:r>
              <a:rPr lang="ar-EG" sz="2800" dirty="0">
                <a:solidFill>
                  <a:schemeClr val="tx1"/>
                </a:solidFill>
                <a:latin typeface="Sakkal Majalla" panose="02000000000000000000" pitchFamily="2" charset="-78"/>
                <a:cs typeface="Sakkal Majalla" panose="02000000000000000000" pitchFamily="2" charset="-78"/>
              </a:rPr>
              <a:t> وتشير المادة (16) إلى أن كبار منتجي النفايات، الذين ينتجون أكثر من 1000 طن سنويًا من النفايات غير الخطرة وأي كمية من النفايات الخطرة، يجب أن يلتزموا بما يلي: 1.	الفرز والتجميع في الموقع 2.	الحصول على الموافقات اللازمة لاسترجاع النفايات المتولدة أو التخلص منها 3.	وضع خطة لإدارة نفايات مدتها خمس سنوات قابلة للتجديد 4.	تعيين أخصائي بيئي لوضع خطة لإدارة النفايات 5.	إنشاء برنامج متابعة والاحتفاظ بالسجلات ذات الصلة 6.	رفع السجلات السنوية الخاصة بكل ما يتعلق بإدارة النفايات لوزارة البيئة</a:t>
            </a:r>
            <a:endParaRPr lang="en-US" sz="2400" dirty="0">
              <a:solidFill>
                <a:schemeClr val="tx1"/>
              </a:solidFill>
              <a:latin typeface="Sakkal Majalla" panose="02000000000000000000" pitchFamily="2" charset="-78"/>
              <a:cs typeface="Sakkal Majalla" panose="02000000000000000000" pitchFamily="2" charset="-78"/>
            </a:endParaRPr>
          </a:p>
        </p:txBody>
      </p:sp>
      <p:sp>
        <p:nvSpPr>
          <p:cNvPr id="5" name="TextBox 4">
            <a:extLst>
              <a:ext uri="{FF2B5EF4-FFF2-40B4-BE49-F238E27FC236}">
                <a16:creationId xmlns:a16="http://schemas.microsoft.com/office/drawing/2014/main" id="{F28BD99B-48CE-49AF-A97E-F3669C4EE5B0}"/>
              </a:ext>
            </a:extLst>
          </p:cNvPr>
          <p:cNvSpPr txBox="1"/>
          <p:nvPr/>
        </p:nvSpPr>
        <p:spPr>
          <a:xfrm>
            <a:off x="488050" y="2291604"/>
            <a:ext cx="8270939" cy="3046988"/>
          </a:xfrm>
          <a:prstGeom prst="rect">
            <a:avLst/>
          </a:prstGeom>
          <a:solidFill>
            <a:schemeClr val="tx2">
              <a:lumMod val="20000"/>
              <a:lumOff val="80000"/>
            </a:schemeClr>
          </a:solidFill>
        </p:spPr>
        <p:txBody>
          <a:bodyPr wrap="square" rtlCol="0">
            <a:spAutoFit/>
          </a:bodyPr>
          <a:lstStyle/>
          <a:p>
            <a:pPr algn="r" rtl="1"/>
            <a:r>
              <a:rPr lang="ar-SA" sz="2400" dirty="0">
                <a:latin typeface="Sakkal Majalla" panose="02000000000000000000" pitchFamily="2" charset="-78"/>
                <a:cs typeface="Sakkal Majalla" panose="02000000000000000000" pitchFamily="2" charset="-78"/>
              </a:rPr>
              <a:t>دليل المدربين:</a:t>
            </a:r>
          </a:p>
          <a:p>
            <a:pPr marL="285750" indent="-285750" algn="r" rtl="1">
              <a:buFont typeface="Arial" charset="0"/>
              <a:buChar char="•"/>
            </a:pPr>
            <a:r>
              <a:rPr lang="ar-SA" sz="2400" u="sng" dirty="0">
                <a:latin typeface="Sakkal Majalla" panose="02000000000000000000" pitchFamily="2" charset="-78"/>
                <a:cs typeface="Sakkal Majalla" panose="02000000000000000000" pitchFamily="2" charset="-78"/>
              </a:rPr>
              <a:t>الهدف: </a:t>
            </a:r>
            <a:r>
              <a:rPr lang="ar-EG" sz="2400" dirty="0">
                <a:latin typeface="Sakkal Majalla" panose="02000000000000000000" pitchFamily="2" charset="-78"/>
                <a:cs typeface="Sakkal Majalla" panose="02000000000000000000" pitchFamily="2" charset="-78"/>
              </a:rPr>
              <a:t>من المهم ان يعرف موظفو المنشأه ما لهم وما عليهم من خلال مراجعة قانون ادارة النفايات</a:t>
            </a:r>
            <a:endParaRPr lang="ar-EG" sz="2400" u="sng" dirty="0">
              <a:latin typeface="Sakkal Majalla" panose="02000000000000000000" pitchFamily="2" charset="-78"/>
              <a:cs typeface="Sakkal Majalla" panose="02000000000000000000" pitchFamily="2" charset="-78"/>
            </a:endParaRPr>
          </a:p>
          <a:p>
            <a:pPr marL="285750" indent="-285750" algn="r" rtl="1">
              <a:buFont typeface="Arial" charset="0"/>
              <a:buChar char="•"/>
            </a:pPr>
            <a:r>
              <a:rPr lang="ar-SA" sz="2400" u="sng" dirty="0">
                <a:latin typeface="Sakkal Majalla" panose="02000000000000000000" pitchFamily="2" charset="-78"/>
                <a:cs typeface="Sakkal Majalla" panose="02000000000000000000" pitchFamily="2" charset="-78"/>
              </a:rPr>
              <a:t>الرسالة:</a:t>
            </a:r>
            <a:r>
              <a:rPr lang="ar-EG" sz="2400" u="sng" dirty="0">
                <a:latin typeface="Sakkal Majalla" panose="02000000000000000000" pitchFamily="2" charset="-78"/>
                <a:cs typeface="Sakkal Majalla" panose="02000000000000000000" pitchFamily="2" charset="-78"/>
              </a:rPr>
              <a:t> </a:t>
            </a:r>
            <a:r>
              <a:rPr lang="ar-EG" sz="2400" dirty="0">
                <a:latin typeface="Sakkal Majalla" panose="02000000000000000000" pitchFamily="2" charset="-78"/>
                <a:cs typeface="Sakkal Majalla" panose="02000000000000000000" pitchFamily="2" charset="-78"/>
              </a:rPr>
              <a:t>يهدف القانون بشكل عام إلى تشجيع إعادة التدوير والتخلص الآمن من النفايات ويشجع القانون على الحد من النفايات وإعادة استخدامها وإعادة تدويرها. وهو يشجع الشركات الخاصة على تحسين بصمتها البيئية عندما يتعلق الأمر بالنفايات</a:t>
            </a:r>
          </a:p>
          <a:p>
            <a:pPr marL="285750" indent="-285750" algn="r" rtl="1">
              <a:buFont typeface="Arial" charset="0"/>
              <a:buChar char="•"/>
            </a:pPr>
            <a:r>
              <a:rPr lang="ar-SA" sz="2400" u="sng" dirty="0">
                <a:latin typeface="Sakkal Majalla" panose="02000000000000000000" pitchFamily="2" charset="-78"/>
                <a:cs typeface="Sakkal Majalla" panose="02000000000000000000" pitchFamily="2" charset="-78"/>
              </a:rPr>
              <a:t>المواد الازمة</a:t>
            </a:r>
            <a:r>
              <a:rPr lang="ar-SA" sz="2400" dirty="0">
                <a:latin typeface="Sakkal Majalla" panose="02000000000000000000" pitchFamily="2" charset="-78"/>
                <a:cs typeface="Sakkal Majalla" panose="02000000000000000000" pitchFamily="2" charset="-78"/>
              </a:rPr>
              <a:t>:</a:t>
            </a:r>
            <a:r>
              <a:rPr lang="en-US" sz="2400" dirty="0">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شرائح العرض</a:t>
            </a:r>
          </a:p>
          <a:p>
            <a:pPr marL="342900" indent="-342900" algn="r" rtl="1">
              <a:buFont typeface="Arial" panose="020B0604020202020204" pitchFamily="34" charset="0"/>
              <a:buChar char="•"/>
            </a:pPr>
            <a:r>
              <a:rPr lang="ar" sz="2400" u="sng" dirty="0">
                <a:latin typeface="Sakkal Majalla" panose="02000000000000000000" pitchFamily="2" charset="-78"/>
                <a:cs typeface="Sakkal Majalla" panose="02000000000000000000" pitchFamily="2" charset="-78"/>
              </a:rPr>
              <a:t>التقديم:</a:t>
            </a:r>
            <a:r>
              <a:rPr lang="ar" sz="2400" dirty="0">
                <a:latin typeface="Sakkal Majalla" panose="02000000000000000000" pitchFamily="2" charset="-78"/>
                <a:cs typeface="Sakkal Majalla" panose="02000000000000000000" pitchFamily="2" charset="-78"/>
              </a:rPr>
              <a:t> محاضرة</a:t>
            </a:r>
          </a:p>
        </p:txBody>
      </p:sp>
    </p:spTree>
    <p:extLst>
      <p:ext uri="{BB962C8B-B14F-4D97-AF65-F5344CB8AC3E}">
        <p14:creationId xmlns:p14="http://schemas.microsoft.com/office/powerpoint/2010/main" val="131722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7F1EF3-F6A2-4005-89B7-0AB4EC3C89DE}"/>
              </a:ext>
            </a:extLst>
          </p:cNvPr>
          <p:cNvSpPr>
            <a:spLocks noGrp="1"/>
          </p:cNvSpPr>
          <p:nvPr>
            <p:ph type="title"/>
          </p:nvPr>
        </p:nvSpPr>
        <p:spPr/>
        <p:txBody>
          <a:bodyPr>
            <a:normAutofit/>
          </a:bodyPr>
          <a:lstStyle/>
          <a:p>
            <a:pPr algn="r"/>
            <a:r>
              <a:rPr lang="ar-EG" sz="3150" dirty="0"/>
              <a:t>أمثلة على بعض المستهدفين للحصول على التدريب</a:t>
            </a:r>
            <a:endParaRPr lang="en-US" sz="3150" dirty="0"/>
          </a:p>
        </p:txBody>
      </p:sp>
      <p:sp>
        <p:nvSpPr>
          <p:cNvPr id="17" name="TextBox 16">
            <a:extLst>
              <a:ext uri="{FF2B5EF4-FFF2-40B4-BE49-F238E27FC236}">
                <a16:creationId xmlns:a16="http://schemas.microsoft.com/office/drawing/2014/main" id="{E12B899B-7694-4BF7-957C-9A18D61E3C7C}"/>
              </a:ext>
            </a:extLst>
          </p:cNvPr>
          <p:cNvSpPr txBox="1"/>
          <p:nvPr/>
        </p:nvSpPr>
        <p:spPr>
          <a:xfrm>
            <a:off x="925625" y="3345871"/>
            <a:ext cx="2341448" cy="1611852"/>
          </a:xfrm>
          <a:prstGeom prst="rect">
            <a:avLst/>
          </a:prstGeom>
          <a:noFill/>
        </p:spPr>
        <p:txBody>
          <a:bodyPr wrap="square">
            <a:spAutoFit/>
          </a:bodyPr>
          <a:lstStyle/>
          <a:p>
            <a:pPr algn="r" rtl="1">
              <a:lnSpc>
                <a:spcPct val="114000"/>
              </a:lnSpc>
              <a:spcBef>
                <a:spcPts val="450"/>
              </a:spcBef>
              <a:spcAft>
                <a:spcPts val="450"/>
              </a:spcAft>
              <a:buFont typeface="Wingdings" pitchFamily="2" charset="2"/>
              <a:buChar char="ü"/>
            </a:pPr>
            <a:r>
              <a:rPr lang="ar-EG" sz="2400" dirty="0">
                <a:latin typeface="Sakkal Majalla" panose="02000000000000000000" pitchFamily="2" charset="-78"/>
                <a:cs typeface="Sakkal Majalla" panose="02000000000000000000" pitchFamily="2" charset="-78"/>
              </a:rPr>
              <a:t>التمريض</a:t>
            </a:r>
          </a:p>
          <a:p>
            <a:pPr algn="r" rtl="1">
              <a:lnSpc>
                <a:spcPct val="114000"/>
              </a:lnSpc>
              <a:spcBef>
                <a:spcPts val="450"/>
              </a:spcBef>
              <a:spcAft>
                <a:spcPts val="450"/>
              </a:spcAft>
              <a:buFont typeface="Wingdings" pitchFamily="2" charset="2"/>
              <a:buChar char="ü"/>
            </a:pPr>
            <a:r>
              <a:rPr lang="ar-EG" sz="2400" dirty="0">
                <a:latin typeface="Sakkal Majalla" panose="02000000000000000000" pitchFamily="2" charset="-78"/>
                <a:cs typeface="Sakkal Majalla" panose="02000000000000000000" pitchFamily="2" charset="-78"/>
              </a:rPr>
              <a:t>ضبط العدوى</a:t>
            </a:r>
          </a:p>
          <a:p>
            <a:pPr algn="r" rtl="1">
              <a:lnSpc>
                <a:spcPct val="114000"/>
              </a:lnSpc>
              <a:spcBef>
                <a:spcPts val="450"/>
              </a:spcBef>
              <a:spcAft>
                <a:spcPts val="450"/>
              </a:spcAft>
              <a:buFont typeface="Wingdings" pitchFamily="2" charset="2"/>
              <a:buChar char="ü"/>
            </a:pPr>
            <a:endParaRPr lang="ar-EG" sz="2400" dirty="0">
              <a:latin typeface="Sakkal Majalla" panose="02000000000000000000" pitchFamily="2" charset="-78"/>
              <a:cs typeface="Sakkal Majalla" panose="02000000000000000000" pitchFamily="2" charset="-78"/>
            </a:endParaRPr>
          </a:p>
        </p:txBody>
      </p:sp>
      <p:sp>
        <p:nvSpPr>
          <p:cNvPr id="15" name="TextBox 14">
            <a:extLst>
              <a:ext uri="{FF2B5EF4-FFF2-40B4-BE49-F238E27FC236}">
                <a16:creationId xmlns:a16="http://schemas.microsoft.com/office/drawing/2014/main" id="{93C88077-7E62-46FE-B6FF-1BE9A72EB587}"/>
              </a:ext>
            </a:extLst>
          </p:cNvPr>
          <p:cNvSpPr txBox="1"/>
          <p:nvPr/>
        </p:nvSpPr>
        <p:spPr>
          <a:xfrm>
            <a:off x="-706779" y="3460563"/>
            <a:ext cx="2077069" cy="1062599"/>
          </a:xfrm>
          <a:prstGeom prst="rect">
            <a:avLst/>
          </a:prstGeom>
          <a:noFill/>
        </p:spPr>
        <p:txBody>
          <a:bodyPr wrap="square">
            <a:spAutoFit/>
          </a:bodyPr>
          <a:lstStyle>
            <a:defPPr marR="0" lvl="0" algn="l" rtl="0">
              <a:lnSpc>
                <a:spcPct val="100000"/>
              </a:lnSpc>
              <a:spcBef>
                <a:spcPts val="0"/>
              </a:spcBef>
              <a:spcAft>
                <a:spcPts val="0"/>
              </a:spcAft>
            </a:defPPr>
            <a:lvl1pPr algn="ctr" rtl="1">
              <a:lnSpc>
                <a:spcPct val="114000"/>
              </a:lnSpc>
              <a:spcBef>
                <a:spcPts val="450"/>
              </a:spcBef>
              <a:spcAft>
                <a:spcPts val="450"/>
              </a:spcAft>
              <a:buFont typeface="Wingdings" pitchFamily="2" charset="2"/>
              <a:buChar char="ü"/>
              <a:defRPr sz="2400"/>
            </a:lvl1pPr>
          </a:lstStyle>
          <a:p>
            <a:pPr algn="r"/>
            <a:r>
              <a:rPr lang="ar-EG" dirty="0">
                <a:latin typeface="Sakkal Majalla" panose="02000000000000000000" pitchFamily="2" charset="-78"/>
                <a:cs typeface="Sakkal Majalla" panose="02000000000000000000" pitchFamily="2" charset="-78"/>
              </a:rPr>
              <a:t>مدير عام</a:t>
            </a:r>
          </a:p>
          <a:p>
            <a:pPr algn="r"/>
            <a:endParaRPr lang="ar-EG" dirty="0">
              <a:latin typeface="Sakkal Majalla" panose="02000000000000000000" pitchFamily="2" charset="-78"/>
              <a:cs typeface="Sakkal Majalla" panose="02000000000000000000" pitchFamily="2" charset="-78"/>
            </a:endParaRPr>
          </a:p>
        </p:txBody>
      </p:sp>
      <p:sp>
        <p:nvSpPr>
          <p:cNvPr id="19" name="TextBox 18">
            <a:extLst>
              <a:ext uri="{FF2B5EF4-FFF2-40B4-BE49-F238E27FC236}">
                <a16:creationId xmlns:a16="http://schemas.microsoft.com/office/drawing/2014/main" id="{2286FBE0-0A7A-461A-90BB-C04122EB0029}"/>
              </a:ext>
            </a:extLst>
          </p:cNvPr>
          <p:cNvSpPr txBox="1"/>
          <p:nvPr/>
        </p:nvSpPr>
        <p:spPr>
          <a:xfrm>
            <a:off x="5295161" y="3389151"/>
            <a:ext cx="2077070" cy="2161104"/>
          </a:xfrm>
          <a:prstGeom prst="rect">
            <a:avLst/>
          </a:prstGeom>
          <a:noFill/>
        </p:spPr>
        <p:txBody>
          <a:bodyPr wrap="square">
            <a:spAutoFit/>
          </a:bodyPr>
          <a:lstStyle/>
          <a:p>
            <a:pPr algn="r" rtl="1">
              <a:lnSpc>
                <a:spcPct val="114000"/>
              </a:lnSpc>
              <a:spcBef>
                <a:spcPts val="450"/>
              </a:spcBef>
              <a:spcAft>
                <a:spcPts val="450"/>
              </a:spcAft>
              <a:buFont typeface="Wingdings" pitchFamily="2" charset="2"/>
              <a:buChar char="ü"/>
            </a:pPr>
            <a:r>
              <a:rPr lang="ar-EG" sz="2400" dirty="0">
                <a:latin typeface="Sakkal Majalla" panose="02000000000000000000" pitchFamily="2" charset="-78"/>
                <a:cs typeface="Sakkal Majalla" panose="02000000000000000000" pitchFamily="2" charset="-78"/>
              </a:rPr>
              <a:t>خدمة الغرف</a:t>
            </a:r>
          </a:p>
          <a:p>
            <a:pPr algn="r" rtl="1">
              <a:lnSpc>
                <a:spcPct val="114000"/>
              </a:lnSpc>
              <a:spcBef>
                <a:spcPts val="450"/>
              </a:spcBef>
              <a:spcAft>
                <a:spcPts val="450"/>
              </a:spcAft>
              <a:buFont typeface="Wingdings" pitchFamily="2" charset="2"/>
              <a:buChar char="ü"/>
            </a:pPr>
            <a:r>
              <a:rPr lang="ar-EG" sz="2400" dirty="0">
                <a:latin typeface="Sakkal Majalla" panose="02000000000000000000" pitchFamily="2" charset="-78"/>
                <a:cs typeface="Sakkal Majalla" panose="02000000000000000000" pitchFamily="2" charset="-78"/>
              </a:rPr>
              <a:t>الشيف</a:t>
            </a:r>
          </a:p>
          <a:p>
            <a:pPr algn="r" rtl="1">
              <a:lnSpc>
                <a:spcPct val="114000"/>
              </a:lnSpc>
              <a:spcBef>
                <a:spcPts val="450"/>
              </a:spcBef>
              <a:spcAft>
                <a:spcPts val="450"/>
              </a:spcAft>
              <a:buFont typeface="Wingdings" pitchFamily="2" charset="2"/>
              <a:buChar char="ü"/>
            </a:pPr>
            <a:endParaRPr lang="en-US" sz="2400" dirty="0">
              <a:latin typeface="Sakkal Majalla" panose="02000000000000000000" pitchFamily="2" charset="-78"/>
              <a:cs typeface="Sakkal Majalla" panose="02000000000000000000" pitchFamily="2" charset="-78"/>
            </a:endParaRPr>
          </a:p>
          <a:p>
            <a:pPr algn="r" rtl="1">
              <a:lnSpc>
                <a:spcPct val="114000"/>
              </a:lnSpc>
              <a:spcBef>
                <a:spcPts val="450"/>
              </a:spcBef>
              <a:spcAft>
                <a:spcPts val="450"/>
              </a:spcAft>
              <a:buFont typeface="Wingdings" pitchFamily="2" charset="2"/>
              <a:buChar char="ü"/>
            </a:pPr>
            <a:endParaRPr lang="ar-EG" sz="2400" dirty="0">
              <a:latin typeface="Sakkal Majalla" panose="02000000000000000000" pitchFamily="2" charset="-78"/>
              <a:cs typeface="Sakkal Majalla" panose="02000000000000000000" pitchFamily="2" charset="-78"/>
            </a:endParaRPr>
          </a:p>
        </p:txBody>
      </p:sp>
      <p:sp>
        <p:nvSpPr>
          <p:cNvPr id="20" name="TextBox 19">
            <a:extLst>
              <a:ext uri="{FF2B5EF4-FFF2-40B4-BE49-F238E27FC236}">
                <a16:creationId xmlns:a16="http://schemas.microsoft.com/office/drawing/2014/main" id="{7D94E237-6376-4C0C-B4A0-178333F3459F}"/>
              </a:ext>
            </a:extLst>
          </p:cNvPr>
          <p:cNvSpPr txBox="1"/>
          <p:nvPr/>
        </p:nvSpPr>
        <p:spPr>
          <a:xfrm>
            <a:off x="2916829" y="3345871"/>
            <a:ext cx="2341449" cy="2161104"/>
          </a:xfrm>
          <a:prstGeom prst="rect">
            <a:avLst/>
          </a:prstGeom>
          <a:noFill/>
        </p:spPr>
        <p:txBody>
          <a:bodyPr wrap="square">
            <a:spAutoFit/>
          </a:bodyPr>
          <a:lstStyle/>
          <a:p>
            <a:pPr algn="r" rtl="1">
              <a:lnSpc>
                <a:spcPct val="114000"/>
              </a:lnSpc>
              <a:spcBef>
                <a:spcPts val="450"/>
              </a:spcBef>
              <a:spcAft>
                <a:spcPts val="450"/>
              </a:spcAft>
              <a:buFont typeface="Wingdings" pitchFamily="2" charset="2"/>
              <a:buChar char="ü"/>
            </a:pPr>
            <a:r>
              <a:rPr lang="ar-EG" sz="2400" dirty="0">
                <a:latin typeface="Sakkal Majalla" panose="02000000000000000000" pitchFamily="2" charset="-78"/>
                <a:cs typeface="Sakkal Majalla" panose="02000000000000000000" pitchFamily="2" charset="-78"/>
              </a:rPr>
              <a:t>مدير عام</a:t>
            </a:r>
          </a:p>
          <a:p>
            <a:pPr algn="r" rtl="1">
              <a:lnSpc>
                <a:spcPct val="114000"/>
              </a:lnSpc>
              <a:spcBef>
                <a:spcPts val="450"/>
              </a:spcBef>
              <a:spcAft>
                <a:spcPts val="450"/>
              </a:spcAft>
              <a:buFont typeface="Wingdings" pitchFamily="2" charset="2"/>
              <a:buChar char="ü"/>
            </a:pPr>
            <a:r>
              <a:rPr lang="ar-EG" sz="2400" dirty="0">
                <a:latin typeface="Sakkal Majalla" panose="02000000000000000000" pitchFamily="2" charset="-78"/>
                <a:cs typeface="Sakkal Majalla" panose="02000000000000000000" pitchFamily="2" charset="-78"/>
              </a:rPr>
              <a:t>الشيف</a:t>
            </a:r>
          </a:p>
          <a:p>
            <a:pPr algn="r" rtl="1">
              <a:lnSpc>
                <a:spcPct val="114000"/>
              </a:lnSpc>
              <a:spcBef>
                <a:spcPts val="450"/>
              </a:spcBef>
              <a:spcAft>
                <a:spcPts val="450"/>
              </a:spcAft>
              <a:buFont typeface="Wingdings" pitchFamily="2" charset="2"/>
              <a:buChar char="ü"/>
            </a:pPr>
            <a:endParaRPr lang="en-US" sz="2400" dirty="0">
              <a:latin typeface="Sakkal Majalla" panose="02000000000000000000" pitchFamily="2" charset="-78"/>
              <a:cs typeface="Sakkal Majalla" panose="02000000000000000000" pitchFamily="2" charset="-78"/>
            </a:endParaRPr>
          </a:p>
          <a:p>
            <a:pPr algn="r" rtl="1">
              <a:lnSpc>
                <a:spcPct val="114000"/>
              </a:lnSpc>
              <a:spcBef>
                <a:spcPts val="450"/>
              </a:spcBef>
              <a:spcAft>
                <a:spcPts val="450"/>
              </a:spcAft>
              <a:buFont typeface="Wingdings" pitchFamily="2" charset="2"/>
              <a:buChar char="ü"/>
            </a:pPr>
            <a:endParaRPr lang="ar-EG" sz="2400" dirty="0">
              <a:latin typeface="Sakkal Majalla" panose="02000000000000000000" pitchFamily="2" charset="-78"/>
              <a:cs typeface="Sakkal Majalla" panose="02000000000000000000" pitchFamily="2" charset="-78"/>
            </a:endParaRPr>
          </a:p>
        </p:txBody>
      </p:sp>
      <p:sp>
        <p:nvSpPr>
          <p:cNvPr id="11" name="Arrow: Left-Right 10">
            <a:extLst>
              <a:ext uri="{FF2B5EF4-FFF2-40B4-BE49-F238E27FC236}">
                <a16:creationId xmlns:a16="http://schemas.microsoft.com/office/drawing/2014/main" id="{9CC72CA5-C8B3-4F40-8ABF-FA42EE17F28A}"/>
              </a:ext>
            </a:extLst>
          </p:cNvPr>
          <p:cNvSpPr/>
          <p:nvPr/>
        </p:nvSpPr>
        <p:spPr>
          <a:xfrm>
            <a:off x="778077" y="4691003"/>
            <a:ext cx="7372162" cy="1512773"/>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400" dirty="0">
                <a:solidFill>
                  <a:schemeClr val="tx1"/>
                </a:solidFill>
                <a:latin typeface="Sakkal Majalla" panose="02000000000000000000" pitchFamily="2" charset="-78"/>
                <a:cs typeface="Sakkal Majalla" panose="02000000000000000000" pitchFamily="2" charset="-78"/>
              </a:rPr>
              <a:t>الإدارة البيئية</a:t>
            </a:r>
            <a:r>
              <a:rPr lang="en-US" sz="2400" dirty="0">
                <a:solidFill>
                  <a:schemeClr val="tx1"/>
                </a:solidFill>
                <a:latin typeface="Sakkal Majalla" panose="02000000000000000000" pitchFamily="2" charset="-78"/>
                <a:cs typeface="Sakkal Majalla" panose="02000000000000000000" pitchFamily="2" charset="-78"/>
              </a:rPr>
              <a:t>/</a:t>
            </a:r>
            <a:r>
              <a:rPr lang="ar-EG" sz="2400" dirty="0">
                <a:solidFill>
                  <a:schemeClr val="tx1"/>
                </a:solidFill>
                <a:latin typeface="Sakkal Majalla" panose="02000000000000000000" pitchFamily="2" charset="-78"/>
                <a:cs typeface="Sakkal Majalla" panose="02000000000000000000" pitchFamily="2" charset="-78"/>
              </a:rPr>
              <a:t>المستدامة – قسم المالية – قسم التدريب – قسيم السلامة العامة - التطوير والتخطيط</a:t>
            </a:r>
            <a:endParaRPr lang="en-US" sz="2400" dirty="0">
              <a:solidFill>
                <a:schemeClr val="tx1"/>
              </a:solidFill>
              <a:latin typeface="Sakkal Majalla" panose="02000000000000000000" pitchFamily="2" charset="-78"/>
              <a:cs typeface="Sakkal Majalla" panose="02000000000000000000" pitchFamily="2" charset="-78"/>
            </a:endParaRPr>
          </a:p>
        </p:txBody>
      </p:sp>
      <p:grpSp>
        <p:nvGrpSpPr>
          <p:cNvPr id="2" name="Group 1">
            <a:extLst>
              <a:ext uri="{FF2B5EF4-FFF2-40B4-BE49-F238E27FC236}">
                <a16:creationId xmlns:a16="http://schemas.microsoft.com/office/drawing/2014/main" id="{84251B2B-CFDD-4152-A613-E724573F8DB0}"/>
              </a:ext>
            </a:extLst>
          </p:cNvPr>
          <p:cNvGrpSpPr/>
          <p:nvPr/>
        </p:nvGrpSpPr>
        <p:grpSpPr>
          <a:xfrm>
            <a:off x="230308" y="1702316"/>
            <a:ext cx="6954263" cy="1611852"/>
            <a:chOff x="230308" y="1714010"/>
            <a:chExt cx="7372162" cy="1600158"/>
          </a:xfrm>
        </p:grpSpPr>
        <p:pic>
          <p:nvPicPr>
            <p:cNvPr id="9" name="Picture 8">
              <a:extLst>
                <a:ext uri="{FF2B5EF4-FFF2-40B4-BE49-F238E27FC236}">
                  <a16:creationId xmlns:a16="http://schemas.microsoft.com/office/drawing/2014/main" id="{FDD82DA7-007F-4848-8884-61BD36F40DD4}"/>
                </a:ext>
              </a:extLst>
            </p:cNvPr>
            <p:cNvPicPr>
              <a:picLocks noChangeAspect="1"/>
            </p:cNvPicPr>
            <p:nvPr/>
          </p:nvPicPr>
          <p:blipFill>
            <a:blip r:embed="rId3"/>
            <a:stretch>
              <a:fillRect/>
            </a:stretch>
          </p:blipFill>
          <p:spPr>
            <a:xfrm>
              <a:off x="230308" y="2140734"/>
              <a:ext cx="1683188" cy="1120374"/>
            </a:xfrm>
            <a:prstGeom prst="rect">
              <a:avLst/>
            </a:prstGeom>
          </p:spPr>
        </p:pic>
        <p:pic>
          <p:nvPicPr>
            <p:cNvPr id="4" name="Picture 3">
              <a:extLst>
                <a:ext uri="{FF2B5EF4-FFF2-40B4-BE49-F238E27FC236}">
                  <a16:creationId xmlns:a16="http://schemas.microsoft.com/office/drawing/2014/main" id="{7680B92D-18E4-47A5-ADC8-59471ECDA28F}"/>
                </a:ext>
              </a:extLst>
            </p:cNvPr>
            <p:cNvPicPr>
              <a:picLocks noChangeAspect="1"/>
            </p:cNvPicPr>
            <p:nvPr/>
          </p:nvPicPr>
          <p:blipFill>
            <a:blip r:embed="rId4"/>
            <a:stretch>
              <a:fillRect/>
            </a:stretch>
          </p:blipFill>
          <p:spPr>
            <a:xfrm>
              <a:off x="6170307" y="2145670"/>
              <a:ext cx="1432163" cy="1145730"/>
            </a:xfrm>
            <a:prstGeom prst="rect">
              <a:avLst/>
            </a:prstGeom>
          </p:spPr>
        </p:pic>
        <p:pic>
          <p:nvPicPr>
            <p:cNvPr id="7" name="Picture 6">
              <a:extLst>
                <a:ext uri="{FF2B5EF4-FFF2-40B4-BE49-F238E27FC236}">
                  <a16:creationId xmlns:a16="http://schemas.microsoft.com/office/drawing/2014/main" id="{EA89B194-6200-4046-9B93-6013BC89044A}"/>
                </a:ext>
              </a:extLst>
            </p:cNvPr>
            <p:cNvPicPr>
              <a:picLocks noChangeAspect="1"/>
            </p:cNvPicPr>
            <p:nvPr/>
          </p:nvPicPr>
          <p:blipFill>
            <a:blip r:embed="rId5"/>
            <a:stretch>
              <a:fillRect/>
            </a:stretch>
          </p:blipFill>
          <p:spPr>
            <a:xfrm>
              <a:off x="2208484" y="2147410"/>
              <a:ext cx="1380873" cy="1143990"/>
            </a:xfrm>
            <a:prstGeom prst="rect">
              <a:avLst/>
            </a:prstGeom>
            <a:solidFill>
              <a:schemeClr val="bg1"/>
            </a:solidFill>
          </p:spPr>
        </p:pic>
        <p:pic>
          <p:nvPicPr>
            <p:cNvPr id="10" name="Picture 9">
              <a:extLst>
                <a:ext uri="{FF2B5EF4-FFF2-40B4-BE49-F238E27FC236}">
                  <a16:creationId xmlns:a16="http://schemas.microsoft.com/office/drawing/2014/main" id="{242C318E-AC8E-4D2C-B65D-407572CC6D43}"/>
                </a:ext>
              </a:extLst>
            </p:cNvPr>
            <p:cNvPicPr>
              <a:picLocks noChangeAspect="1"/>
            </p:cNvPicPr>
            <p:nvPr/>
          </p:nvPicPr>
          <p:blipFill>
            <a:blip r:embed="rId6"/>
            <a:stretch>
              <a:fillRect/>
            </a:stretch>
          </p:blipFill>
          <p:spPr>
            <a:xfrm>
              <a:off x="4102592" y="2147410"/>
              <a:ext cx="1554480" cy="1166758"/>
            </a:xfrm>
            <a:prstGeom prst="rect">
              <a:avLst/>
            </a:prstGeom>
          </p:spPr>
        </p:pic>
        <p:sp>
          <p:nvSpPr>
            <p:cNvPr id="22" name="TextBox 21">
              <a:extLst>
                <a:ext uri="{FF2B5EF4-FFF2-40B4-BE49-F238E27FC236}">
                  <a16:creationId xmlns:a16="http://schemas.microsoft.com/office/drawing/2014/main" id="{78F77140-6A17-45E4-B030-E3B6B2E020D5}"/>
                </a:ext>
              </a:extLst>
            </p:cNvPr>
            <p:cNvSpPr txBox="1"/>
            <p:nvPr/>
          </p:nvSpPr>
          <p:spPr>
            <a:xfrm>
              <a:off x="6289018" y="1716830"/>
              <a:ext cx="1194739" cy="513346"/>
            </a:xfrm>
            <a:prstGeom prst="rect">
              <a:avLst/>
            </a:prstGeom>
            <a:noFill/>
          </p:spPr>
          <p:txBody>
            <a:bodyPr wrap="square">
              <a:spAutoFit/>
            </a:bodyPr>
            <a:lstStyle/>
            <a:p>
              <a:pPr algn="ctr" rtl="1">
                <a:lnSpc>
                  <a:spcPct val="114000"/>
                </a:lnSpc>
                <a:spcBef>
                  <a:spcPts val="450"/>
                </a:spcBef>
                <a:spcAft>
                  <a:spcPts val="450"/>
                </a:spcAft>
              </a:pPr>
              <a:r>
                <a:rPr lang="ar-EG" sz="2400" b="1" dirty="0">
                  <a:latin typeface="Sakkal Majalla" panose="02000000000000000000" pitchFamily="2" charset="-78"/>
                  <a:cs typeface="Sakkal Majalla" panose="02000000000000000000" pitchFamily="2" charset="-78"/>
                </a:rPr>
                <a:t>الفنادق</a:t>
              </a:r>
              <a:endParaRPr lang="en-US" sz="2400" b="1" dirty="0">
                <a:latin typeface="Sakkal Majalla" panose="02000000000000000000" pitchFamily="2" charset="-78"/>
                <a:cs typeface="Sakkal Majalla" panose="02000000000000000000" pitchFamily="2" charset="-78"/>
              </a:endParaRPr>
            </a:p>
          </p:txBody>
        </p:sp>
        <p:sp>
          <p:nvSpPr>
            <p:cNvPr id="23" name="TextBox 22">
              <a:extLst>
                <a:ext uri="{FF2B5EF4-FFF2-40B4-BE49-F238E27FC236}">
                  <a16:creationId xmlns:a16="http://schemas.microsoft.com/office/drawing/2014/main" id="{543021CD-3469-4B1B-9422-3C7312723616}"/>
                </a:ext>
              </a:extLst>
            </p:cNvPr>
            <p:cNvSpPr txBox="1"/>
            <p:nvPr/>
          </p:nvSpPr>
          <p:spPr>
            <a:xfrm>
              <a:off x="4121581" y="1757785"/>
              <a:ext cx="1194739" cy="513346"/>
            </a:xfrm>
            <a:prstGeom prst="rect">
              <a:avLst/>
            </a:prstGeom>
            <a:noFill/>
          </p:spPr>
          <p:txBody>
            <a:bodyPr wrap="square">
              <a:spAutoFit/>
            </a:bodyPr>
            <a:lstStyle/>
            <a:p>
              <a:pPr algn="ctr" rtl="1">
                <a:lnSpc>
                  <a:spcPct val="114000"/>
                </a:lnSpc>
                <a:spcBef>
                  <a:spcPts val="450"/>
                </a:spcBef>
                <a:spcAft>
                  <a:spcPts val="450"/>
                </a:spcAft>
              </a:pPr>
              <a:r>
                <a:rPr lang="ar-EG" sz="2400" b="1" dirty="0">
                  <a:latin typeface="Sakkal Majalla" panose="02000000000000000000" pitchFamily="2" charset="-78"/>
                  <a:cs typeface="Sakkal Majalla" panose="02000000000000000000" pitchFamily="2" charset="-78"/>
                </a:rPr>
                <a:t>المطاعم</a:t>
              </a:r>
              <a:endParaRPr lang="en-US" sz="2400" b="1" dirty="0">
                <a:latin typeface="Sakkal Majalla" panose="02000000000000000000" pitchFamily="2" charset="-78"/>
                <a:cs typeface="Sakkal Majalla" panose="02000000000000000000" pitchFamily="2" charset="-78"/>
              </a:endParaRPr>
            </a:p>
          </p:txBody>
        </p:sp>
        <p:sp>
          <p:nvSpPr>
            <p:cNvPr id="24" name="TextBox 23">
              <a:extLst>
                <a:ext uri="{FF2B5EF4-FFF2-40B4-BE49-F238E27FC236}">
                  <a16:creationId xmlns:a16="http://schemas.microsoft.com/office/drawing/2014/main" id="{85CA423C-50EC-4EE8-9454-1662D4B19894}"/>
                </a:ext>
              </a:extLst>
            </p:cNvPr>
            <p:cNvSpPr txBox="1"/>
            <p:nvPr/>
          </p:nvSpPr>
          <p:spPr>
            <a:xfrm>
              <a:off x="2083176" y="1736145"/>
              <a:ext cx="1573216" cy="513346"/>
            </a:xfrm>
            <a:prstGeom prst="rect">
              <a:avLst/>
            </a:prstGeom>
            <a:noFill/>
          </p:spPr>
          <p:txBody>
            <a:bodyPr wrap="square">
              <a:spAutoFit/>
            </a:bodyPr>
            <a:lstStyle/>
            <a:p>
              <a:pPr algn="ctr" rtl="1">
                <a:lnSpc>
                  <a:spcPct val="114000"/>
                </a:lnSpc>
                <a:spcBef>
                  <a:spcPts val="450"/>
                </a:spcBef>
                <a:spcAft>
                  <a:spcPts val="450"/>
                </a:spcAft>
              </a:pPr>
              <a:r>
                <a:rPr lang="ar-EG" sz="2400" b="1" dirty="0">
                  <a:latin typeface="Sakkal Majalla" panose="02000000000000000000" pitchFamily="2" charset="-78"/>
                  <a:cs typeface="Sakkal Majalla" panose="02000000000000000000" pitchFamily="2" charset="-78"/>
                </a:rPr>
                <a:t>المستشفيات</a:t>
              </a:r>
              <a:endParaRPr lang="en-US" sz="2400" b="1" dirty="0">
                <a:latin typeface="Sakkal Majalla" panose="02000000000000000000" pitchFamily="2" charset="-78"/>
                <a:cs typeface="Sakkal Majalla" panose="02000000000000000000" pitchFamily="2" charset="-78"/>
              </a:endParaRPr>
            </a:p>
          </p:txBody>
        </p:sp>
        <p:sp>
          <p:nvSpPr>
            <p:cNvPr id="25" name="TextBox 24">
              <a:extLst>
                <a:ext uri="{FF2B5EF4-FFF2-40B4-BE49-F238E27FC236}">
                  <a16:creationId xmlns:a16="http://schemas.microsoft.com/office/drawing/2014/main" id="{067A849C-EB80-4DE2-A943-406CA8F313BC}"/>
                </a:ext>
              </a:extLst>
            </p:cNvPr>
            <p:cNvSpPr txBox="1"/>
            <p:nvPr/>
          </p:nvSpPr>
          <p:spPr>
            <a:xfrm>
              <a:off x="285294" y="1714010"/>
              <a:ext cx="1573216" cy="513346"/>
            </a:xfrm>
            <a:prstGeom prst="rect">
              <a:avLst/>
            </a:prstGeom>
            <a:noFill/>
          </p:spPr>
          <p:txBody>
            <a:bodyPr wrap="square">
              <a:spAutoFit/>
            </a:bodyPr>
            <a:lstStyle/>
            <a:p>
              <a:pPr algn="ctr" rtl="1">
                <a:lnSpc>
                  <a:spcPct val="114000"/>
                </a:lnSpc>
                <a:spcBef>
                  <a:spcPts val="450"/>
                </a:spcBef>
                <a:spcAft>
                  <a:spcPts val="450"/>
                </a:spcAft>
              </a:pPr>
              <a:r>
                <a:rPr lang="ar-EG" sz="2400" b="1" dirty="0">
                  <a:latin typeface="Sakkal Majalla" panose="02000000000000000000" pitchFamily="2" charset="-78"/>
                  <a:cs typeface="Sakkal Majalla" panose="02000000000000000000" pitchFamily="2" charset="-78"/>
                </a:rPr>
                <a:t>المدارس</a:t>
              </a:r>
              <a:endParaRPr lang="en-US" sz="2400" b="1" dirty="0">
                <a:latin typeface="Sakkal Majalla" panose="02000000000000000000" pitchFamily="2" charset="-78"/>
                <a:cs typeface="Sakkal Majalla" panose="02000000000000000000" pitchFamily="2" charset="-78"/>
              </a:endParaRPr>
            </a:p>
          </p:txBody>
        </p:sp>
      </p:grpSp>
      <p:sp>
        <p:nvSpPr>
          <p:cNvPr id="18" name="TextBox 17">
            <a:extLst>
              <a:ext uri="{FF2B5EF4-FFF2-40B4-BE49-F238E27FC236}">
                <a16:creationId xmlns:a16="http://schemas.microsoft.com/office/drawing/2014/main" id="{C743B43B-7722-4E9A-AA83-D7A78278C76D}"/>
              </a:ext>
            </a:extLst>
          </p:cNvPr>
          <p:cNvSpPr txBox="1"/>
          <p:nvPr/>
        </p:nvSpPr>
        <p:spPr>
          <a:xfrm>
            <a:off x="230308" y="204281"/>
            <a:ext cx="1626197" cy="461665"/>
          </a:xfrm>
          <a:prstGeom prst="rect">
            <a:avLst/>
          </a:prstGeom>
          <a:solidFill>
            <a:schemeClr val="bg1"/>
          </a:solidFill>
        </p:spPr>
        <p:txBody>
          <a:bodyPr wrap="square" rtlCol="0">
            <a:spAutoFit/>
          </a:bodyPr>
          <a:lstStyle/>
          <a:p>
            <a:r>
              <a:rPr lang="en-US" sz="2400" b="1" dirty="0">
                <a:latin typeface="Sakkal Majalla" panose="02000000000000000000" pitchFamily="2" charset="-78"/>
                <a:cs typeface="Sakkal Majalla" panose="02000000000000000000" pitchFamily="2" charset="-78"/>
              </a:rPr>
              <a:t>10:</a:t>
            </a:r>
            <a:r>
              <a:rPr lang="ar-EG" sz="2400" b="1" dirty="0">
                <a:latin typeface="Sakkal Majalla" panose="02000000000000000000" pitchFamily="2" charset="-78"/>
                <a:cs typeface="Sakkal Majalla" panose="02000000000000000000" pitchFamily="2" charset="-78"/>
              </a:rPr>
              <a:t>30</a:t>
            </a:r>
            <a:r>
              <a:rPr lang="en-US" sz="2400" b="1" dirty="0">
                <a:latin typeface="Sakkal Majalla" panose="02000000000000000000" pitchFamily="2" charset="-78"/>
                <a:cs typeface="Sakkal Majalla" panose="02000000000000000000" pitchFamily="2" charset="-78"/>
              </a:rPr>
              <a:t> – 11:00</a:t>
            </a:r>
          </a:p>
        </p:txBody>
      </p:sp>
      <p:pic>
        <p:nvPicPr>
          <p:cNvPr id="6" name="Picture 5">
            <a:extLst>
              <a:ext uri="{FF2B5EF4-FFF2-40B4-BE49-F238E27FC236}">
                <a16:creationId xmlns:a16="http://schemas.microsoft.com/office/drawing/2014/main" id="{92B2D7A2-BDAE-45F8-AA2E-6C6E98AE776E}"/>
              </a:ext>
            </a:extLst>
          </p:cNvPr>
          <p:cNvPicPr>
            <a:picLocks noChangeAspect="1"/>
          </p:cNvPicPr>
          <p:nvPr/>
        </p:nvPicPr>
        <p:blipFill>
          <a:blip r:embed="rId7"/>
          <a:stretch>
            <a:fillRect/>
          </a:stretch>
        </p:blipFill>
        <p:spPr>
          <a:xfrm>
            <a:off x="7511405" y="2147799"/>
            <a:ext cx="1159065" cy="1159065"/>
          </a:xfrm>
          <a:prstGeom prst="rect">
            <a:avLst/>
          </a:prstGeom>
        </p:spPr>
      </p:pic>
      <p:sp>
        <p:nvSpPr>
          <p:cNvPr id="26" name="TextBox 25">
            <a:extLst>
              <a:ext uri="{FF2B5EF4-FFF2-40B4-BE49-F238E27FC236}">
                <a16:creationId xmlns:a16="http://schemas.microsoft.com/office/drawing/2014/main" id="{0EC01BAE-A474-4A7E-976D-A775845660DF}"/>
              </a:ext>
            </a:extLst>
          </p:cNvPr>
          <p:cNvSpPr txBox="1"/>
          <p:nvPr/>
        </p:nvSpPr>
        <p:spPr>
          <a:xfrm>
            <a:off x="7511405" y="1700835"/>
            <a:ext cx="1127014" cy="517098"/>
          </a:xfrm>
          <a:prstGeom prst="rect">
            <a:avLst/>
          </a:prstGeom>
          <a:noFill/>
        </p:spPr>
        <p:txBody>
          <a:bodyPr wrap="square">
            <a:spAutoFit/>
          </a:bodyPr>
          <a:lstStyle/>
          <a:p>
            <a:pPr algn="ctr" rtl="1">
              <a:lnSpc>
                <a:spcPct val="114000"/>
              </a:lnSpc>
              <a:spcBef>
                <a:spcPts val="450"/>
              </a:spcBef>
              <a:spcAft>
                <a:spcPts val="450"/>
              </a:spcAft>
            </a:pPr>
            <a:r>
              <a:rPr lang="ar-EG" sz="2400" b="1" dirty="0">
                <a:latin typeface="Sakkal Majalla" panose="02000000000000000000" pitchFamily="2" charset="-78"/>
                <a:cs typeface="Sakkal Majalla" panose="02000000000000000000" pitchFamily="2" charset="-78"/>
              </a:rPr>
              <a:t>المصانع</a:t>
            </a:r>
            <a:endParaRPr lang="en-US" sz="2400" b="1" dirty="0">
              <a:latin typeface="Sakkal Majalla" panose="02000000000000000000" pitchFamily="2" charset="-78"/>
              <a:cs typeface="Sakkal Majalla" panose="02000000000000000000" pitchFamily="2" charset="-78"/>
            </a:endParaRPr>
          </a:p>
        </p:txBody>
      </p:sp>
      <p:sp>
        <p:nvSpPr>
          <p:cNvPr id="27" name="TextBox 26">
            <a:extLst>
              <a:ext uri="{FF2B5EF4-FFF2-40B4-BE49-F238E27FC236}">
                <a16:creationId xmlns:a16="http://schemas.microsoft.com/office/drawing/2014/main" id="{5E913A60-1616-4FBA-B510-C4BDC7CC4571}"/>
              </a:ext>
            </a:extLst>
          </p:cNvPr>
          <p:cNvSpPr txBox="1"/>
          <p:nvPr/>
        </p:nvSpPr>
        <p:spPr>
          <a:xfrm>
            <a:off x="6804817" y="3379668"/>
            <a:ext cx="2077070" cy="2161104"/>
          </a:xfrm>
          <a:prstGeom prst="rect">
            <a:avLst/>
          </a:prstGeom>
          <a:noFill/>
        </p:spPr>
        <p:txBody>
          <a:bodyPr wrap="square">
            <a:spAutoFit/>
          </a:bodyPr>
          <a:lstStyle/>
          <a:p>
            <a:pPr algn="r" rtl="1">
              <a:lnSpc>
                <a:spcPct val="114000"/>
              </a:lnSpc>
              <a:spcBef>
                <a:spcPts val="450"/>
              </a:spcBef>
              <a:spcAft>
                <a:spcPts val="450"/>
              </a:spcAft>
              <a:buFont typeface="Wingdings" pitchFamily="2" charset="2"/>
              <a:buChar char="ü"/>
            </a:pPr>
            <a:r>
              <a:rPr lang="ar-EG" sz="2400" dirty="0">
                <a:latin typeface="Sakkal Majalla" panose="02000000000000000000" pitchFamily="2" charset="-78"/>
                <a:cs typeface="Sakkal Majalla" panose="02000000000000000000" pitchFamily="2" charset="-78"/>
              </a:rPr>
              <a:t>الانتاج</a:t>
            </a:r>
          </a:p>
          <a:p>
            <a:pPr algn="r" rtl="1">
              <a:lnSpc>
                <a:spcPct val="114000"/>
              </a:lnSpc>
              <a:spcBef>
                <a:spcPts val="450"/>
              </a:spcBef>
              <a:spcAft>
                <a:spcPts val="450"/>
              </a:spcAft>
              <a:buFont typeface="Wingdings" pitchFamily="2" charset="2"/>
              <a:buChar char="ü"/>
            </a:pPr>
            <a:r>
              <a:rPr lang="ar-EG" sz="2400" dirty="0">
                <a:latin typeface="Sakkal Majalla" panose="02000000000000000000" pitchFamily="2" charset="-78"/>
                <a:cs typeface="Sakkal Majalla" panose="02000000000000000000" pitchFamily="2" charset="-78"/>
              </a:rPr>
              <a:t>الصيانة</a:t>
            </a:r>
          </a:p>
          <a:p>
            <a:pPr algn="r" rtl="1">
              <a:lnSpc>
                <a:spcPct val="114000"/>
              </a:lnSpc>
              <a:spcBef>
                <a:spcPts val="450"/>
              </a:spcBef>
              <a:spcAft>
                <a:spcPts val="450"/>
              </a:spcAft>
              <a:buFont typeface="Wingdings" pitchFamily="2" charset="2"/>
              <a:buChar char="ü"/>
            </a:pPr>
            <a:endParaRPr lang="en-US" sz="2400" dirty="0">
              <a:latin typeface="Sakkal Majalla" panose="02000000000000000000" pitchFamily="2" charset="-78"/>
              <a:cs typeface="Sakkal Majalla" panose="02000000000000000000" pitchFamily="2" charset="-78"/>
            </a:endParaRPr>
          </a:p>
          <a:p>
            <a:pPr algn="r" rtl="1">
              <a:lnSpc>
                <a:spcPct val="114000"/>
              </a:lnSpc>
              <a:spcBef>
                <a:spcPts val="450"/>
              </a:spcBef>
              <a:spcAft>
                <a:spcPts val="450"/>
              </a:spcAft>
              <a:buFont typeface="Wingdings" pitchFamily="2" charset="2"/>
              <a:buChar char="ü"/>
            </a:pPr>
            <a:endParaRPr lang="ar-EG" sz="24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8867330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4" name="Rectangle 3">
            <a:extLst>
              <a:ext uri="{FF2B5EF4-FFF2-40B4-BE49-F238E27FC236}">
                <a16:creationId xmlns:a16="http://schemas.microsoft.com/office/drawing/2014/main" id="{1DD94B04-05D2-4AE7-A26F-52517DADEE92}"/>
              </a:ext>
            </a:extLst>
          </p:cNvPr>
          <p:cNvSpPr/>
          <p:nvPr/>
        </p:nvSpPr>
        <p:spPr>
          <a:xfrm>
            <a:off x="2133158" y="3306867"/>
            <a:ext cx="4877684" cy="1077218"/>
          </a:xfrm>
          <a:prstGeom prst="rect">
            <a:avLst/>
          </a:prstGeom>
        </p:spPr>
        <p:txBody>
          <a:bodyPr wrap="square">
            <a:spAutoFit/>
          </a:bodyPr>
          <a:lstStyle/>
          <a:p>
            <a:pPr algn="r">
              <a:spcAft>
                <a:spcPts val="1200"/>
              </a:spcAft>
            </a:pPr>
            <a:r>
              <a:rPr lang="ar-EG" sz="3200" b="1" dirty="0">
                <a:solidFill>
                  <a:schemeClr val="bg1"/>
                </a:solidFill>
                <a:latin typeface="Sakkal Majalla" panose="02000000000000000000" pitchFamily="2" charset="-78"/>
                <a:ea typeface="Gill Sans"/>
                <a:cs typeface="Sakkal Majalla" panose="02000000000000000000" pitchFamily="2" charset="-78"/>
                <a:sym typeface="Gill Sans"/>
              </a:rPr>
              <a:t>3. روج لمؤسستك من خلال إعادة التدوير</a:t>
            </a:r>
          </a:p>
        </p:txBody>
      </p:sp>
      <p:sp>
        <p:nvSpPr>
          <p:cNvPr id="5" name="Rectangle 4"/>
          <p:cNvSpPr/>
          <p:nvPr/>
        </p:nvSpPr>
        <p:spPr>
          <a:xfrm>
            <a:off x="674914" y="3712029"/>
            <a:ext cx="489857" cy="35922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41594" y="1936587"/>
            <a:ext cx="7543800" cy="391011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0665433"/>
      </p:ext>
    </p:extLst>
  </p:cSld>
  <p:clrMapOvr>
    <a:masterClrMapping/>
  </p:clrMapOvr>
  <mc:AlternateContent xmlns:mc="http://schemas.openxmlformats.org/markup-compatibility/2006" xmlns:p14="http://schemas.microsoft.com/office/powerpoint/2010/main">
    <mc:Choice Requires="p14">
      <p:transition spd="slow" p14:dur="2000" advTm="57328"/>
    </mc:Choice>
    <mc:Fallback xmlns="">
      <p:transition spd="slow" advTm="57328"/>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693695" y="1645920"/>
            <a:ext cx="4888189" cy="5377562"/>
          </a:xfrm>
          <a:prstGeom prst="rect">
            <a:avLst/>
          </a:prstGeom>
        </p:spPr>
        <p:txBody>
          <a:bodyPr wrap="square">
            <a:spAutoFit/>
          </a:bodyPr>
          <a:lstStyle/>
          <a:p>
            <a:pPr algn="r" rtl="1">
              <a:lnSpc>
                <a:spcPct val="114000"/>
              </a:lnSpc>
              <a:spcBef>
                <a:spcPts val="1800"/>
              </a:spcBef>
              <a:spcAft>
                <a:spcPts val="1800"/>
              </a:spcAft>
            </a:pPr>
            <a:r>
              <a:rPr lang="ar-EG" sz="2800" dirty="0">
                <a:latin typeface="Sakkal Majalla" panose="02000000000000000000" pitchFamily="2" charset="-78"/>
                <a:cs typeface="Sakkal Majalla" panose="02000000000000000000" pitchFamily="2" charset="-78"/>
                <a:sym typeface="Wingdings" panose="05000000000000000000" pitchFamily="2" charset="2"/>
              </a:rPr>
              <a:t>1 طن من نفايات الطعام ← 320 لترًا من البنزين</a:t>
            </a:r>
            <a:endParaRPr lang="en-US" sz="2800" dirty="0">
              <a:latin typeface="Sakkal Majalla" panose="02000000000000000000" pitchFamily="2" charset="-78"/>
              <a:cs typeface="Sakkal Majalla" panose="02000000000000000000" pitchFamily="2" charset="-78"/>
              <a:sym typeface="Wingdings" panose="05000000000000000000" pitchFamily="2" charset="2"/>
            </a:endParaRPr>
          </a:p>
          <a:p>
            <a:pPr algn="r" rtl="1">
              <a:lnSpc>
                <a:spcPct val="114000"/>
              </a:lnSpc>
              <a:spcBef>
                <a:spcPts val="1800"/>
              </a:spcBef>
              <a:spcAft>
                <a:spcPts val="1800"/>
              </a:spcAft>
            </a:pPr>
            <a:r>
              <a:rPr lang="ar-EG" sz="2800" dirty="0">
                <a:latin typeface="Sakkal Majalla" panose="02000000000000000000" pitchFamily="2" charset="-78"/>
                <a:cs typeface="Sakkal Majalla" panose="02000000000000000000" pitchFamily="2" charset="-78"/>
                <a:sym typeface="Wingdings" panose="05000000000000000000" pitchFamily="2" charset="2"/>
              </a:rPr>
              <a:t>1 طن من نفايات الطعام ← 1900 كجم من ثاني أكسيد الكربون</a:t>
            </a:r>
          </a:p>
          <a:p>
            <a:pPr algn="r" rtl="1">
              <a:lnSpc>
                <a:spcPct val="114000"/>
              </a:lnSpc>
              <a:spcBef>
                <a:spcPts val="1800"/>
              </a:spcBef>
              <a:spcAft>
                <a:spcPts val="1800"/>
              </a:spcAft>
            </a:pPr>
            <a:r>
              <a:rPr lang="ar-EG" sz="2800" dirty="0">
                <a:latin typeface="Sakkal Majalla" panose="02000000000000000000" pitchFamily="2" charset="-78"/>
                <a:cs typeface="Sakkal Majalla" panose="02000000000000000000" pitchFamily="2" charset="-78"/>
                <a:sym typeface="Wingdings" panose="05000000000000000000" pitchFamily="2" charset="2"/>
              </a:rPr>
              <a:t>1 طن من الورق← 17 شجرة</a:t>
            </a:r>
          </a:p>
          <a:p>
            <a:pPr algn="r" rtl="1">
              <a:lnSpc>
                <a:spcPct val="114000"/>
              </a:lnSpc>
              <a:spcBef>
                <a:spcPts val="1800"/>
              </a:spcBef>
              <a:spcAft>
                <a:spcPts val="1800"/>
              </a:spcAft>
            </a:pPr>
            <a:r>
              <a:rPr lang="ar-EG" sz="2800" dirty="0">
                <a:latin typeface="Sakkal Majalla" panose="02000000000000000000" pitchFamily="2" charset="-78"/>
                <a:cs typeface="Sakkal Majalla" panose="02000000000000000000" pitchFamily="2" charset="-78"/>
                <a:sym typeface="Wingdings" panose="05000000000000000000" pitchFamily="2" charset="2"/>
              </a:rPr>
              <a:t>1 طن من البلاستيك ← 16.3 برميل من النفط</a:t>
            </a:r>
            <a:endParaRPr lang="en-US" sz="2800" dirty="0">
              <a:latin typeface="Sakkal Majalla" panose="02000000000000000000" pitchFamily="2" charset="-78"/>
              <a:cs typeface="Sakkal Majalla" panose="02000000000000000000" pitchFamily="2" charset="-78"/>
              <a:sym typeface="Wingdings" panose="05000000000000000000" pitchFamily="2" charset="2"/>
            </a:endParaRPr>
          </a:p>
          <a:p>
            <a:pPr algn="r" rtl="1">
              <a:lnSpc>
                <a:spcPct val="114000"/>
              </a:lnSpc>
              <a:spcBef>
                <a:spcPts val="1800"/>
              </a:spcBef>
              <a:spcAft>
                <a:spcPts val="1800"/>
              </a:spcAft>
            </a:pPr>
            <a:endParaRPr lang="en-US" sz="2800" dirty="0">
              <a:latin typeface="Sakkal Majalla" panose="02000000000000000000" pitchFamily="2" charset="-78"/>
              <a:cs typeface="Sakkal Majalla" panose="02000000000000000000" pitchFamily="2" charset="-78"/>
            </a:endParaRPr>
          </a:p>
        </p:txBody>
      </p:sp>
      <p:sp>
        <p:nvSpPr>
          <p:cNvPr id="13" name="Title 1">
            <a:extLst>
              <a:ext uri="{FF2B5EF4-FFF2-40B4-BE49-F238E27FC236}">
                <a16:creationId xmlns:a16="http://schemas.microsoft.com/office/drawing/2014/main" id="{254273C1-8D71-4513-8CD8-501CCF0B9700}"/>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روج لمؤسستك من خلال اعادة التدوير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نصائح تسويقية</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6" name="Rectangle 5">
            <a:extLst>
              <a:ext uri="{FF2B5EF4-FFF2-40B4-BE49-F238E27FC236}">
                <a16:creationId xmlns:a16="http://schemas.microsoft.com/office/drawing/2014/main" id="{AFDE5D50-2266-40C7-95FE-E0E20A0F657B}"/>
              </a:ext>
            </a:extLst>
          </p:cNvPr>
          <p:cNvSpPr/>
          <p:nvPr/>
        </p:nvSpPr>
        <p:spPr>
          <a:xfrm>
            <a:off x="182880" y="182880"/>
            <a:ext cx="3939415" cy="1057469"/>
          </a:xfrm>
          <a:prstGeom prst="rect">
            <a:avLst/>
          </a:prstGeom>
        </p:spPr>
        <p:txBody>
          <a:bodyPr wrap="square">
            <a:spAutoFit/>
          </a:bodyPr>
          <a:lstStyle/>
          <a:p>
            <a:pPr algn="r">
              <a:lnSpc>
                <a:spcPct val="113000"/>
              </a:lnSpc>
            </a:pPr>
            <a:r>
              <a:rPr lang="ar-EG" sz="2800" dirty="0">
                <a:solidFill>
                  <a:srgbClr val="002060"/>
                </a:solidFill>
                <a:latin typeface="Sakkal Majalla" panose="02000000000000000000" pitchFamily="2" charset="-78"/>
                <a:cs typeface="Sakkal Majalla" panose="02000000000000000000" pitchFamily="2" charset="-78"/>
              </a:rPr>
              <a:t>تبدع المنشآت في الترويج الغير مباشر لأنشطتها الخضراء</a:t>
            </a:r>
            <a:endParaRPr lang="en-US" sz="2800" dirty="0">
              <a:solidFill>
                <a:srgbClr val="002060"/>
              </a:solidFill>
              <a:latin typeface="Sakkal Majalla" panose="02000000000000000000" pitchFamily="2" charset="-78"/>
              <a:cs typeface="Sakkal Majalla" panose="02000000000000000000" pitchFamily="2" charset="-78"/>
            </a:endParaRPr>
          </a:p>
        </p:txBody>
      </p:sp>
      <p:sp>
        <p:nvSpPr>
          <p:cNvPr id="8" name="TextBox 7">
            <a:extLst>
              <a:ext uri="{FF2B5EF4-FFF2-40B4-BE49-F238E27FC236}">
                <a16:creationId xmlns:a16="http://schemas.microsoft.com/office/drawing/2014/main" id="{CD97DB60-7DBA-44B7-8506-06457B59C6DE}"/>
              </a:ext>
            </a:extLst>
          </p:cNvPr>
          <p:cNvSpPr txBox="1"/>
          <p:nvPr/>
        </p:nvSpPr>
        <p:spPr>
          <a:xfrm>
            <a:off x="208554" y="6275536"/>
            <a:ext cx="8726892" cy="369332"/>
          </a:xfrm>
          <a:prstGeom prst="rect">
            <a:avLst/>
          </a:prstGeom>
          <a:noFill/>
        </p:spPr>
        <p:txBody>
          <a:bodyPr wrap="square" rtlCol="0">
            <a:spAutoFit/>
          </a:bodyPr>
          <a:lstStyle/>
          <a:p>
            <a:pPr algn="r" rtl="1"/>
            <a:r>
              <a:rPr lang="ar-EG" sz="900" dirty="0">
                <a:latin typeface="Sakkal Majalla" panose="02000000000000000000" pitchFamily="2" charset="-78"/>
                <a:cs typeface="Sakkal Majalla" panose="02000000000000000000" pitchFamily="2" charset="-78"/>
              </a:rPr>
              <a:t>إنتاج وقود الإيثانول من النفايات العضوية والغذائية ، نيجيريا ، 2007الدورة الحيوية ، حساب المناخ ، 2-13</a:t>
            </a:r>
            <a:r>
              <a:rPr lang="en-US" sz="900" dirty="0">
                <a:latin typeface="Sakkal Majalla" panose="02000000000000000000" pitchFamily="2" charset="-78"/>
                <a:cs typeface="Sakkal Majalla" panose="02000000000000000000" pitchFamily="2" charset="-78"/>
              </a:rPr>
              <a:t>https://www.waste360.com/Recycling_And_Processing/17_trees_adamshttps://lessismore.org/materials/28-why-recycle/#:~:text=Plastic</a:t>
            </a:r>
            <a:r>
              <a:rPr lang="ar-EG" sz="900" dirty="0">
                <a:latin typeface="Sakkal Majalla" panose="02000000000000000000" pitchFamily="2" charset="-78"/>
                <a:cs typeface="Sakkal Majalla" panose="02000000000000000000" pitchFamily="2" charset="-78"/>
              </a:rPr>
              <a:t>٪3</a:t>
            </a:r>
            <a:r>
              <a:rPr lang="en-US" sz="900" dirty="0" err="1">
                <a:latin typeface="Sakkal Majalla" panose="02000000000000000000" pitchFamily="2" charset="-78"/>
                <a:cs typeface="Sakkal Majalla" panose="02000000000000000000" pitchFamily="2" charset="-78"/>
              </a:rPr>
              <a:t>A،cubic</a:t>
            </a:r>
            <a:r>
              <a:rPr lang="ar-EG" sz="900" dirty="0">
                <a:latin typeface="Sakkal Majalla" panose="02000000000000000000" pitchFamily="2" charset="-78"/>
                <a:cs typeface="Sakkal Majalla" panose="02000000000000000000" pitchFamily="2" charset="-78"/>
              </a:rPr>
              <a:t>٪20</a:t>
            </a:r>
            <a:r>
              <a:rPr lang="en-US" sz="900" dirty="0">
                <a:latin typeface="Sakkal Majalla" panose="02000000000000000000" pitchFamily="2" charset="-78"/>
                <a:cs typeface="Sakkal Majalla" panose="02000000000000000000" pitchFamily="2" charset="-78"/>
              </a:rPr>
              <a:t>yards</a:t>
            </a:r>
            <a:r>
              <a:rPr lang="ar-EG" sz="900" dirty="0">
                <a:latin typeface="Sakkal Majalla" panose="02000000000000000000" pitchFamily="2" charset="-78"/>
                <a:cs typeface="Sakkal Majalla" panose="02000000000000000000" pitchFamily="2" charset="-78"/>
              </a:rPr>
              <a:t>٪20</a:t>
            </a:r>
            <a:r>
              <a:rPr lang="en-US" sz="900" dirty="0">
                <a:latin typeface="Sakkal Majalla" panose="02000000000000000000" pitchFamily="2" charset="-78"/>
                <a:cs typeface="Sakkal Majalla" panose="02000000000000000000" pitchFamily="2" charset="-78"/>
              </a:rPr>
              <a:t>of</a:t>
            </a:r>
            <a:r>
              <a:rPr lang="ar-EG" sz="900" dirty="0">
                <a:latin typeface="Sakkal Majalla" panose="02000000000000000000" pitchFamily="2" charset="-78"/>
                <a:cs typeface="Sakkal Majalla" panose="02000000000000000000" pitchFamily="2" charset="-78"/>
              </a:rPr>
              <a:t>٪20</a:t>
            </a:r>
            <a:r>
              <a:rPr lang="en-US" sz="900" dirty="0">
                <a:latin typeface="Sakkal Majalla" panose="02000000000000000000" pitchFamily="2" charset="-78"/>
                <a:cs typeface="Sakkal Majalla" panose="02000000000000000000" pitchFamily="2" charset="-78"/>
              </a:rPr>
              <a:t>landfill</a:t>
            </a:r>
            <a:r>
              <a:rPr lang="ar-EG" sz="900" dirty="0">
                <a:latin typeface="Sakkal Majalla" panose="02000000000000000000" pitchFamily="2" charset="-78"/>
                <a:cs typeface="Sakkal Majalla" panose="02000000000000000000" pitchFamily="2" charset="-78"/>
              </a:rPr>
              <a:t>٪20</a:t>
            </a:r>
            <a:r>
              <a:rPr lang="en-US" sz="900" dirty="0">
                <a:latin typeface="Sakkal Majalla" panose="02000000000000000000" pitchFamily="2" charset="-78"/>
                <a:cs typeface="Sakkal Majalla" panose="02000000000000000000" pitchFamily="2" charset="-78"/>
              </a:rPr>
              <a:t>space</a:t>
            </a:r>
          </a:p>
        </p:txBody>
      </p:sp>
      <p:pic>
        <p:nvPicPr>
          <p:cNvPr id="9" name="Picture 2" descr="Go Green Live Green ( AB )">
            <a:extLst>
              <a:ext uri="{FF2B5EF4-FFF2-40B4-BE49-F238E27FC236}">
                <a16:creationId xmlns:a16="http://schemas.microsoft.com/office/drawing/2014/main" id="{D41A4A4D-F1A9-4C41-94DA-225B314B56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540" y="4087152"/>
            <a:ext cx="1487606" cy="15272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imeline&#10;&#10;Description automatically generated">
            <a:extLst>
              <a:ext uri="{FF2B5EF4-FFF2-40B4-BE49-F238E27FC236}">
                <a16:creationId xmlns:a16="http://schemas.microsoft.com/office/drawing/2014/main" id="{5AE48DA9-31A1-4797-8356-348B60A7081D}"/>
              </a:ext>
            </a:extLst>
          </p:cNvPr>
          <p:cNvPicPr>
            <a:picLocks noChangeAspect="1"/>
          </p:cNvPicPr>
          <p:nvPr/>
        </p:nvPicPr>
        <p:blipFill>
          <a:blip r:embed="rId4"/>
          <a:stretch>
            <a:fillRect/>
          </a:stretch>
        </p:blipFill>
        <p:spPr>
          <a:xfrm>
            <a:off x="1934792" y="1765663"/>
            <a:ext cx="1487606" cy="2242308"/>
          </a:xfrm>
          <a:prstGeom prst="rect">
            <a:avLst/>
          </a:prstGeom>
        </p:spPr>
      </p:pic>
      <p:pic>
        <p:nvPicPr>
          <p:cNvPr id="5122" name="Picture 2" descr="Increasing Guest Participation in Hotel Sustainability Efforts">
            <a:extLst>
              <a:ext uri="{FF2B5EF4-FFF2-40B4-BE49-F238E27FC236}">
                <a16:creationId xmlns:a16="http://schemas.microsoft.com/office/drawing/2014/main" id="{50E1E25E-E7ED-40CA-B6CB-3F627D7495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3433"/>
          <a:stretch/>
        </p:blipFill>
        <p:spPr bwMode="auto">
          <a:xfrm>
            <a:off x="1934792" y="4087151"/>
            <a:ext cx="1423482" cy="15272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arden Sustainability - To Our Stakeholders | Food waste, Sustainable food,  Interesting articles reading">
            <a:extLst>
              <a:ext uri="{FF2B5EF4-FFF2-40B4-BE49-F238E27FC236}">
                <a16:creationId xmlns:a16="http://schemas.microsoft.com/office/drawing/2014/main" id="{7B9E9D97-DFD9-40B9-B4CF-820687158D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541" y="1765663"/>
            <a:ext cx="1487606" cy="2242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921808"/>
      </p:ext>
    </p:extLst>
  </p:cSld>
  <p:clrMapOvr>
    <a:masterClrMapping/>
  </p:clrMapOvr>
  <mc:AlternateContent xmlns:mc="http://schemas.openxmlformats.org/markup-compatibility/2006" xmlns:p14="http://schemas.microsoft.com/office/powerpoint/2010/main">
    <mc:Choice Requires="p14">
      <p:transition spd="slow" p14:dur="2000" advTm="94245"/>
    </mc:Choice>
    <mc:Fallback xmlns="">
      <p:transition spd="slow" advTm="94245"/>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021980" y="3162948"/>
            <a:ext cx="5230446" cy="3142463"/>
          </a:xfrm>
          <a:prstGeom prst="rect">
            <a:avLst/>
          </a:prstGeom>
        </p:spPr>
        <p:txBody>
          <a:bodyPr wrap="square">
            <a:spAutoFit/>
          </a:bodyPr>
          <a:lstStyle/>
          <a:p>
            <a:pPr algn="r" rtl="1">
              <a:lnSpc>
                <a:spcPct val="113000"/>
              </a:lnSpc>
              <a:spcBef>
                <a:spcPts val="1200"/>
              </a:spcBef>
              <a:spcAft>
                <a:spcPts val="1200"/>
              </a:spcAft>
            </a:pPr>
            <a:r>
              <a:rPr lang="ar-EG" sz="2400" dirty="0">
                <a:latin typeface="Sakkal Majalla" panose="02000000000000000000" pitchFamily="2" charset="-78"/>
                <a:cs typeface="Sakkal Majalla" panose="02000000000000000000" pitchFamily="2" charset="-78"/>
              </a:rPr>
              <a:t>تتماشى أهداف "</a:t>
            </a:r>
            <a:r>
              <a:rPr lang="ar-EG" sz="2400" b="1" dirty="0">
                <a:latin typeface="Sakkal Majalla" panose="02000000000000000000" pitchFamily="2" charset="-78"/>
                <a:cs typeface="Sakkal Majalla" panose="02000000000000000000" pitchFamily="2" charset="-78"/>
              </a:rPr>
              <a:t>مجموعة فنادق إنتركونتيننتال</a:t>
            </a:r>
            <a:r>
              <a:rPr lang="ar-EG" sz="2400" dirty="0">
                <a:latin typeface="Sakkal Majalla" panose="02000000000000000000" pitchFamily="2" charset="-78"/>
                <a:cs typeface="Sakkal Majalla" panose="02000000000000000000" pitchFamily="2" charset="-78"/>
              </a:rPr>
              <a:t>" مع أهداف التنمية المستدامة للأمم المتحدة، ولديها 4 مستويات من الاعتماد في الحد من استخدام الطاقة بنسبة تصل إلى 25٪</a:t>
            </a:r>
          </a:p>
          <a:p>
            <a:pPr algn="r" rtl="1">
              <a:lnSpc>
                <a:spcPct val="113000"/>
              </a:lnSpc>
              <a:spcBef>
                <a:spcPts val="1200"/>
              </a:spcBef>
              <a:spcAft>
                <a:spcPts val="1200"/>
              </a:spcAft>
            </a:pPr>
            <a:endParaRPr lang="ar-EG" sz="2000" dirty="0">
              <a:latin typeface="Sakkal Majalla" panose="02000000000000000000" pitchFamily="2" charset="-78"/>
              <a:cs typeface="Sakkal Majalla" panose="02000000000000000000" pitchFamily="2" charset="-78"/>
            </a:endParaRPr>
          </a:p>
          <a:p>
            <a:pPr algn="r" rtl="1">
              <a:lnSpc>
                <a:spcPct val="113000"/>
              </a:lnSpc>
              <a:spcBef>
                <a:spcPts val="1200"/>
              </a:spcBef>
              <a:spcAft>
                <a:spcPts val="1200"/>
              </a:spcAft>
            </a:pPr>
            <a:r>
              <a:rPr lang="ar-EG" sz="2400" dirty="0">
                <a:latin typeface="Sakkal Majalla" panose="02000000000000000000" pitchFamily="2" charset="-78"/>
                <a:cs typeface="Sakkal Majalla" panose="02000000000000000000" pitchFamily="2" charset="-78"/>
              </a:rPr>
              <a:t>تتبنى مجموعة ”</a:t>
            </a:r>
            <a:r>
              <a:rPr lang="ar-EG" sz="2400" b="1" dirty="0">
                <a:latin typeface="Sakkal Majalla" panose="02000000000000000000" pitchFamily="2" charset="-78"/>
                <a:cs typeface="Sakkal Majalla" panose="02000000000000000000" pitchFamily="2" charset="-78"/>
              </a:rPr>
              <a:t>ماريوت الدولية </a:t>
            </a:r>
            <a:r>
              <a:rPr lang="ar-EG" sz="2400" dirty="0">
                <a:latin typeface="Sakkal Majalla" panose="02000000000000000000" pitchFamily="2" charset="-78"/>
                <a:cs typeface="Sakkal Majalla" panose="02000000000000000000" pitchFamily="2" charset="-78"/>
              </a:rPr>
              <a:t>"خططًا إستراتيجية للاستدامة تدعم استدامة العمليات</a:t>
            </a:r>
            <a:endParaRPr lang="en-US" sz="2400" dirty="0">
              <a:latin typeface="Sakkal Majalla" panose="02000000000000000000" pitchFamily="2" charset="-78"/>
              <a:cs typeface="Sakkal Majalla" panose="02000000000000000000" pitchFamily="2" charset="-78"/>
            </a:endParaRPr>
          </a:p>
        </p:txBody>
      </p:sp>
      <p:sp>
        <p:nvSpPr>
          <p:cNvPr id="13" name="TextBox 12">
            <a:extLst>
              <a:ext uri="{FF2B5EF4-FFF2-40B4-BE49-F238E27FC236}">
                <a16:creationId xmlns:a16="http://schemas.microsoft.com/office/drawing/2014/main" id="{CD97DB60-7DBA-44B7-8506-06457B59C6DE}"/>
              </a:ext>
            </a:extLst>
          </p:cNvPr>
          <p:cNvSpPr txBox="1"/>
          <p:nvPr/>
        </p:nvSpPr>
        <p:spPr>
          <a:xfrm>
            <a:off x="2231859" y="6429375"/>
            <a:ext cx="6740691" cy="230832"/>
          </a:xfrm>
          <a:prstGeom prst="rect">
            <a:avLst/>
          </a:prstGeom>
          <a:noFill/>
        </p:spPr>
        <p:txBody>
          <a:bodyPr wrap="square" rtlCol="0">
            <a:spAutoFit/>
          </a:bodyPr>
          <a:lstStyle/>
          <a:p>
            <a:pPr algn="r" rtl="1"/>
            <a:r>
              <a:rPr lang="ar-EG" sz="900" dirty="0">
                <a:latin typeface="Sakkal Majalla" panose="02000000000000000000" pitchFamily="2" charset="-78"/>
                <a:cs typeface="Sakkal Majalla" panose="02000000000000000000" pitchFamily="2" charset="-78"/>
              </a:rPr>
              <a:t>* دراسة استقصائية أجراها موقع تريب </a:t>
            </a:r>
            <a:r>
              <a:rPr lang="ar-EG" sz="900" dirty="0" err="1">
                <a:latin typeface="Sakkal Majalla" panose="02000000000000000000" pitchFamily="2" charset="-78"/>
                <a:cs typeface="Sakkal Majalla" panose="02000000000000000000" pitchFamily="2" charset="-78"/>
              </a:rPr>
              <a:t>أدفيزور</a:t>
            </a:r>
            <a:r>
              <a:rPr lang="ar-EG" sz="900" dirty="0">
                <a:latin typeface="Sakkal Majalla" panose="02000000000000000000" pitchFamily="2" charset="-78"/>
                <a:cs typeface="Sakkal Majalla" panose="02000000000000000000" pitchFamily="2" charset="-78"/>
              </a:rPr>
              <a:t> (المجلة الأوروبية للبحوث </a:t>
            </a:r>
            <a:r>
              <a:rPr lang="ar-EG" sz="900" dirty="0" err="1">
                <a:latin typeface="Sakkal Majalla" panose="02000000000000000000" pitchFamily="2" charset="-78"/>
                <a:cs typeface="Sakkal Majalla" panose="02000000000000000000" pitchFamily="2" charset="-78"/>
              </a:rPr>
              <a:t>السياحية </a:t>
            </a:r>
            <a:r>
              <a:rPr lang="ar-EG" sz="900" dirty="0">
                <a:latin typeface="Sakkal Majalla" panose="02000000000000000000" pitchFamily="2" charset="-78"/>
                <a:cs typeface="Sakkal Majalla" panose="02000000000000000000" pitchFamily="2" charset="-78"/>
              </a:rPr>
              <a:t>- آثار الممارسات الخضراء على رضا النزلاء </a:t>
            </a:r>
            <a:r>
              <a:rPr lang="ar-EG" sz="900" dirty="0" err="1">
                <a:latin typeface="Sakkal Majalla" panose="02000000000000000000" pitchFamily="2" charset="-78"/>
                <a:cs typeface="Sakkal Majalla" panose="02000000000000000000" pitchFamily="2" charset="-78"/>
              </a:rPr>
              <a:t>وولائهم </a:t>
            </a:r>
            <a:r>
              <a:rPr lang="ar-EG" sz="900" dirty="0">
                <a:latin typeface="Sakkal Majalla" panose="02000000000000000000" pitchFamily="2" charset="-78"/>
                <a:cs typeface="Sakkal Majalla" panose="02000000000000000000" pitchFamily="2" charset="-78"/>
              </a:rPr>
              <a:t>- 2018</a:t>
            </a:r>
            <a:r>
              <a:rPr lang="ar-EG" sz="900" dirty="0" err="1">
                <a:latin typeface="Sakkal Majalla" panose="02000000000000000000" pitchFamily="2" charset="-78"/>
                <a:cs typeface="Sakkal Majalla" panose="02000000000000000000" pitchFamily="2" charset="-78"/>
              </a:rPr>
              <a:t>)</a:t>
            </a:r>
            <a:endParaRPr lang="en-US" sz="900" dirty="0">
              <a:latin typeface="Sakkal Majalla" panose="02000000000000000000" pitchFamily="2" charset="-78"/>
              <a:cs typeface="Sakkal Majalla" panose="02000000000000000000" pitchFamily="2" charset="-78"/>
            </a:endParaRP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9352" b="21466"/>
          <a:stretch/>
        </p:blipFill>
        <p:spPr>
          <a:xfrm>
            <a:off x="579339" y="3533764"/>
            <a:ext cx="1887738" cy="583743"/>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24090" b="19565"/>
          <a:stretch/>
        </p:blipFill>
        <p:spPr>
          <a:xfrm>
            <a:off x="622437" y="5363352"/>
            <a:ext cx="1844640" cy="583743"/>
          </a:xfrm>
          <a:prstGeom prst="rect">
            <a:avLst/>
          </a:prstGeom>
        </p:spPr>
      </p:pic>
      <p:sp>
        <p:nvSpPr>
          <p:cNvPr id="10" name="Title 1">
            <a:extLst>
              <a:ext uri="{FF2B5EF4-FFF2-40B4-BE49-F238E27FC236}">
                <a16:creationId xmlns:a16="http://schemas.microsoft.com/office/drawing/2014/main" id="{929836AF-D988-464B-AB43-23E5300E8C46}"/>
              </a:ext>
            </a:extLst>
          </p:cNvPr>
          <p:cNvSpPr txBox="1">
            <a:spLocks/>
          </p:cNvSpPr>
          <p:nvPr/>
        </p:nvSpPr>
        <p:spPr>
          <a:xfrm>
            <a:off x="3931920" y="182880"/>
            <a:ext cx="4666105"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روج لمؤسستك من خلال اعادة التدوير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جذب العملاء المهتمين بالبيئة</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1" name="Rectangle 10">
            <a:extLst>
              <a:ext uri="{FF2B5EF4-FFF2-40B4-BE49-F238E27FC236}">
                <a16:creationId xmlns:a16="http://schemas.microsoft.com/office/drawing/2014/main" id="{CCFEF1F8-1163-466F-B4E3-8A7EB473BDAD}"/>
              </a:ext>
            </a:extLst>
          </p:cNvPr>
          <p:cNvSpPr/>
          <p:nvPr/>
        </p:nvSpPr>
        <p:spPr>
          <a:xfrm>
            <a:off x="182880" y="182880"/>
            <a:ext cx="3857394" cy="1057469"/>
          </a:xfrm>
          <a:prstGeom prst="rect">
            <a:avLst/>
          </a:prstGeom>
        </p:spPr>
        <p:txBody>
          <a:bodyPr wrap="square">
            <a:spAutoFit/>
          </a:bodyPr>
          <a:lstStyle/>
          <a:p>
            <a:pPr algn="r" rtl="1">
              <a:lnSpc>
                <a:spcPct val="112000"/>
              </a:lnSpc>
            </a:pPr>
            <a:r>
              <a:rPr lang="ar-EG" sz="2800" dirty="0">
                <a:solidFill>
                  <a:srgbClr val="002060"/>
                </a:solidFill>
                <a:latin typeface="Sakkal Majalla" panose="02000000000000000000" pitchFamily="2" charset="-78"/>
                <a:cs typeface="Sakkal Majalla" panose="02000000000000000000" pitchFamily="2" charset="-78"/>
              </a:rPr>
              <a:t>عامل تميز و تنافسية هام للعملاء المهتمين بالبيئة</a:t>
            </a:r>
            <a:endParaRPr lang="en-US" sz="2800" dirty="0">
              <a:solidFill>
                <a:srgbClr val="002060"/>
              </a:solidFill>
              <a:latin typeface="Sakkal Majalla" panose="02000000000000000000" pitchFamily="2" charset="-78"/>
              <a:cs typeface="Sakkal Majalla" panose="02000000000000000000" pitchFamily="2" charset="-78"/>
            </a:endParaRPr>
          </a:p>
        </p:txBody>
      </p:sp>
      <p:sp>
        <p:nvSpPr>
          <p:cNvPr id="3" name="Rectangle 2"/>
          <p:cNvSpPr/>
          <p:nvPr/>
        </p:nvSpPr>
        <p:spPr>
          <a:xfrm>
            <a:off x="579339" y="1847942"/>
            <a:ext cx="7880117" cy="954107"/>
          </a:xfrm>
          <a:prstGeom prst="rect">
            <a:avLst/>
          </a:prstGeom>
        </p:spPr>
        <p:txBody>
          <a:bodyPr wrap="square">
            <a:spAutoFit/>
          </a:bodyPr>
          <a:lstStyle/>
          <a:p>
            <a:pPr algn="r" rtl="1"/>
            <a:r>
              <a:rPr lang="en-US" sz="2800" dirty="0">
                <a:latin typeface="Sakkal Majalla" panose="02000000000000000000" pitchFamily="2" charset="-78"/>
                <a:cs typeface="Sakkal Majalla" panose="02000000000000000000" pitchFamily="2" charset="-78"/>
              </a:rPr>
              <a:t>*</a:t>
            </a:r>
            <a:r>
              <a:rPr lang="ar-EG" sz="2800" dirty="0">
                <a:latin typeface="Sakkal Majalla" panose="02000000000000000000" pitchFamily="2" charset="-78"/>
                <a:cs typeface="Sakkal Majalla" panose="02000000000000000000" pitchFamily="2" charset="-78"/>
              </a:rPr>
              <a:t>(62٪) من المسافرين يأخذون في الاعتبار الأمور البيئية عند اتخاذ قرار الإقامة في أي فندق</a:t>
            </a:r>
            <a:endParaRPr lang="en-US" sz="28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97975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1000"/>
                                        <p:tgtEl>
                                          <p:spTgt spid="14"/>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1000"/>
                                        <p:tgtEl>
                                          <p:spTgt spid="12"/>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1000"/>
                                        <p:tgtEl>
                                          <p:spTgt spid="16"/>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3"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859C719-05BE-4A77-886F-C4FDED6FD575}"/>
              </a:ext>
            </a:extLst>
          </p:cNvPr>
          <p:cNvGrpSpPr/>
          <p:nvPr/>
        </p:nvGrpSpPr>
        <p:grpSpPr>
          <a:xfrm>
            <a:off x="630406" y="1657913"/>
            <a:ext cx="3117082" cy="4252661"/>
            <a:chOff x="5653668" y="1910415"/>
            <a:chExt cx="3117082" cy="4252661"/>
          </a:xfrm>
        </p:grpSpPr>
        <p:pic>
          <p:nvPicPr>
            <p:cNvPr id="12" name="Picture 11" descr="A picture containing timeline&#10;&#10;Description automatically generated">
              <a:extLst>
                <a:ext uri="{FF2B5EF4-FFF2-40B4-BE49-F238E27FC236}">
                  <a16:creationId xmlns:a16="http://schemas.microsoft.com/office/drawing/2014/main" id="{7E790A8E-8609-4DD4-96AA-3715D0029CCB}"/>
                </a:ext>
              </a:extLst>
            </p:cNvPr>
            <p:cNvPicPr>
              <a:picLocks noChangeAspect="1"/>
            </p:cNvPicPr>
            <p:nvPr/>
          </p:nvPicPr>
          <p:blipFill>
            <a:blip r:embed="rId2"/>
            <a:stretch>
              <a:fillRect/>
            </a:stretch>
          </p:blipFill>
          <p:spPr>
            <a:xfrm>
              <a:off x="5664523" y="1910415"/>
              <a:ext cx="1532641" cy="2145006"/>
            </a:xfrm>
            <a:prstGeom prst="rect">
              <a:avLst/>
            </a:prstGeom>
          </p:spPr>
        </p:pic>
        <p:pic>
          <p:nvPicPr>
            <p:cNvPr id="14" name="Picture 13" descr="Text, background pattern&#10;&#10;Description automatically generated">
              <a:extLst>
                <a:ext uri="{FF2B5EF4-FFF2-40B4-BE49-F238E27FC236}">
                  <a16:creationId xmlns:a16="http://schemas.microsoft.com/office/drawing/2014/main" id="{BC31DCEE-D118-4C71-A925-E4230D2572DD}"/>
                </a:ext>
              </a:extLst>
            </p:cNvPr>
            <p:cNvPicPr>
              <a:picLocks noChangeAspect="1"/>
            </p:cNvPicPr>
            <p:nvPr/>
          </p:nvPicPr>
          <p:blipFill>
            <a:blip r:embed="rId3"/>
            <a:stretch>
              <a:fillRect/>
            </a:stretch>
          </p:blipFill>
          <p:spPr>
            <a:xfrm>
              <a:off x="7283144" y="1954538"/>
              <a:ext cx="1487606" cy="2104243"/>
            </a:xfrm>
            <a:prstGeom prst="rect">
              <a:avLst/>
            </a:prstGeom>
          </p:spPr>
        </p:pic>
        <p:pic>
          <p:nvPicPr>
            <p:cNvPr id="9" name="Picture 8">
              <a:extLst>
                <a:ext uri="{FF2B5EF4-FFF2-40B4-BE49-F238E27FC236}">
                  <a16:creationId xmlns:a16="http://schemas.microsoft.com/office/drawing/2014/main" id="{0D140DC2-1CEC-4BAA-93C1-C3797B1DB16A}"/>
                </a:ext>
              </a:extLst>
            </p:cNvPr>
            <p:cNvPicPr>
              <a:picLocks noChangeAspect="1"/>
            </p:cNvPicPr>
            <p:nvPr/>
          </p:nvPicPr>
          <p:blipFill rotWithShape="1">
            <a:blip r:embed="rId4"/>
            <a:srcRect l="33901" t="28719" r="31547" b="10922"/>
            <a:stretch/>
          </p:blipFill>
          <p:spPr>
            <a:xfrm>
              <a:off x="5653668" y="4111465"/>
              <a:ext cx="1543495" cy="2051611"/>
            </a:xfrm>
            <a:prstGeom prst="rect">
              <a:avLst/>
            </a:prstGeom>
          </p:spPr>
        </p:pic>
        <p:pic>
          <p:nvPicPr>
            <p:cNvPr id="11" name="Picture 4">
              <a:extLst>
                <a:ext uri="{FF2B5EF4-FFF2-40B4-BE49-F238E27FC236}">
                  <a16:creationId xmlns:a16="http://schemas.microsoft.com/office/drawing/2014/main" id="{2D09F462-CB55-4104-B5B6-10953D38AC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3144" y="4111465"/>
              <a:ext cx="1487606" cy="2051611"/>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itle 1">
            <a:extLst>
              <a:ext uri="{FF2B5EF4-FFF2-40B4-BE49-F238E27FC236}">
                <a16:creationId xmlns:a16="http://schemas.microsoft.com/office/drawing/2014/main" id="{9E3B284C-3B39-4827-9070-3DD3DEB350AF}"/>
              </a:ext>
            </a:extLst>
          </p:cNvPr>
          <p:cNvSpPr txBox="1">
            <a:spLocks/>
          </p:cNvSpPr>
          <p:nvPr/>
        </p:nvSpPr>
        <p:spPr>
          <a:xfrm>
            <a:off x="3931920" y="182880"/>
            <a:ext cx="4662765"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روج لمؤسستك من خلال اعادة التدوير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إشراك العملاء والموظفين</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6" name="Rectangle 15">
            <a:extLst>
              <a:ext uri="{FF2B5EF4-FFF2-40B4-BE49-F238E27FC236}">
                <a16:creationId xmlns:a16="http://schemas.microsoft.com/office/drawing/2014/main" id="{DCD6AF1B-7F56-4020-8145-5A86B02BD55F}"/>
              </a:ext>
            </a:extLst>
          </p:cNvPr>
          <p:cNvSpPr/>
          <p:nvPr/>
        </p:nvSpPr>
        <p:spPr>
          <a:xfrm>
            <a:off x="4011699" y="1645920"/>
            <a:ext cx="4612758" cy="4924425"/>
          </a:xfrm>
          <a:prstGeom prst="rect">
            <a:avLst/>
          </a:prstGeom>
        </p:spPr>
        <p:txBody>
          <a:bodyPr wrap="square">
            <a:spAutoFit/>
          </a:bodyPr>
          <a:lstStyle/>
          <a:p>
            <a:pPr marL="342900" indent="-342900" algn="r" rtl="1">
              <a:spcBef>
                <a:spcPts val="1200"/>
              </a:spcBef>
              <a:spcAft>
                <a:spcPts val="1200"/>
              </a:spcAft>
              <a:buFont typeface="Wingdings" panose="05000000000000000000" pitchFamily="2" charset="2"/>
              <a:buChar char="v"/>
            </a:pPr>
            <a:r>
              <a:rPr lang="ar-EG" sz="2600" dirty="0">
                <a:latin typeface="Sakkal Majalla" panose="02000000000000000000" pitchFamily="2" charset="-78"/>
                <a:cs typeface="Sakkal Majalla" panose="02000000000000000000" pitchFamily="2" charset="-78"/>
              </a:rPr>
              <a:t>أداة تسويق قوية غير مباشرة</a:t>
            </a:r>
          </a:p>
          <a:p>
            <a:pPr marL="342900" indent="-342900" algn="r" rtl="1">
              <a:spcBef>
                <a:spcPts val="1200"/>
              </a:spcBef>
              <a:spcAft>
                <a:spcPts val="1200"/>
              </a:spcAft>
              <a:buFont typeface="Wingdings" panose="05000000000000000000" pitchFamily="2" charset="2"/>
              <a:buChar char="v"/>
            </a:pPr>
            <a:r>
              <a:rPr lang="ar-EG" sz="2600" dirty="0">
                <a:latin typeface="Sakkal Majalla" panose="02000000000000000000" pitchFamily="2" charset="-78"/>
                <a:cs typeface="Sakkal Majalla" panose="02000000000000000000" pitchFamily="2" charset="-78"/>
              </a:rPr>
              <a:t>تساعد على زيادة الولاء للعلامة التجارية</a:t>
            </a:r>
          </a:p>
          <a:p>
            <a:pPr marL="342900" indent="-342900" algn="r" rtl="1">
              <a:spcBef>
                <a:spcPts val="1200"/>
              </a:spcBef>
              <a:spcAft>
                <a:spcPts val="1200"/>
              </a:spcAft>
              <a:buFont typeface="Wingdings" panose="05000000000000000000" pitchFamily="2" charset="2"/>
              <a:buChar char="v"/>
            </a:pPr>
            <a:r>
              <a:rPr lang="ar-EG" sz="2600" dirty="0">
                <a:latin typeface="Sakkal Majalla" panose="02000000000000000000" pitchFamily="2" charset="-78"/>
                <a:cs typeface="Sakkal Majalla" panose="02000000000000000000" pitchFamily="2" charset="-78"/>
              </a:rPr>
              <a:t>تمثل مشاركة النصائح مع العملاء ومساعدتهم على الحد من إنتاج النفايات وإعادة الاستخدام وإعادة التدوير عامل تميز في السوق</a:t>
            </a:r>
          </a:p>
          <a:p>
            <a:pPr marL="342900" indent="-342900" algn="r" rtl="1">
              <a:spcBef>
                <a:spcPts val="1200"/>
              </a:spcBef>
              <a:spcAft>
                <a:spcPts val="1200"/>
              </a:spcAft>
              <a:buFont typeface="Wingdings" panose="05000000000000000000" pitchFamily="2" charset="2"/>
              <a:buChar char="v"/>
            </a:pPr>
            <a:r>
              <a:rPr lang="ar-EG" sz="2600" dirty="0">
                <a:latin typeface="Sakkal Majalla" panose="02000000000000000000" pitchFamily="2" charset="-78"/>
                <a:cs typeface="Sakkal Majalla" panose="02000000000000000000" pitchFamily="2" charset="-78"/>
              </a:rPr>
              <a:t>مكافأة الموظفين</a:t>
            </a:r>
          </a:p>
          <a:p>
            <a:pPr marL="342900" indent="-342900" algn="r" rtl="1">
              <a:spcBef>
                <a:spcPts val="1200"/>
              </a:spcBef>
              <a:spcAft>
                <a:spcPts val="1200"/>
              </a:spcAft>
              <a:buFont typeface="Wingdings" panose="05000000000000000000" pitchFamily="2" charset="2"/>
              <a:buChar char="v"/>
            </a:pPr>
            <a:r>
              <a:rPr lang="ar-EG" sz="2600" dirty="0">
                <a:latin typeface="Sakkal Majalla" panose="02000000000000000000" pitchFamily="2" charset="-78"/>
                <a:cs typeface="Sakkal Majalla" panose="02000000000000000000" pitchFamily="2" charset="-78"/>
              </a:rPr>
              <a:t>زيادة معدل الاحتفاظ بالموظفين وشعورهم بالانتماء</a:t>
            </a:r>
            <a:endParaRPr lang="en-US" sz="2600" dirty="0">
              <a:latin typeface="Sakkal Majalla" panose="02000000000000000000" pitchFamily="2" charset="-78"/>
              <a:cs typeface="Sakkal Majalla" panose="02000000000000000000" pitchFamily="2" charset="-78"/>
            </a:endParaRPr>
          </a:p>
        </p:txBody>
      </p:sp>
      <p:sp>
        <p:nvSpPr>
          <p:cNvPr id="17" name="Rectangle 16">
            <a:extLst>
              <a:ext uri="{FF2B5EF4-FFF2-40B4-BE49-F238E27FC236}">
                <a16:creationId xmlns:a16="http://schemas.microsoft.com/office/drawing/2014/main" id="{DF629187-BCD2-45EE-B5A9-711ECC200903}"/>
              </a:ext>
            </a:extLst>
          </p:cNvPr>
          <p:cNvSpPr/>
          <p:nvPr/>
        </p:nvSpPr>
        <p:spPr>
          <a:xfrm>
            <a:off x="182880" y="184758"/>
            <a:ext cx="3828819" cy="1057469"/>
          </a:xfrm>
          <a:prstGeom prst="rect">
            <a:avLst/>
          </a:prstGeom>
        </p:spPr>
        <p:txBody>
          <a:bodyPr wrap="square">
            <a:spAutoFit/>
          </a:bodyPr>
          <a:lstStyle/>
          <a:p>
            <a:pPr algn="r" rtl="1">
              <a:lnSpc>
                <a:spcPct val="112000"/>
              </a:lnSpc>
            </a:pPr>
            <a:r>
              <a:rPr lang="ar-EG" sz="2800" dirty="0">
                <a:solidFill>
                  <a:srgbClr val="002060"/>
                </a:solidFill>
                <a:latin typeface="Sakkal Majalla" panose="02000000000000000000" pitchFamily="2" charset="-78"/>
                <a:cs typeface="Sakkal Majalla" panose="02000000000000000000" pitchFamily="2" charset="-78"/>
              </a:rPr>
              <a:t>يوجد العديد من الفوائد غير المباشرة في عملك في إدارة النفايات</a:t>
            </a:r>
            <a:endParaRPr lang="en-US" sz="2800" dirty="0">
              <a:solidFill>
                <a:srgbClr val="002060"/>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85754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2000"/>
                                        <p:tgtEl>
                                          <p:spTgt spid="2"/>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297680" y="1645920"/>
            <a:ext cx="4241800" cy="5570756"/>
          </a:xfrm>
          <a:prstGeom prst="rect">
            <a:avLst/>
          </a:prstGeom>
        </p:spPr>
        <p:txBody>
          <a:bodyPr wrap="square">
            <a:spAutoFit/>
          </a:bodyPr>
          <a:lstStyle/>
          <a:p>
            <a:pPr marL="342900" indent="-342900" algn="r" rtl="1">
              <a:spcBef>
                <a:spcPts val="1200"/>
              </a:spcBef>
              <a:spcAft>
                <a:spcPts val="1200"/>
              </a:spcAft>
              <a:buFont typeface="Wingdings" panose="05000000000000000000" pitchFamily="2" charset="2"/>
              <a:buChar char="v"/>
            </a:pPr>
            <a:r>
              <a:rPr lang="ar-EG" sz="2400" dirty="0">
                <a:latin typeface="Sakkal Majalla" panose="02000000000000000000" pitchFamily="2" charset="-78"/>
                <a:cs typeface="Sakkal Majalla" panose="02000000000000000000" pitchFamily="2" charset="-78"/>
              </a:rPr>
              <a:t>منتجات غير مغلفة</a:t>
            </a:r>
          </a:p>
          <a:p>
            <a:pPr marL="342900" indent="-342900" algn="r" rtl="1">
              <a:spcBef>
                <a:spcPts val="1200"/>
              </a:spcBef>
              <a:spcAft>
                <a:spcPts val="1200"/>
              </a:spcAft>
              <a:buFont typeface="Wingdings" panose="05000000000000000000" pitchFamily="2" charset="2"/>
              <a:buChar char="v"/>
            </a:pPr>
            <a:r>
              <a:rPr lang="ar-EG" sz="2400" dirty="0">
                <a:latin typeface="Sakkal Majalla" panose="02000000000000000000" pitchFamily="2" charset="-78"/>
                <a:cs typeface="Sakkal Majalla" panose="02000000000000000000" pitchFamily="2" charset="-78"/>
              </a:rPr>
              <a:t>منتجات قابلة لإعادة الاستخدام</a:t>
            </a:r>
          </a:p>
          <a:p>
            <a:pPr marL="342900" indent="-342900" algn="r" rtl="1">
              <a:spcBef>
                <a:spcPts val="1200"/>
              </a:spcBef>
              <a:spcAft>
                <a:spcPts val="1200"/>
              </a:spcAft>
              <a:buFont typeface="Wingdings" panose="05000000000000000000" pitchFamily="2" charset="2"/>
              <a:buChar char="v"/>
            </a:pPr>
            <a:r>
              <a:rPr lang="ar-EG" sz="2400" dirty="0">
                <a:latin typeface="Sakkal Majalla" panose="02000000000000000000" pitchFamily="2" charset="-78"/>
                <a:cs typeface="Sakkal Majalla" panose="02000000000000000000" pitchFamily="2" charset="-78"/>
              </a:rPr>
              <a:t>حقائب تسوق قابلة لإعادة الاستخدام</a:t>
            </a:r>
          </a:p>
          <a:p>
            <a:pPr marL="342900" indent="-342900" algn="r" rtl="1">
              <a:spcBef>
                <a:spcPts val="1200"/>
              </a:spcBef>
              <a:spcAft>
                <a:spcPts val="1200"/>
              </a:spcAft>
              <a:buFont typeface="Wingdings" panose="05000000000000000000" pitchFamily="2" charset="2"/>
              <a:buChar char="v"/>
            </a:pPr>
            <a:r>
              <a:rPr lang="ar-EG" sz="2400" dirty="0">
                <a:latin typeface="Sakkal Majalla" panose="02000000000000000000" pitchFamily="2" charset="-78"/>
                <a:cs typeface="Sakkal Majalla" panose="02000000000000000000" pitchFamily="2" charset="-78"/>
              </a:rPr>
              <a:t>استخدام أكواب حرارية بدلًا من الأكواب البلاستيكية</a:t>
            </a:r>
          </a:p>
          <a:p>
            <a:pPr marL="342900" indent="-342900" algn="r" rtl="1">
              <a:spcBef>
                <a:spcPts val="1200"/>
              </a:spcBef>
              <a:spcAft>
                <a:spcPts val="1200"/>
              </a:spcAft>
              <a:buFont typeface="Wingdings" panose="05000000000000000000" pitchFamily="2" charset="2"/>
              <a:buChar char="v"/>
            </a:pPr>
            <a:r>
              <a:rPr lang="ar-EG" sz="2400" dirty="0">
                <a:latin typeface="Sakkal Majalla" panose="02000000000000000000" pitchFamily="2" charset="-78"/>
                <a:cs typeface="Sakkal Majalla" panose="02000000000000000000" pitchFamily="2" charset="-78"/>
              </a:rPr>
              <a:t>حاويات النفايات</a:t>
            </a:r>
          </a:p>
          <a:p>
            <a:pPr marL="342900" indent="-342900" algn="r" rtl="1">
              <a:spcBef>
                <a:spcPts val="1200"/>
              </a:spcBef>
              <a:spcAft>
                <a:spcPts val="1200"/>
              </a:spcAft>
              <a:buFont typeface="Wingdings" panose="05000000000000000000" pitchFamily="2" charset="2"/>
              <a:buChar char="v"/>
            </a:pPr>
            <a:r>
              <a:rPr lang="ar-EG" sz="2400" dirty="0">
                <a:latin typeface="Sakkal Majalla" panose="02000000000000000000" pitchFamily="2" charset="-78"/>
                <a:cs typeface="Sakkal Majalla" panose="02000000000000000000" pitchFamily="2" charset="-78"/>
              </a:rPr>
              <a:t>انتاج السماد في المنزل</a:t>
            </a:r>
          </a:p>
          <a:p>
            <a:pPr marL="342900" indent="-342900" algn="r" rtl="1">
              <a:spcBef>
                <a:spcPts val="1200"/>
              </a:spcBef>
              <a:spcAft>
                <a:spcPts val="1200"/>
              </a:spcAft>
              <a:buFont typeface="Wingdings" panose="05000000000000000000" pitchFamily="2" charset="2"/>
              <a:buChar char="v"/>
            </a:pPr>
            <a:endParaRPr lang="en-US" sz="2400" dirty="0">
              <a:latin typeface="Sakkal Majalla" panose="02000000000000000000" pitchFamily="2" charset="-78"/>
              <a:cs typeface="Sakkal Majalla" panose="02000000000000000000" pitchFamily="2" charset="-78"/>
            </a:endParaRPr>
          </a:p>
          <a:p>
            <a:pPr marL="342900" indent="-342900">
              <a:spcBef>
                <a:spcPts val="1200"/>
              </a:spcBef>
              <a:spcAft>
                <a:spcPts val="1200"/>
              </a:spcAft>
            </a:pPr>
            <a:r>
              <a:rPr lang="en-US" sz="2400" dirty="0">
                <a:latin typeface="Sakkal Majalla" panose="02000000000000000000" pitchFamily="2" charset="-78"/>
                <a:cs typeface="Sakkal Majalla" panose="02000000000000000000" pitchFamily="2" charset="-78"/>
              </a:rPr>
              <a:t>	</a:t>
            </a:r>
          </a:p>
        </p:txBody>
      </p:sp>
      <p:pic>
        <p:nvPicPr>
          <p:cNvPr id="37890" name="Picture 2" descr="Go Green Live Green ( AB )">
            <a:extLst>
              <a:ext uri="{FF2B5EF4-FFF2-40B4-BE49-F238E27FC236}">
                <a16:creationId xmlns:a16="http://schemas.microsoft.com/office/drawing/2014/main" id="{FDF8F618-5DB1-42B3-8E95-BF265A3EE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822" y="2320801"/>
            <a:ext cx="3129643" cy="32131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6EB79382-CE14-498C-A9A2-1CC40AA0438D}"/>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روج لمؤسستك من خلال اعادة التدوير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بيع منتجات جديدة</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8" name="Rectangle 7">
            <a:extLst>
              <a:ext uri="{FF2B5EF4-FFF2-40B4-BE49-F238E27FC236}">
                <a16:creationId xmlns:a16="http://schemas.microsoft.com/office/drawing/2014/main" id="{E2DC41C5-B659-4495-98A6-BB2FEC829E8D}"/>
              </a:ext>
            </a:extLst>
          </p:cNvPr>
          <p:cNvSpPr/>
          <p:nvPr/>
        </p:nvSpPr>
        <p:spPr>
          <a:xfrm>
            <a:off x="-66501" y="182880"/>
            <a:ext cx="4079966" cy="2022605"/>
          </a:xfrm>
          <a:prstGeom prst="rect">
            <a:avLst/>
          </a:prstGeom>
        </p:spPr>
        <p:txBody>
          <a:bodyPr wrap="square">
            <a:spAutoFit/>
          </a:bodyPr>
          <a:lstStyle/>
          <a:p>
            <a:pPr algn="r" rtl="1">
              <a:lnSpc>
                <a:spcPct val="112000"/>
              </a:lnSpc>
            </a:pPr>
            <a:r>
              <a:rPr lang="ar-EG" sz="2800" dirty="0">
                <a:solidFill>
                  <a:srgbClr val="002060"/>
                </a:solidFill>
                <a:latin typeface="Sakkal Majalla" panose="02000000000000000000" pitchFamily="2" charset="-78"/>
                <a:cs typeface="Sakkal Majalla" panose="02000000000000000000" pitchFamily="2" charset="-78"/>
              </a:rPr>
              <a:t>التسويق يساعد على توفيرعمليات التشغيل، الحد من النفايات، والعمل على إدرار الإيرادات، وترويج العلامة التجارية</a:t>
            </a:r>
            <a:endParaRPr lang="en-US" sz="2800" dirty="0">
              <a:solidFill>
                <a:srgbClr val="002060"/>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8236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fade">
                                      <p:cBhvr>
                                        <p:cTn id="7" dur="2000"/>
                                        <p:tgtEl>
                                          <p:spTgt spid="37890"/>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967545" y="1645920"/>
            <a:ext cx="4570384" cy="3724096"/>
          </a:xfrm>
          <a:prstGeom prst="rect">
            <a:avLst/>
          </a:prstGeom>
          <a:noFill/>
        </p:spPr>
        <p:txBody>
          <a:bodyPr wrap="square" rtlCol="0">
            <a:spAutoFit/>
          </a:bodyPr>
          <a:lstStyle/>
          <a:p>
            <a:pPr marL="342900" indent="-342900" algn="r" rtl="1">
              <a:spcBef>
                <a:spcPts val="1200"/>
              </a:spcBef>
              <a:spcAft>
                <a:spcPts val="12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قنوات التواصل مع العملاء من خلال وسائل التواصل </a:t>
            </a:r>
            <a:r>
              <a:rPr lang="ar-EG" sz="2800" dirty="0" err="1">
                <a:latin typeface="Sakkal Majalla" panose="02000000000000000000" pitchFamily="2" charset="-78"/>
                <a:cs typeface="Sakkal Majalla" panose="02000000000000000000" pitchFamily="2" charset="-78"/>
              </a:rPr>
              <a:t>الاجتماعي </a:t>
            </a:r>
            <a:r>
              <a:rPr lang="ar-EG" sz="2800" dirty="0">
                <a:latin typeface="Sakkal Majalla" panose="02000000000000000000" pitchFamily="2" charset="-78"/>
                <a:cs typeface="Sakkal Majalla" panose="02000000000000000000" pitchFamily="2" charset="-78"/>
              </a:rPr>
              <a:t>/ </a:t>
            </a:r>
            <a:r>
              <a:rPr lang="ar-EG" sz="2800" dirty="0" err="1">
                <a:latin typeface="Sakkal Majalla" panose="02000000000000000000" pitchFamily="2" charset="-78"/>
                <a:cs typeface="Sakkal Majalla" panose="02000000000000000000" pitchFamily="2" charset="-78"/>
              </a:rPr>
              <a:t>النشرات </a:t>
            </a:r>
            <a:r>
              <a:rPr lang="ar-EG" sz="2800" dirty="0">
                <a:latin typeface="Sakkal Majalla" panose="02000000000000000000" pitchFamily="2" charset="-78"/>
                <a:cs typeface="Sakkal Majalla" panose="02000000000000000000" pitchFamily="2" charset="-78"/>
              </a:rPr>
              <a:t>/ </a:t>
            </a:r>
            <a:r>
              <a:rPr lang="ar-EG" sz="2800" dirty="0" err="1">
                <a:latin typeface="Sakkal Majalla" panose="02000000000000000000" pitchFamily="2" charset="-78"/>
                <a:cs typeface="Sakkal Majalla" panose="02000000000000000000" pitchFamily="2" charset="-78"/>
              </a:rPr>
              <a:t>اللافتات </a:t>
            </a:r>
            <a:r>
              <a:rPr lang="ar-EG" sz="2800" dirty="0">
                <a:latin typeface="Sakkal Majalla" panose="02000000000000000000" pitchFamily="2" charset="-78"/>
                <a:cs typeface="Sakkal Majalla" panose="02000000000000000000" pitchFamily="2" charset="-78"/>
              </a:rPr>
              <a:t>/ مقاطع الفيديو القصيرة</a:t>
            </a:r>
          </a:p>
          <a:p>
            <a:pPr marL="342900" indent="-342900" algn="r" rtl="1">
              <a:spcBef>
                <a:spcPts val="1200"/>
              </a:spcBef>
              <a:spcAft>
                <a:spcPts val="12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إشراك العملاء من خلال الأنشطة والمكافآت (مثل خيارات استرداد الأموال) مقابل النفايات</a:t>
            </a:r>
            <a:endParaRPr lang="en-US" sz="2800" dirty="0">
              <a:latin typeface="Sakkal Majalla" panose="02000000000000000000" pitchFamily="2" charset="-78"/>
              <a:cs typeface="Sakkal Majalla" panose="02000000000000000000" pitchFamily="2" charset="-78"/>
            </a:endParaRPr>
          </a:p>
          <a:p>
            <a:pPr algn="ctr">
              <a:spcBef>
                <a:spcPts val="1200"/>
              </a:spcBef>
              <a:spcAft>
                <a:spcPts val="1200"/>
              </a:spcAft>
            </a:pPr>
            <a:endParaRPr lang="en-US" sz="2800" dirty="0">
              <a:latin typeface="Sakkal Majalla" panose="02000000000000000000" pitchFamily="2" charset="-78"/>
              <a:cs typeface="Sakkal Majalla" panose="02000000000000000000" pitchFamily="2" charset="-78"/>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364" y="1627259"/>
            <a:ext cx="1626401" cy="1626401"/>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345" y="4454207"/>
            <a:ext cx="2601200" cy="1144527"/>
          </a:xfrm>
          <a:prstGeom prst="rect">
            <a:avLst/>
          </a:prstGeom>
        </p:spPr>
      </p:pic>
      <p:sp>
        <p:nvSpPr>
          <p:cNvPr id="2" name="Rectangle 1"/>
          <p:cNvSpPr/>
          <p:nvPr/>
        </p:nvSpPr>
        <p:spPr>
          <a:xfrm>
            <a:off x="112062" y="3358269"/>
            <a:ext cx="3391159" cy="646331"/>
          </a:xfrm>
          <a:prstGeom prst="rect">
            <a:avLst/>
          </a:prstGeom>
        </p:spPr>
        <p:txBody>
          <a:bodyPr wrap="square">
            <a:spAutoFit/>
          </a:bodyPr>
          <a:lstStyle/>
          <a:p>
            <a:pPr algn="ctr"/>
            <a:r>
              <a:rPr lang="ar-EG" sz="1800" dirty="0">
                <a:latin typeface="Sakkal Majalla" panose="02000000000000000000" pitchFamily="2" charset="-78"/>
                <a:cs typeface="Sakkal Majalla" panose="02000000000000000000" pitchFamily="2" charset="-78"/>
              </a:rPr>
              <a:t>إعادة البطاريات ومصابيح </a:t>
            </a:r>
            <a:r>
              <a:rPr lang="ar-EG" sz="1800" dirty="0" err="1">
                <a:latin typeface="Sakkal Majalla" panose="02000000000000000000" pitchFamily="2" charset="-78"/>
                <a:cs typeface="Sakkal Majalla" panose="02000000000000000000" pitchFamily="2" charset="-78"/>
              </a:rPr>
              <a:t>الفلورسنت</a:t>
            </a:r>
            <a:r>
              <a:rPr lang="ar-EG" sz="1800" dirty="0">
                <a:latin typeface="Sakkal Majalla" panose="02000000000000000000" pitchFamily="2" charset="-78"/>
                <a:cs typeface="Sakkal Majalla" panose="02000000000000000000" pitchFamily="2" charset="-78"/>
              </a:rPr>
              <a:t> المدمجة في معظم متاجر </a:t>
            </a:r>
            <a:r>
              <a:rPr lang="ar-EG" sz="1800" dirty="0" err="1">
                <a:latin typeface="Sakkal Majalla" panose="02000000000000000000" pitchFamily="2" charset="-78"/>
                <a:cs typeface="Sakkal Majalla" panose="02000000000000000000" pitchFamily="2" charset="-78"/>
              </a:rPr>
              <a:t>ايكيا</a:t>
            </a:r>
            <a:endParaRPr lang="en-US" sz="1800" dirty="0">
              <a:latin typeface="Sakkal Majalla" panose="02000000000000000000" pitchFamily="2" charset="-78"/>
              <a:cs typeface="Sakkal Majalla" panose="02000000000000000000" pitchFamily="2" charset="-78"/>
            </a:endParaRPr>
          </a:p>
        </p:txBody>
      </p:sp>
      <p:sp>
        <p:nvSpPr>
          <p:cNvPr id="18" name="Rectangle 17"/>
          <p:cNvSpPr/>
          <p:nvPr/>
        </p:nvSpPr>
        <p:spPr>
          <a:xfrm>
            <a:off x="135878" y="5731479"/>
            <a:ext cx="3854135" cy="923330"/>
          </a:xfrm>
          <a:prstGeom prst="rect">
            <a:avLst/>
          </a:prstGeom>
        </p:spPr>
        <p:txBody>
          <a:bodyPr wrap="square">
            <a:spAutoFit/>
          </a:bodyPr>
          <a:lstStyle/>
          <a:p>
            <a:pPr algn="ctr"/>
            <a:r>
              <a:rPr lang="ar-EG" sz="1800" dirty="0">
                <a:latin typeface="Sakkal Majalla" panose="02000000000000000000" pitchFamily="2" charset="-78"/>
                <a:cs typeface="Sakkal Majalla" panose="02000000000000000000" pitchFamily="2" charset="-78"/>
              </a:rPr>
              <a:t>تم تحويل 132899 قطعة من نفايات اقمشة الجينز إلى مواد عازلة للمباني، مما أدى إلى تحويل 66 طنًا من النفايات عن مكب النفايات.</a:t>
            </a:r>
            <a:endParaRPr lang="en-US" sz="1800" dirty="0">
              <a:latin typeface="Sakkal Majalla" panose="02000000000000000000" pitchFamily="2" charset="-78"/>
              <a:cs typeface="Sakkal Majalla" panose="02000000000000000000" pitchFamily="2" charset="-78"/>
            </a:endParaRPr>
          </a:p>
        </p:txBody>
      </p:sp>
      <p:sp>
        <p:nvSpPr>
          <p:cNvPr id="14" name="Title 1">
            <a:extLst>
              <a:ext uri="{FF2B5EF4-FFF2-40B4-BE49-F238E27FC236}">
                <a16:creationId xmlns:a16="http://schemas.microsoft.com/office/drawing/2014/main" id="{DCC450FC-5A1E-4E66-9219-BB5D38571A98}"/>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روج لمؤسستك من خلال اعادة التدوير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نصائح تسويقية</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3" name="Rectangle 12">
            <a:extLst>
              <a:ext uri="{FF2B5EF4-FFF2-40B4-BE49-F238E27FC236}">
                <a16:creationId xmlns:a16="http://schemas.microsoft.com/office/drawing/2014/main" id="{86D75426-88DA-475B-9A66-A0D6FDE5F9BA}"/>
              </a:ext>
            </a:extLst>
          </p:cNvPr>
          <p:cNvSpPr/>
          <p:nvPr/>
        </p:nvSpPr>
        <p:spPr>
          <a:xfrm>
            <a:off x="182880" y="182880"/>
            <a:ext cx="3902928" cy="1540037"/>
          </a:xfrm>
          <a:prstGeom prst="rect">
            <a:avLst/>
          </a:prstGeom>
        </p:spPr>
        <p:txBody>
          <a:bodyPr wrap="square">
            <a:spAutoFit/>
          </a:bodyPr>
          <a:lstStyle/>
          <a:p>
            <a:pPr algn="r" rtl="1">
              <a:lnSpc>
                <a:spcPct val="112000"/>
              </a:lnSpc>
            </a:pPr>
            <a:r>
              <a:rPr lang="ar-EG" sz="2800" dirty="0">
                <a:solidFill>
                  <a:srgbClr val="002060"/>
                </a:solidFill>
                <a:latin typeface="Sakkal Majalla" panose="02000000000000000000" pitchFamily="2" charset="-78"/>
                <a:cs typeface="Sakkal Majalla" panose="02000000000000000000" pitchFamily="2" charset="-78"/>
              </a:rPr>
              <a:t>يمكن أن تكون أنشطة إدارة النفايات بمثابة قناة لإشراك العملاء بطريقة متميزة</a:t>
            </a:r>
            <a:endParaRPr lang="en-US" sz="2800" dirty="0">
              <a:solidFill>
                <a:srgbClr val="002060"/>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65917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D32E26-E22E-461C-8EE5-B96894EDDA9D}"/>
              </a:ext>
            </a:extLst>
          </p:cNvPr>
          <p:cNvGrpSpPr/>
          <p:nvPr/>
        </p:nvGrpSpPr>
        <p:grpSpPr>
          <a:xfrm>
            <a:off x="440994" y="1722917"/>
            <a:ext cx="2044092" cy="3716186"/>
            <a:chOff x="6669039" y="1673541"/>
            <a:chExt cx="2044092" cy="3716186"/>
          </a:xfrm>
        </p:grpSpPr>
        <p:pic>
          <p:nvPicPr>
            <p:cNvPr id="36868" name="Picture 4" descr="GREEN STAR CERTIFICATE - Pickalbatros Hotels &amp; Resort in Egypt">
              <a:extLst>
                <a:ext uri="{FF2B5EF4-FFF2-40B4-BE49-F238E27FC236}">
                  <a16:creationId xmlns:a16="http://schemas.microsoft.com/office/drawing/2014/main" id="{466A1A36-32AA-4D05-BA5B-BDBCC2CC50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4291" y="1673541"/>
              <a:ext cx="1375473" cy="1375473"/>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pic>
          <p:nvPicPr>
            <p:cNvPr id="36872" name="Picture 8" descr="ISO 14001, VIROSPACK's ENVIRONMENTAL MANAGEMENT SYSTEM | VIROSPACK">
              <a:extLst>
                <a:ext uri="{FF2B5EF4-FFF2-40B4-BE49-F238E27FC236}">
                  <a16:creationId xmlns:a16="http://schemas.microsoft.com/office/drawing/2014/main" id="{62C49586-854D-42C2-B20B-6862239E5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4291" y="3252555"/>
              <a:ext cx="1394254" cy="1394254"/>
            </a:xfrm>
            <a:prstGeom prst="rect">
              <a:avLst/>
            </a:prstGeom>
            <a:noFill/>
            <a:ln w="41275">
              <a:solidFill>
                <a:srgbClr val="009644"/>
              </a:solidFill>
            </a:ln>
            <a:extLst>
              <a:ext uri="{909E8E84-426E-40DD-AFC4-6F175D3DCCD1}">
                <a14:hiddenFill xmlns:a14="http://schemas.microsoft.com/office/drawing/2010/main">
                  <a:solidFill>
                    <a:srgbClr val="FFFFFF"/>
                  </a:solidFill>
                </a14:hiddenFill>
              </a:ext>
            </a:extLst>
          </p:spPr>
        </p:pic>
        <p:pic>
          <p:nvPicPr>
            <p:cNvPr id="36874" name="Picture 10" descr="What Is LEED Certification? (LEED Rating System, Certification Process And  Twelve LEED Benefits) | News | Open Sourced Workplace">
              <a:extLst>
                <a:ext uri="{FF2B5EF4-FFF2-40B4-BE49-F238E27FC236}">
                  <a16:creationId xmlns:a16="http://schemas.microsoft.com/office/drawing/2014/main" id="{51E9429A-3715-43C7-8745-145B1B7840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129" b="26512"/>
            <a:stretch/>
          </p:blipFill>
          <p:spPr bwMode="auto">
            <a:xfrm>
              <a:off x="6669039" y="4828278"/>
              <a:ext cx="2044092" cy="561449"/>
            </a:xfrm>
            <a:prstGeom prst="rect">
              <a:avLst/>
            </a:prstGeom>
            <a:noFill/>
            <a:ln w="50800">
              <a:solidFill>
                <a:srgbClr val="00B050"/>
              </a:solidFill>
            </a:ln>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2743200" y="1645920"/>
            <a:ext cx="5995933" cy="5586145"/>
          </a:xfrm>
          <a:prstGeom prst="rect">
            <a:avLst/>
          </a:prstGeom>
        </p:spPr>
        <p:txBody>
          <a:bodyPr wrap="square">
            <a:spAutoFit/>
          </a:bodyPr>
          <a:lstStyle/>
          <a:p>
            <a:pPr marL="457200" indent="-457200" algn="r" rtl="1">
              <a:spcBef>
                <a:spcPts val="1800"/>
              </a:spcBef>
              <a:spcAft>
                <a:spcPts val="18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يكون بمثابة دليل مستقل على أن تشغيل الفندق مستدام وصديق للبيئة</a:t>
            </a:r>
          </a:p>
          <a:p>
            <a:pPr marL="457200" indent="-457200" algn="r" rtl="1">
              <a:spcBef>
                <a:spcPts val="1800"/>
              </a:spcBef>
              <a:spcAft>
                <a:spcPts val="18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يساعد المؤسسة على تحقيق النتائج المرجوة من نظام الإدارة البيئية الذي تعتمده</a:t>
            </a:r>
          </a:p>
          <a:p>
            <a:pPr marL="457200" indent="-457200" algn="r" rtl="1">
              <a:spcBef>
                <a:spcPts val="1800"/>
              </a:spcBef>
              <a:spcAft>
                <a:spcPts val="18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يكون بمثابة تقدير واعتراف بالمباني التي تتسم بالكفاءة والفعالية من حيث التكلفة والأفضل لكل من </a:t>
            </a:r>
            <a:r>
              <a:rPr lang="ar-EG" sz="2800" dirty="0" err="1">
                <a:latin typeface="Sakkal Majalla" panose="02000000000000000000" pitchFamily="2" charset="-78"/>
                <a:cs typeface="Sakkal Majalla" panose="02000000000000000000" pitchFamily="2" charset="-78"/>
              </a:rPr>
              <a:t>شاغليها</a:t>
            </a:r>
            <a:r>
              <a:rPr lang="ar-EG" sz="2800" dirty="0">
                <a:latin typeface="Sakkal Majalla" panose="02000000000000000000" pitchFamily="2" charset="-78"/>
                <a:cs typeface="Sakkal Majalla" panose="02000000000000000000" pitchFamily="2" charset="-78"/>
              </a:rPr>
              <a:t> والبيئة</a:t>
            </a:r>
            <a:endParaRPr lang="en-US" sz="2800" dirty="0">
              <a:latin typeface="Sakkal Majalla" panose="02000000000000000000" pitchFamily="2" charset="-78"/>
              <a:cs typeface="Sakkal Majalla" panose="02000000000000000000" pitchFamily="2" charset="-78"/>
            </a:endParaRPr>
          </a:p>
          <a:p>
            <a:pPr marL="457200" indent="-457200" algn="r" rtl="1">
              <a:spcBef>
                <a:spcPts val="1200"/>
              </a:spcBef>
              <a:spcAft>
                <a:spcPts val="1200"/>
              </a:spcAft>
            </a:pPr>
            <a:endParaRPr lang="en-US" sz="2800" dirty="0">
              <a:latin typeface="Sakkal Majalla" panose="02000000000000000000" pitchFamily="2" charset="-78"/>
              <a:cs typeface="Sakkal Majalla" panose="02000000000000000000" pitchFamily="2" charset="-78"/>
            </a:endParaRPr>
          </a:p>
          <a:p>
            <a:pPr marL="457200" indent="-457200" algn="r" rtl="1">
              <a:spcBef>
                <a:spcPts val="1200"/>
              </a:spcBef>
              <a:spcAft>
                <a:spcPts val="1200"/>
              </a:spcAft>
              <a:buFont typeface="Wingdings" panose="05000000000000000000" pitchFamily="2" charset="2"/>
              <a:buChar char="v"/>
            </a:pPr>
            <a:endParaRPr lang="en-US" sz="2800" dirty="0">
              <a:latin typeface="Sakkal Majalla" panose="02000000000000000000" pitchFamily="2" charset="-78"/>
              <a:cs typeface="Sakkal Majalla" panose="02000000000000000000" pitchFamily="2" charset="-78"/>
            </a:endParaRPr>
          </a:p>
        </p:txBody>
      </p:sp>
      <p:sp>
        <p:nvSpPr>
          <p:cNvPr id="11" name="Title 1">
            <a:extLst>
              <a:ext uri="{FF2B5EF4-FFF2-40B4-BE49-F238E27FC236}">
                <a16:creationId xmlns:a16="http://schemas.microsoft.com/office/drawing/2014/main" id="{381A6527-3826-44B0-9318-29FBC86DFEB4}"/>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روج لمؤسستك من خلال اعادة التدوير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احصل على شهادة معتمدة</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2" name="Rectangle 11">
            <a:extLst>
              <a:ext uri="{FF2B5EF4-FFF2-40B4-BE49-F238E27FC236}">
                <a16:creationId xmlns:a16="http://schemas.microsoft.com/office/drawing/2014/main" id="{12A7C2FB-EECA-4BE2-9866-D0E44D424A96}"/>
              </a:ext>
            </a:extLst>
          </p:cNvPr>
          <p:cNvSpPr/>
          <p:nvPr/>
        </p:nvSpPr>
        <p:spPr>
          <a:xfrm>
            <a:off x="182880" y="182880"/>
            <a:ext cx="3771669" cy="1540037"/>
          </a:xfrm>
          <a:prstGeom prst="rect">
            <a:avLst/>
          </a:prstGeom>
        </p:spPr>
        <p:txBody>
          <a:bodyPr wrap="square">
            <a:spAutoFit/>
          </a:bodyPr>
          <a:lstStyle/>
          <a:p>
            <a:pPr algn="r" rtl="1">
              <a:lnSpc>
                <a:spcPct val="112000"/>
              </a:lnSpc>
            </a:pPr>
            <a:r>
              <a:rPr lang="ar-EG" sz="2800" dirty="0">
                <a:solidFill>
                  <a:srgbClr val="002060"/>
                </a:solidFill>
                <a:latin typeface="Sakkal Majalla" panose="02000000000000000000" pitchFamily="2" charset="-78"/>
                <a:cs typeface="Sakkal Majalla" panose="02000000000000000000" pitchFamily="2" charset="-78"/>
              </a:rPr>
              <a:t>إدارة النفايات تشكل جزءًا من مجموعة متنوعة من شهادات الاعتماد الدولية</a:t>
            </a:r>
            <a:endParaRPr lang="en-US" sz="2800" dirty="0">
              <a:solidFill>
                <a:srgbClr val="002060"/>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01295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243495C-D3EE-4A8F-87B0-8B1A443D6F80}"/>
              </a:ext>
            </a:extLst>
          </p:cNvPr>
          <p:cNvGrpSpPr/>
          <p:nvPr/>
        </p:nvGrpSpPr>
        <p:grpSpPr>
          <a:xfrm>
            <a:off x="440994" y="1722917"/>
            <a:ext cx="2044092" cy="3716186"/>
            <a:chOff x="6669039" y="1673541"/>
            <a:chExt cx="2044092" cy="3716186"/>
          </a:xfrm>
        </p:grpSpPr>
        <p:pic>
          <p:nvPicPr>
            <p:cNvPr id="13" name="Picture 4" descr="GREEN STAR CERTIFICATE - Pickalbatros Hotels &amp; Resort in Egypt">
              <a:extLst>
                <a:ext uri="{FF2B5EF4-FFF2-40B4-BE49-F238E27FC236}">
                  <a16:creationId xmlns:a16="http://schemas.microsoft.com/office/drawing/2014/main" id="{5BE893A2-1392-4339-AC99-CDCAC5B65E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4291" y="1673541"/>
              <a:ext cx="1375473" cy="1375473"/>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pic>
          <p:nvPicPr>
            <p:cNvPr id="14" name="Picture 8" descr="ISO 14001, VIROSPACK's ENVIRONMENTAL MANAGEMENT SYSTEM | VIROSPACK">
              <a:extLst>
                <a:ext uri="{FF2B5EF4-FFF2-40B4-BE49-F238E27FC236}">
                  <a16:creationId xmlns:a16="http://schemas.microsoft.com/office/drawing/2014/main" id="{375A1F8C-5CC4-45D6-870C-06920B9D70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4291" y="3252555"/>
              <a:ext cx="1394254" cy="1394254"/>
            </a:xfrm>
            <a:prstGeom prst="rect">
              <a:avLst/>
            </a:prstGeom>
            <a:noFill/>
            <a:ln w="41275">
              <a:solidFill>
                <a:srgbClr val="009644"/>
              </a:solidFill>
            </a:ln>
            <a:extLst>
              <a:ext uri="{909E8E84-426E-40DD-AFC4-6F175D3DCCD1}">
                <a14:hiddenFill xmlns:a14="http://schemas.microsoft.com/office/drawing/2010/main">
                  <a:solidFill>
                    <a:srgbClr val="FFFFFF"/>
                  </a:solidFill>
                </a14:hiddenFill>
              </a:ext>
            </a:extLst>
          </p:spPr>
        </p:pic>
        <p:pic>
          <p:nvPicPr>
            <p:cNvPr id="15" name="Picture 10" descr="What Is LEED Certification? (LEED Rating System, Certification Process And  Twelve LEED Benefits) | News | Open Sourced Workplace">
              <a:extLst>
                <a:ext uri="{FF2B5EF4-FFF2-40B4-BE49-F238E27FC236}">
                  <a16:creationId xmlns:a16="http://schemas.microsoft.com/office/drawing/2014/main" id="{B542E16A-D00D-4E6E-8B1A-1AF78B3264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129" b="26512"/>
            <a:stretch/>
          </p:blipFill>
          <p:spPr bwMode="auto">
            <a:xfrm>
              <a:off x="6669039" y="4828278"/>
              <a:ext cx="2044092" cy="561449"/>
            </a:xfrm>
            <a:prstGeom prst="rect">
              <a:avLst/>
            </a:prstGeom>
            <a:noFill/>
            <a:ln w="50800">
              <a:solidFill>
                <a:srgbClr val="00B050"/>
              </a:solidFill>
            </a:ln>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2743200" y="1645920"/>
            <a:ext cx="5995933" cy="5586145"/>
          </a:xfrm>
          <a:prstGeom prst="rect">
            <a:avLst/>
          </a:prstGeom>
        </p:spPr>
        <p:txBody>
          <a:bodyPr wrap="square">
            <a:spAutoFit/>
          </a:bodyPr>
          <a:lstStyle/>
          <a:p>
            <a:pPr marL="457200" indent="-457200" algn="r" rtl="1">
              <a:spcBef>
                <a:spcPts val="1800"/>
              </a:spcBef>
              <a:spcAft>
                <a:spcPts val="18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يكون بمثابة دليل مستقل على أن تشغيل الفندق مستدام وصديق للبيئة</a:t>
            </a:r>
          </a:p>
          <a:p>
            <a:pPr marL="457200" indent="-457200" algn="r" rtl="1">
              <a:spcBef>
                <a:spcPts val="1800"/>
              </a:spcBef>
              <a:spcAft>
                <a:spcPts val="18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يساعد المؤسسة على تحقيق النتائج المرجوة من نظام الإدارة البيئية الذي تعتمده</a:t>
            </a:r>
          </a:p>
          <a:p>
            <a:pPr marL="457200" indent="-457200" algn="r" rtl="1">
              <a:spcBef>
                <a:spcPts val="1800"/>
              </a:spcBef>
              <a:spcAft>
                <a:spcPts val="18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يكون بمثابة تقدير واعتراف بالمباني التي تتسم بالكفاءة والفعالية من حيث التكلفة والأفضل لكل من </a:t>
            </a:r>
            <a:r>
              <a:rPr lang="ar-EG" sz="2800" dirty="0" err="1">
                <a:latin typeface="Sakkal Majalla" panose="02000000000000000000" pitchFamily="2" charset="-78"/>
                <a:cs typeface="Sakkal Majalla" panose="02000000000000000000" pitchFamily="2" charset="-78"/>
              </a:rPr>
              <a:t>شاغليها</a:t>
            </a:r>
            <a:r>
              <a:rPr lang="ar-EG" sz="2800" dirty="0">
                <a:latin typeface="Sakkal Majalla" panose="02000000000000000000" pitchFamily="2" charset="-78"/>
                <a:cs typeface="Sakkal Majalla" panose="02000000000000000000" pitchFamily="2" charset="-78"/>
              </a:rPr>
              <a:t> والبيئة</a:t>
            </a:r>
            <a:endParaRPr lang="en-US" sz="2800" dirty="0">
              <a:latin typeface="Sakkal Majalla" panose="02000000000000000000" pitchFamily="2" charset="-78"/>
              <a:cs typeface="Sakkal Majalla" panose="02000000000000000000" pitchFamily="2" charset="-78"/>
            </a:endParaRPr>
          </a:p>
          <a:p>
            <a:pPr marL="457200" indent="-457200" algn="r" rtl="1">
              <a:spcBef>
                <a:spcPts val="1200"/>
              </a:spcBef>
              <a:spcAft>
                <a:spcPts val="1200"/>
              </a:spcAft>
            </a:pPr>
            <a:endParaRPr lang="en-US" sz="2800" dirty="0">
              <a:latin typeface="Sakkal Majalla" panose="02000000000000000000" pitchFamily="2" charset="-78"/>
              <a:cs typeface="Sakkal Majalla" panose="02000000000000000000" pitchFamily="2" charset="-78"/>
            </a:endParaRPr>
          </a:p>
          <a:p>
            <a:pPr marL="457200" indent="-457200" algn="r" rtl="1">
              <a:spcBef>
                <a:spcPts val="1200"/>
              </a:spcBef>
              <a:spcAft>
                <a:spcPts val="1200"/>
              </a:spcAft>
              <a:buFont typeface="Wingdings" panose="05000000000000000000" pitchFamily="2" charset="2"/>
              <a:buChar char="v"/>
            </a:pPr>
            <a:endParaRPr lang="en-US" sz="2800" dirty="0">
              <a:latin typeface="Sakkal Majalla" panose="02000000000000000000" pitchFamily="2" charset="-78"/>
              <a:cs typeface="Sakkal Majalla" panose="02000000000000000000" pitchFamily="2" charset="-78"/>
            </a:endParaRPr>
          </a:p>
        </p:txBody>
      </p:sp>
      <p:sp>
        <p:nvSpPr>
          <p:cNvPr id="11" name="Title 1">
            <a:extLst>
              <a:ext uri="{FF2B5EF4-FFF2-40B4-BE49-F238E27FC236}">
                <a16:creationId xmlns:a16="http://schemas.microsoft.com/office/drawing/2014/main" id="{381A6527-3826-44B0-9318-29FBC86DFEB4}"/>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روج لمؤسستك من خلال اعادة التدوير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احصل على شهادة معتمدة</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2" name="Rectangle 11">
            <a:extLst>
              <a:ext uri="{FF2B5EF4-FFF2-40B4-BE49-F238E27FC236}">
                <a16:creationId xmlns:a16="http://schemas.microsoft.com/office/drawing/2014/main" id="{12A7C2FB-EECA-4BE2-9866-D0E44D424A96}"/>
              </a:ext>
            </a:extLst>
          </p:cNvPr>
          <p:cNvSpPr/>
          <p:nvPr/>
        </p:nvSpPr>
        <p:spPr>
          <a:xfrm>
            <a:off x="182880" y="182880"/>
            <a:ext cx="3771669" cy="1540037"/>
          </a:xfrm>
          <a:prstGeom prst="rect">
            <a:avLst/>
          </a:prstGeom>
        </p:spPr>
        <p:txBody>
          <a:bodyPr wrap="square">
            <a:spAutoFit/>
          </a:bodyPr>
          <a:lstStyle/>
          <a:p>
            <a:pPr algn="r" rtl="1">
              <a:lnSpc>
                <a:spcPct val="112000"/>
              </a:lnSpc>
            </a:pPr>
            <a:r>
              <a:rPr lang="ar-EG" sz="2800" dirty="0">
                <a:solidFill>
                  <a:srgbClr val="002060"/>
                </a:solidFill>
                <a:latin typeface="Sakkal Majalla" panose="02000000000000000000" pitchFamily="2" charset="-78"/>
                <a:cs typeface="Sakkal Majalla" panose="02000000000000000000" pitchFamily="2" charset="-78"/>
              </a:rPr>
              <a:t>إدارة النفايات تشكل جزءًا من مجموعة متنوعة من شهادات الاعتماد الدولية</a:t>
            </a:r>
            <a:endParaRPr lang="en-US" sz="2800" dirty="0">
              <a:solidFill>
                <a:srgbClr val="002060"/>
              </a:solidFill>
              <a:latin typeface="Sakkal Majalla" panose="02000000000000000000" pitchFamily="2" charset="-78"/>
              <a:cs typeface="Sakkal Majalla" panose="02000000000000000000" pitchFamily="2" charset="-78"/>
            </a:endParaRPr>
          </a:p>
        </p:txBody>
      </p:sp>
      <p:sp>
        <p:nvSpPr>
          <p:cNvPr id="9" name="TextBox 8">
            <a:extLst>
              <a:ext uri="{FF2B5EF4-FFF2-40B4-BE49-F238E27FC236}">
                <a16:creationId xmlns:a16="http://schemas.microsoft.com/office/drawing/2014/main" id="{39CFA0C8-88BA-499E-9B92-039E496AD521}"/>
              </a:ext>
            </a:extLst>
          </p:cNvPr>
          <p:cNvSpPr txBox="1"/>
          <p:nvPr/>
        </p:nvSpPr>
        <p:spPr>
          <a:xfrm>
            <a:off x="522785" y="2551837"/>
            <a:ext cx="8270939" cy="3108543"/>
          </a:xfrm>
          <a:prstGeom prst="rect">
            <a:avLst/>
          </a:prstGeom>
          <a:solidFill>
            <a:schemeClr val="tx2">
              <a:lumMod val="20000"/>
              <a:lumOff val="80000"/>
            </a:schemeClr>
          </a:solidFill>
        </p:spPr>
        <p:txBody>
          <a:bodyPr wrap="square" rtlCol="0">
            <a:spAutoFit/>
          </a:bodyPr>
          <a:lstStyle/>
          <a:p>
            <a:pPr algn="r" rtl="1"/>
            <a:r>
              <a:rPr lang="ar-SA" sz="2800" dirty="0">
                <a:latin typeface="Sakkal Majalla" panose="02000000000000000000" pitchFamily="2" charset="-78"/>
                <a:cs typeface="Sakkal Majalla" panose="02000000000000000000" pitchFamily="2" charset="-78"/>
              </a:rPr>
              <a:t>دليل المدربين:</a:t>
            </a:r>
          </a:p>
          <a:p>
            <a:pPr marL="285750" indent="-285750" algn="r" rtl="1">
              <a:buFont typeface="Arial" charset="0"/>
              <a:buChar char="•"/>
            </a:pPr>
            <a:r>
              <a:rPr lang="ar-SA" sz="2800" u="sng" dirty="0">
                <a:latin typeface="Sakkal Majalla" panose="02000000000000000000" pitchFamily="2" charset="-78"/>
                <a:cs typeface="Sakkal Majalla" panose="02000000000000000000" pitchFamily="2" charset="-78"/>
              </a:rPr>
              <a:t>الهدف: </a:t>
            </a:r>
            <a:r>
              <a:rPr lang="ar-EG" sz="2800" dirty="0">
                <a:latin typeface="Sakkal Majalla" panose="02000000000000000000" pitchFamily="2" charset="-78"/>
                <a:cs typeface="Sakkal Majalla" panose="02000000000000000000" pitchFamily="2" charset="-78"/>
              </a:rPr>
              <a:t>الترويج للمنشأه عامل هام لجذب للعملاء المهتمين بالبيئة</a:t>
            </a:r>
          </a:p>
          <a:p>
            <a:pPr marL="285750" indent="-285750" algn="r" rtl="1">
              <a:buFont typeface="Arial" charset="0"/>
              <a:buChar char="•"/>
            </a:pPr>
            <a:r>
              <a:rPr lang="ar-SA" sz="2800" u="sng" dirty="0">
                <a:latin typeface="Sakkal Majalla" panose="02000000000000000000" pitchFamily="2" charset="-78"/>
                <a:cs typeface="Sakkal Majalla" panose="02000000000000000000" pitchFamily="2" charset="-78"/>
              </a:rPr>
              <a:t>الرسالة:</a:t>
            </a:r>
            <a:r>
              <a:rPr lang="ar-EG" sz="2800" u="sng" dirty="0">
                <a:latin typeface="Sakkal Majalla" panose="02000000000000000000" pitchFamily="2" charset="-78"/>
                <a:cs typeface="Sakkal Majalla" panose="02000000000000000000" pitchFamily="2" charset="-78"/>
              </a:rPr>
              <a:t>من المهم </a:t>
            </a:r>
            <a:r>
              <a:rPr lang="ar-EG" sz="2800" dirty="0">
                <a:latin typeface="Sakkal Majalla" panose="02000000000000000000" pitchFamily="2" charset="-78"/>
                <a:cs typeface="Sakkal Majalla" panose="02000000000000000000" pitchFamily="2" charset="-78"/>
              </a:rPr>
              <a:t>تنظيم الفعاليات أو العروض الترويجية لزيادة وعي العملاءواشراك الموظفين، يجب تحديد أسلوب الترويج للعميل بناءا علي فهم دوافعه واهتماماته</a:t>
            </a:r>
          </a:p>
          <a:p>
            <a:pPr marL="285750" indent="-285750" algn="r" rtl="1">
              <a:buFont typeface="Arial" charset="0"/>
              <a:buChar char="•"/>
            </a:pPr>
            <a:r>
              <a:rPr lang="ar-SA" sz="2800" u="sng" dirty="0">
                <a:latin typeface="Sakkal Majalla" panose="02000000000000000000" pitchFamily="2" charset="-78"/>
                <a:cs typeface="Sakkal Majalla" panose="02000000000000000000" pitchFamily="2" charset="-78"/>
              </a:rPr>
              <a:t>المواد الازمة</a:t>
            </a:r>
            <a:r>
              <a:rPr lang="ar-SA" sz="2800" dirty="0">
                <a:latin typeface="Sakkal Majalla" panose="02000000000000000000" pitchFamily="2" charset="-78"/>
                <a:cs typeface="Sakkal Majalla" panose="02000000000000000000" pitchFamily="2" charset="-78"/>
              </a:rPr>
              <a:t>:</a:t>
            </a:r>
            <a:r>
              <a:rPr lang="en-US" sz="2800" dirty="0">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شرائح العرض</a:t>
            </a:r>
          </a:p>
          <a:p>
            <a:pPr marL="342900" indent="-342900" algn="r" rtl="1">
              <a:buFont typeface="Arial" panose="020B0604020202020204" pitchFamily="34" charset="0"/>
              <a:buChar char="•"/>
            </a:pPr>
            <a:r>
              <a:rPr lang="ar" sz="2800" u="sng" dirty="0">
                <a:latin typeface="Sakkal Majalla" panose="02000000000000000000" pitchFamily="2" charset="-78"/>
                <a:cs typeface="Sakkal Majalla" panose="02000000000000000000" pitchFamily="2" charset="-78"/>
              </a:rPr>
              <a:t>التقديم:</a:t>
            </a:r>
            <a:r>
              <a:rPr lang="ar" sz="2800" dirty="0">
                <a:latin typeface="Sakkal Majalla" panose="02000000000000000000" pitchFamily="2" charset="-78"/>
                <a:cs typeface="Sakkal Majalla" panose="02000000000000000000" pitchFamily="2" charset="-78"/>
              </a:rPr>
              <a:t> محاضرة</a:t>
            </a:r>
          </a:p>
        </p:txBody>
      </p:sp>
    </p:spTree>
    <p:extLst>
      <p:ext uri="{BB962C8B-B14F-4D97-AF65-F5344CB8AC3E}">
        <p14:creationId xmlns:p14="http://schemas.microsoft.com/office/powerpoint/2010/main" val="68536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4" name="Rectangle 3">
            <a:extLst>
              <a:ext uri="{FF2B5EF4-FFF2-40B4-BE49-F238E27FC236}">
                <a16:creationId xmlns:a16="http://schemas.microsoft.com/office/drawing/2014/main" id="{1DD94B04-05D2-4AE7-A26F-52517DADEE92}"/>
              </a:ext>
            </a:extLst>
          </p:cNvPr>
          <p:cNvSpPr/>
          <p:nvPr/>
        </p:nvSpPr>
        <p:spPr>
          <a:xfrm>
            <a:off x="1531451" y="3419641"/>
            <a:ext cx="4877684" cy="584775"/>
          </a:xfrm>
          <a:prstGeom prst="rect">
            <a:avLst/>
          </a:prstGeom>
        </p:spPr>
        <p:txBody>
          <a:bodyPr wrap="square">
            <a:spAutoFit/>
          </a:bodyPr>
          <a:lstStyle/>
          <a:p>
            <a:pPr algn="r">
              <a:spcAft>
                <a:spcPts val="1200"/>
              </a:spcAft>
            </a:pPr>
            <a:r>
              <a:rPr lang="ar-EG" sz="3200" b="1" dirty="0">
                <a:solidFill>
                  <a:schemeClr val="bg1"/>
                </a:solidFill>
                <a:latin typeface="Sakkal Majalla" panose="02000000000000000000" pitchFamily="2" charset="-78"/>
                <a:ea typeface="Gill Sans"/>
                <a:cs typeface="Sakkal Majalla" panose="02000000000000000000" pitchFamily="2" charset="-78"/>
                <a:sym typeface="Gill Sans"/>
              </a:rPr>
              <a:t>5. خدمات إدارة النفايات</a:t>
            </a:r>
          </a:p>
        </p:txBody>
      </p:sp>
      <p:sp>
        <p:nvSpPr>
          <p:cNvPr id="5" name="Rectangle 4"/>
          <p:cNvSpPr/>
          <p:nvPr/>
        </p:nvSpPr>
        <p:spPr>
          <a:xfrm>
            <a:off x="674914" y="3712029"/>
            <a:ext cx="489857" cy="35922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41594" y="1936587"/>
            <a:ext cx="7543800" cy="391011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8527984"/>
      </p:ext>
    </p:extLst>
  </p:cSld>
  <p:clrMapOvr>
    <a:masterClrMapping/>
  </p:clrMapOvr>
  <mc:AlternateContent xmlns:mc="http://schemas.openxmlformats.org/markup-compatibility/2006" xmlns:p14="http://schemas.microsoft.com/office/powerpoint/2010/main">
    <mc:Choice Requires="p14">
      <p:transition spd="slow" p14:dur="2000" advTm="57328"/>
    </mc:Choice>
    <mc:Fallback xmlns="">
      <p:transition spd="slow" advTm="57328"/>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65AF48A-09FE-406C-8B45-D94C9E283E86}"/>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خدمات إدارة النفايات</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خدمات متنوعة</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2" name="Rectangle 11">
            <a:extLst>
              <a:ext uri="{FF2B5EF4-FFF2-40B4-BE49-F238E27FC236}">
                <a16:creationId xmlns:a16="http://schemas.microsoft.com/office/drawing/2014/main" id="{77E6D748-F0A3-4994-A1B1-D9D33376BCAA}"/>
              </a:ext>
            </a:extLst>
          </p:cNvPr>
          <p:cNvSpPr/>
          <p:nvPr/>
        </p:nvSpPr>
        <p:spPr>
          <a:xfrm>
            <a:off x="182881" y="182880"/>
            <a:ext cx="4009882" cy="579261"/>
          </a:xfrm>
          <a:prstGeom prst="rect">
            <a:avLst/>
          </a:prstGeom>
        </p:spPr>
        <p:txBody>
          <a:bodyPr wrap="square">
            <a:spAutoFit/>
          </a:bodyPr>
          <a:lstStyle/>
          <a:p>
            <a:pPr algn="r" rtl="1">
              <a:lnSpc>
                <a:spcPct val="113000"/>
              </a:lnSpc>
            </a:pPr>
            <a:r>
              <a:rPr lang="ar-EG" sz="2800" dirty="0">
                <a:solidFill>
                  <a:schemeClr val="bg2"/>
                </a:solidFill>
                <a:latin typeface="Sakkal Majalla" panose="02000000000000000000" pitchFamily="2" charset="-78"/>
                <a:cs typeface="Sakkal Majalla" panose="02000000000000000000" pitchFamily="2" charset="-78"/>
              </a:rPr>
              <a:t>توجه عالمي نحو إدارة متكاملة للنفايات</a:t>
            </a:r>
            <a:endParaRPr lang="en-US" sz="2400" dirty="0">
              <a:solidFill>
                <a:schemeClr val="bg2"/>
              </a:solidFill>
              <a:latin typeface="Gill Sans"/>
            </a:endParaRPr>
          </a:p>
        </p:txBody>
      </p:sp>
      <p:sp>
        <p:nvSpPr>
          <p:cNvPr id="13" name="Rectangle 12">
            <a:extLst>
              <a:ext uri="{FF2B5EF4-FFF2-40B4-BE49-F238E27FC236}">
                <a16:creationId xmlns:a16="http://schemas.microsoft.com/office/drawing/2014/main" id="{C3F350A2-F1DA-414B-B27F-4FCE7E218AAB}"/>
              </a:ext>
            </a:extLst>
          </p:cNvPr>
          <p:cNvSpPr/>
          <p:nvPr/>
        </p:nvSpPr>
        <p:spPr>
          <a:xfrm>
            <a:off x="4396636" y="1657913"/>
            <a:ext cx="4185246" cy="5126532"/>
          </a:xfrm>
          <a:prstGeom prst="rect">
            <a:avLst/>
          </a:prstGeom>
        </p:spPr>
        <p:txBody>
          <a:bodyPr wrap="square">
            <a:spAutoFit/>
          </a:bodyPr>
          <a:lstStyle/>
          <a:p>
            <a:pPr marL="342900" indent="-342900" algn="r" rtl="1">
              <a:lnSpc>
                <a:spcPct val="114000"/>
              </a:lnSpc>
              <a:spcBef>
                <a:spcPts val="1800"/>
              </a:spcBef>
              <a:spcAft>
                <a:spcPts val="1800"/>
              </a:spcAft>
              <a:buFont typeface="Wingdings" panose="05000000000000000000" pitchFamily="2" charset="2"/>
              <a:buChar char="v"/>
            </a:pPr>
            <a:r>
              <a:rPr lang="ar-EG" sz="2600" dirty="0">
                <a:effectLst/>
                <a:latin typeface="Sakkal Majalla" panose="02000000000000000000" pitchFamily="2" charset="-78"/>
                <a:ea typeface="MS Mincho" panose="02020609040205080304" pitchFamily="49" charset="-128"/>
                <a:cs typeface="Sakkal Majalla" panose="02000000000000000000" pitchFamily="2" charset="-78"/>
              </a:rPr>
              <a:t>أصبحت الخدمات في العالم اكثر تنوعا من خدمة الجمع</a:t>
            </a:r>
          </a:p>
          <a:p>
            <a:pPr marL="342900" indent="-342900" algn="r" rtl="1">
              <a:lnSpc>
                <a:spcPct val="114000"/>
              </a:lnSpc>
              <a:spcBef>
                <a:spcPts val="1800"/>
              </a:spcBef>
              <a:spcAft>
                <a:spcPts val="1800"/>
              </a:spcAft>
              <a:buFont typeface="Wingdings" panose="05000000000000000000" pitchFamily="2" charset="2"/>
              <a:buChar char="v"/>
            </a:pPr>
            <a:r>
              <a:rPr lang="ar-EG" sz="2600" dirty="0">
                <a:latin typeface="Sakkal Majalla" panose="02000000000000000000" pitchFamily="2" charset="-78"/>
                <a:ea typeface="MS Mincho" panose="02020609040205080304" pitchFamily="49" charset="-128"/>
                <a:cs typeface="Sakkal Majalla" panose="02000000000000000000" pitchFamily="2" charset="-78"/>
              </a:rPr>
              <a:t>الخدمات المطلوبة تختلف من جهة لأخرى</a:t>
            </a:r>
          </a:p>
          <a:p>
            <a:pPr marL="342900" indent="-342900" algn="r" rtl="1">
              <a:lnSpc>
                <a:spcPct val="114000"/>
              </a:lnSpc>
              <a:spcBef>
                <a:spcPts val="1800"/>
              </a:spcBef>
              <a:spcAft>
                <a:spcPts val="1800"/>
              </a:spcAft>
              <a:buFont typeface="Wingdings" panose="05000000000000000000" pitchFamily="2" charset="2"/>
              <a:buChar char="v"/>
            </a:pPr>
            <a:r>
              <a:rPr lang="ar-EG" sz="2600" dirty="0">
                <a:latin typeface="Sakkal Majalla" panose="02000000000000000000" pitchFamily="2" charset="-78"/>
                <a:ea typeface="MS Mincho" panose="02020609040205080304" pitchFamily="49" charset="-128"/>
                <a:cs typeface="Sakkal Majalla" panose="02000000000000000000" pitchFamily="2" charset="-78"/>
              </a:rPr>
              <a:t>اختيار الخدمات المناسبة  يضمن تطور المنظومة بالمؤسسة </a:t>
            </a:r>
            <a:endParaRPr lang="en-CA" sz="2600" dirty="0">
              <a:latin typeface="Sakkal Majalla" panose="02000000000000000000" pitchFamily="2" charset="-78"/>
              <a:ea typeface="MS Mincho" panose="02020609040205080304" pitchFamily="49" charset="-128"/>
              <a:cs typeface="Sakkal Majalla" panose="02000000000000000000" pitchFamily="2" charset="-78"/>
            </a:endParaRPr>
          </a:p>
          <a:p>
            <a:pPr marL="342900" indent="-342900" algn="r" rtl="1">
              <a:lnSpc>
                <a:spcPct val="114000"/>
              </a:lnSpc>
              <a:spcBef>
                <a:spcPts val="1800"/>
              </a:spcBef>
              <a:spcAft>
                <a:spcPts val="1800"/>
              </a:spcAft>
              <a:buFont typeface="Wingdings" panose="05000000000000000000" pitchFamily="2" charset="2"/>
              <a:buChar char="v"/>
            </a:pPr>
            <a:r>
              <a:rPr lang="ar-EG" sz="2600" dirty="0">
                <a:latin typeface="Sakkal Majalla" panose="02000000000000000000" pitchFamily="2" charset="-78"/>
                <a:ea typeface="MS Mincho" panose="02020609040205080304" pitchFamily="49" charset="-128"/>
                <a:cs typeface="Sakkal Majalla" panose="02000000000000000000" pitchFamily="2" charset="-78"/>
              </a:rPr>
              <a:t>التواصل الجيد مع مقدم الخدمة عنصر اساسي</a:t>
            </a:r>
          </a:p>
        </p:txBody>
      </p:sp>
      <p:pic>
        <p:nvPicPr>
          <p:cNvPr id="6146" name="Picture 2" descr="Operations – Rise Interactive Limited">
            <a:extLst>
              <a:ext uri="{FF2B5EF4-FFF2-40B4-BE49-F238E27FC236}">
                <a16:creationId xmlns:a16="http://schemas.microsoft.com/office/drawing/2014/main" id="{913D9659-DFD8-4C68-8031-92506F8C7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118" y="2541311"/>
            <a:ext cx="3427956" cy="257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944443"/>
      </p:ext>
    </p:extLst>
  </p:cSld>
  <p:clrMapOvr>
    <a:masterClrMapping/>
  </p:clrMapOvr>
  <mc:AlternateContent xmlns:mc="http://schemas.openxmlformats.org/markup-compatibility/2006" xmlns:p14="http://schemas.microsoft.com/office/powerpoint/2010/main">
    <mc:Choice Requires="p14">
      <p:transition spd="slow" p14:dur="2000" advTm="116672"/>
    </mc:Choice>
    <mc:Fallback xmlns="">
      <p:transition spd="slow" advTm="11667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AC4078-B846-490F-B64B-2349195A3A1E}"/>
              </a:ext>
            </a:extLst>
          </p:cNvPr>
          <p:cNvSpPr>
            <a:spLocks noGrp="1"/>
          </p:cNvSpPr>
          <p:nvPr>
            <p:ph type="title"/>
          </p:nvPr>
        </p:nvSpPr>
        <p:spPr/>
        <p:txBody>
          <a:bodyPr>
            <a:normAutofit/>
          </a:bodyPr>
          <a:lstStyle/>
          <a:p>
            <a:pPr algn="r" rtl="1"/>
            <a:r>
              <a:rPr lang="ar-EG" dirty="0"/>
              <a:t>أفضل الطرق لبداية التدريب</a:t>
            </a:r>
            <a:endParaRPr lang="en-US" dirty="0"/>
          </a:p>
        </p:txBody>
      </p:sp>
      <p:sp>
        <p:nvSpPr>
          <p:cNvPr id="10" name="Content Placeholder 1">
            <a:extLst>
              <a:ext uri="{FF2B5EF4-FFF2-40B4-BE49-F238E27FC236}">
                <a16:creationId xmlns:a16="http://schemas.microsoft.com/office/drawing/2014/main" id="{5631183E-4934-AA45-9D40-C0751BF15B9E}"/>
              </a:ext>
            </a:extLst>
          </p:cNvPr>
          <p:cNvSpPr>
            <a:spLocks noGrp="1"/>
          </p:cNvSpPr>
          <p:nvPr>
            <p:ph type="body" idx="1"/>
          </p:nvPr>
        </p:nvSpPr>
        <p:spPr/>
        <p:txBody>
          <a:bodyPr>
            <a:normAutofit/>
          </a:bodyPr>
          <a:lstStyle/>
          <a:p>
            <a:pPr algn="r" rtl="1">
              <a:lnSpc>
                <a:spcPct val="114000"/>
              </a:lnSpc>
              <a:spcBef>
                <a:spcPts val="450"/>
              </a:spcBef>
              <a:spcAft>
                <a:spcPts val="450"/>
              </a:spcAft>
            </a:pPr>
            <a:endParaRPr lang="en-US" sz="2800" dirty="0"/>
          </a:p>
          <a:p>
            <a:pPr lvl="1" algn="r" rtl="1">
              <a:lnSpc>
                <a:spcPct val="114000"/>
              </a:lnSpc>
              <a:spcBef>
                <a:spcPts val="450"/>
              </a:spcBef>
              <a:spcAft>
                <a:spcPts val="450"/>
              </a:spcAft>
            </a:pPr>
            <a:r>
              <a:rPr lang="ar-EG" sz="2800" dirty="0">
                <a:solidFill>
                  <a:schemeClr val="tx1"/>
                </a:solidFill>
                <a:latin typeface="Sakkal Majalla" panose="02000000000000000000" pitchFamily="2" charset="-78"/>
                <a:cs typeface="Sakkal Majalla" panose="02000000000000000000" pitchFamily="2" charset="-78"/>
              </a:rPr>
              <a:t>شاركونا أفكار عن كيفية البدء في حوار</a:t>
            </a:r>
            <a:r>
              <a:rPr lang="en-US" sz="2800" dirty="0">
                <a:solidFill>
                  <a:schemeClr val="tx1"/>
                </a:solidFill>
                <a:latin typeface="Sakkal Majalla" panose="02000000000000000000" pitchFamily="2" charset="-78"/>
                <a:cs typeface="Sakkal Majalla" panose="02000000000000000000" pitchFamily="2" charset="-78"/>
              </a:rPr>
              <a:t>/</a:t>
            </a:r>
            <a:r>
              <a:rPr lang="ar-EG" sz="2800" dirty="0">
                <a:solidFill>
                  <a:schemeClr val="tx1"/>
                </a:solidFill>
                <a:latin typeface="Sakkal Majalla" panose="02000000000000000000" pitchFamily="2" charset="-78"/>
                <a:cs typeface="Sakkal Majalla" panose="02000000000000000000" pitchFamily="2" charset="-78"/>
              </a:rPr>
              <a:t>تدريب ؟</a:t>
            </a:r>
          </a:p>
          <a:p>
            <a:pPr lvl="2" algn="r" rtl="1">
              <a:lnSpc>
                <a:spcPct val="114000"/>
              </a:lnSpc>
              <a:spcBef>
                <a:spcPts val="450"/>
              </a:spcBef>
              <a:spcAft>
                <a:spcPts val="450"/>
              </a:spcAft>
            </a:pPr>
            <a:r>
              <a:rPr lang="ar-EG" sz="2400" dirty="0">
                <a:solidFill>
                  <a:schemeClr val="tx1"/>
                </a:solidFill>
                <a:latin typeface="Sakkal Majalla" panose="02000000000000000000" pitchFamily="2" charset="-78"/>
                <a:cs typeface="Sakkal Majalla" panose="02000000000000000000" pitchFamily="2" charset="-78"/>
              </a:rPr>
              <a:t>10 دقايق</a:t>
            </a:r>
            <a:endParaRPr lang="en-US" sz="2400" dirty="0">
              <a:solidFill>
                <a:schemeClr val="tx1"/>
              </a:solidFill>
              <a:latin typeface="Sakkal Majalla" panose="02000000000000000000" pitchFamily="2" charset="-78"/>
              <a:cs typeface="Sakkal Majalla" panose="02000000000000000000" pitchFamily="2" charset="-78"/>
            </a:endParaRPr>
          </a:p>
          <a:p>
            <a:pPr>
              <a:lnSpc>
                <a:spcPct val="114000"/>
              </a:lnSpc>
              <a:spcBef>
                <a:spcPts val="450"/>
              </a:spcBef>
              <a:spcAft>
                <a:spcPts val="450"/>
              </a:spcAft>
            </a:pPr>
            <a:endParaRPr lang="en-US" sz="3600" dirty="0"/>
          </a:p>
        </p:txBody>
      </p:sp>
      <p:sp>
        <p:nvSpPr>
          <p:cNvPr id="8" name="Title 2">
            <a:extLst>
              <a:ext uri="{FF2B5EF4-FFF2-40B4-BE49-F238E27FC236}">
                <a16:creationId xmlns:a16="http://schemas.microsoft.com/office/drawing/2014/main" id="{B9BC59C5-EC63-394D-A863-170160DA6309}"/>
              </a:ext>
            </a:extLst>
          </p:cNvPr>
          <p:cNvSpPr txBox="1">
            <a:spLocks/>
          </p:cNvSpPr>
          <p:nvPr/>
        </p:nvSpPr>
        <p:spPr>
          <a:xfrm>
            <a:off x="416916" y="1369062"/>
            <a:ext cx="853876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3600" kern="1200">
                <a:solidFill>
                  <a:schemeClr val="accent1"/>
                </a:solidFill>
                <a:latin typeface="+mj-lt"/>
                <a:ea typeface="+mj-ea"/>
                <a:cs typeface="+mj-cs"/>
              </a:defRPr>
            </a:lvl1pPr>
          </a:lstStyle>
          <a:p>
            <a:pPr algn="r" rtl="1"/>
            <a:endParaRPr lang="ar-EG" sz="3150" dirty="0"/>
          </a:p>
        </p:txBody>
      </p:sp>
      <p:sp>
        <p:nvSpPr>
          <p:cNvPr id="7" name="TextBox 6">
            <a:extLst>
              <a:ext uri="{FF2B5EF4-FFF2-40B4-BE49-F238E27FC236}">
                <a16:creationId xmlns:a16="http://schemas.microsoft.com/office/drawing/2014/main" id="{4E01B551-66EA-4DAD-BD02-4C2D1D5E4275}"/>
              </a:ext>
            </a:extLst>
          </p:cNvPr>
          <p:cNvSpPr txBox="1"/>
          <p:nvPr/>
        </p:nvSpPr>
        <p:spPr>
          <a:xfrm>
            <a:off x="230308" y="204281"/>
            <a:ext cx="1626197" cy="461665"/>
          </a:xfrm>
          <a:prstGeom prst="rect">
            <a:avLst/>
          </a:prstGeom>
          <a:solidFill>
            <a:schemeClr val="bg1"/>
          </a:solidFill>
        </p:spPr>
        <p:txBody>
          <a:bodyPr wrap="square" rtlCol="0">
            <a:spAutoFit/>
          </a:bodyPr>
          <a:lstStyle/>
          <a:p>
            <a:r>
              <a:rPr lang="en-US" sz="2400" b="1" dirty="0">
                <a:latin typeface="Sakkal Majalla" panose="02000000000000000000" pitchFamily="2" charset="-78"/>
                <a:cs typeface="Sakkal Majalla" panose="02000000000000000000" pitchFamily="2" charset="-78"/>
              </a:rPr>
              <a:t>10:15 – 11:00</a:t>
            </a:r>
          </a:p>
        </p:txBody>
      </p:sp>
    </p:spTree>
    <p:extLst>
      <p:ext uri="{BB962C8B-B14F-4D97-AF65-F5344CB8AC3E}">
        <p14:creationId xmlns:p14="http://schemas.microsoft.com/office/powerpoint/2010/main" val="48851163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65AF48A-09FE-406C-8B45-D94C9E283E86}"/>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خدمات إدارة النفايات</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خدمات متنوعة</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2" name="Rectangle 11">
            <a:extLst>
              <a:ext uri="{FF2B5EF4-FFF2-40B4-BE49-F238E27FC236}">
                <a16:creationId xmlns:a16="http://schemas.microsoft.com/office/drawing/2014/main" id="{77E6D748-F0A3-4994-A1B1-D9D33376BCAA}"/>
              </a:ext>
            </a:extLst>
          </p:cNvPr>
          <p:cNvSpPr/>
          <p:nvPr/>
        </p:nvSpPr>
        <p:spPr>
          <a:xfrm>
            <a:off x="182881" y="182880"/>
            <a:ext cx="4009882" cy="579261"/>
          </a:xfrm>
          <a:prstGeom prst="rect">
            <a:avLst/>
          </a:prstGeom>
        </p:spPr>
        <p:txBody>
          <a:bodyPr wrap="square">
            <a:spAutoFit/>
          </a:bodyPr>
          <a:lstStyle/>
          <a:p>
            <a:pPr algn="r" rtl="1">
              <a:lnSpc>
                <a:spcPct val="113000"/>
              </a:lnSpc>
            </a:pPr>
            <a:r>
              <a:rPr lang="ar-EG" sz="2800" dirty="0">
                <a:solidFill>
                  <a:schemeClr val="bg2"/>
                </a:solidFill>
                <a:latin typeface="Sakkal Majalla" panose="02000000000000000000" pitchFamily="2" charset="-78"/>
                <a:cs typeface="Sakkal Majalla" panose="02000000000000000000" pitchFamily="2" charset="-78"/>
              </a:rPr>
              <a:t>توجه عالمي نحو إدارة متكاملة للنفايات</a:t>
            </a:r>
            <a:endParaRPr lang="en-US" sz="2400" dirty="0">
              <a:solidFill>
                <a:schemeClr val="bg2"/>
              </a:solidFill>
              <a:latin typeface="Gill Sans"/>
            </a:endParaRPr>
          </a:p>
        </p:txBody>
      </p:sp>
      <p:sp>
        <p:nvSpPr>
          <p:cNvPr id="13" name="Rectangle 12">
            <a:extLst>
              <a:ext uri="{FF2B5EF4-FFF2-40B4-BE49-F238E27FC236}">
                <a16:creationId xmlns:a16="http://schemas.microsoft.com/office/drawing/2014/main" id="{C3F350A2-F1DA-414B-B27F-4FCE7E218AAB}"/>
              </a:ext>
            </a:extLst>
          </p:cNvPr>
          <p:cNvSpPr/>
          <p:nvPr/>
        </p:nvSpPr>
        <p:spPr>
          <a:xfrm>
            <a:off x="1916483" y="1657913"/>
            <a:ext cx="6665400" cy="4979825"/>
          </a:xfrm>
          <a:prstGeom prst="rect">
            <a:avLst/>
          </a:prstGeom>
        </p:spPr>
        <p:txBody>
          <a:bodyPr wrap="square">
            <a:spAutoFit/>
          </a:bodyPr>
          <a:lstStyle/>
          <a:p>
            <a:pPr marL="342900" indent="-342900" algn="r" rtl="1">
              <a:lnSpc>
                <a:spcPct val="110000"/>
              </a:lnSpc>
              <a:spcBef>
                <a:spcPts val="600"/>
              </a:spcBef>
              <a:spcAft>
                <a:spcPts val="600"/>
              </a:spcAft>
              <a:buFont typeface="Wingdings" panose="05000000000000000000" pitchFamily="2" charset="2"/>
              <a:buChar char="v"/>
            </a:pPr>
            <a:r>
              <a:rPr lang="ar-SA" sz="2400" dirty="0">
                <a:effectLst/>
                <a:latin typeface="Sakkal Majalla" panose="02000000000000000000" pitchFamily="2" charset="-78"/>
                <a:ea typeface="MS Mincho" panose="02020609040205080304" pitchFamily="49" charset="-128"/>
                <a:cs typeface="Sakkal Majalla" panose="02000000000000000000" pitchFamily="2" charset="-78"/>
              </a:rPr>
              <a:t>فحص وتدقيق النفايات</a:t>
            </a:r>
            <a:endParaRPr lang="ar-EG" sz="2400" dirty="0">
              <a:effectLst/>
              <a:latin typeface="Sakkal Majalla" panose="02000000000000000000" pitchFamily="2" charset="-78"/>
              <a:ea typeface="MS Mincho" panose="02020609040205080304" pitchFamily="49" charset="-128"/>
              <a:cs typeface="Sakkal Majalla" panose="02000000000000000000" pitchFamily="2" charset="-78"/>
            </a:endParaRPr>
          </a:p>
          <a:p>
            <a:pPr marL="342900" indent="-342900" algn="r" rtl="1">
              <a:lnSpc>
                <a:spcPct val="110000"/>
              </a:lnSpc>
              <a:spcBef>
                <a:spcPts val="600"/>
              </a:spcBef>
              <a:spcAft>
                <a:spcPts val="600"/>
              </a:spcAft>
              <a:buFont typeface="Wingdings" panose="05000000000000000000" pitchFamily="2" charset="2"/>
              <a:buChar char="v"/>
            </a:pPr>
            <a:r>
              <a:rPr lang="ar-SA" sz="2400" dirty="0">
                <a:effectLst/>
                <a:latin typeface="Sakkal Majalla" panose="02000000000000000000" pitchFamily="2" charset="-78"/>
                <a:ea typeface="MS Mincho" panose="02020609040205080304" pitchFamily="49" charset="-128"/>
                <a:cs typeface="Sakkal Majalla" panose="02000000000000000000" pitchFamily="2" charset="-78"/>
              </a:rPr>
              <a:t>التخطيط لإدارة النفايات في الموقع</a:t>
            </a:r>
            <a:endParaRPr lang="ar-EG" sz="2400" dirty="0">
              <a:effectLst/>
              <a:latin typeface="Sakkal Majalla" panose="02000000000000000000" pitchFamily="2" charset="-78"/>
              <a:ea typeface="MS Mincho" panose="02020609040205080304" pitchFamily="49" charset="-128"/>
              <a:cs typeface="Sakkal Majalla" panose="02000000000000000000" pitchFamily="2" charset="-78"/>
            </a:endParaRPr>
          </a:p>
          <a:p>
            <a:pPr marL="342900" indent="-342900" algn="r" rtl="1">
              <a:lnSpc>
                <a:spcPct val="110000"/>
              </a:lnSpc>
              <a:spcBef>
                <a:spcPts val="600"/>
              </a:spcBef>
              <a:spcAft>
                <a:spcPts val="600"/>
              </a:spcAft>
              <a:buFont typeface="Wingdings" panose="05000000000000000000" pitchFamily="2" charset="2"/>
              <a:buChar char="v"/>
            </a:pPr>
            <a:r>
              <a:rPr lang="ar-SA" sz="2400" dirty="0">
                <a:effectLst/>
                <a:latin typeface="Sakkal Majalla" panose="02000000000000000000" pitchFamily="2" charset="-78"/>
                <a:ea typeface="MS Mincho" panose="02020609040205080304" pitchFamily="49" charset="-128"/>
                <a:cs typeface="Sakkal Majalla" panose="02000000000000000000" pitchFamily="2" charset="-78"/>
              </a:rPr>
              <a:t>خدمة تدريب العاملين</a:t>
            </a:r>
            <a:endParaRPr lang="ar-EG" sz="2400" dirty="0">
              <a:effectLst/>
              <a:latin typeface="Sakkal Majalla" panose="02000000000000000000" pitchFamily="2" charset="-78"/>
              <a:ea typeface="MS Mincho" panose="02020609040205080304" pitchFamily="49" charset="-128"/>
              <a:cs typeface="Sakkal Majalla" panose="02000000000000000000" pitchFamily="2" charset="-78"/>
            </a:endParaRPr>
          </a:p>
          <a:p>
            <a:pPr marL="342900" indent="-342900" algn="r" rtl="1">
              <a:lnSpc>
                <a:spcPct val="110000"/>
              </a:lnSpc>
              <a:spcBef>
                <a:spcPts val="600"/>
              </a:spcBef>
              <a:spcAft>
                <a:spcPts val="600"/>
              </a:spcAft>
              <a:buFont typeface="Wingdings" panose="05000000000000000000" pitchFamily="2" charset="2"/>
              <a:buChar char="v"/>
            </a:pPr>
            <a:r>
              <a:rPr lang="ar-SA" sz="2400" dirty="0">
                <a:effectLst/>
                <a:latin typeface="Sakkal Majalla" panose="02000000000000000000" pitchFamily="2" charset="-78"/>
                <a:ea typeface="MS Mincho" panose="02020609040205080304" pitchFamily="49" charset="-128"/>
                <a:cs typeface="Sakkal Majalla" panose="02000000000000000000" pitchFamily="2" charset="-78"/>
              </a:rPr>
              <a:t>خدمة نقل النفايات (بالكامل/بحسب الطلب)</a:t>
            </a:r>
            <a:endParaRPr lang="ar-EG" sz="2400" dirty="0">
              <a:effectLst/>
              <a:latin typeface="Sakkal Majalla" panose="02000000000000000000" pitchFamily="2" charset="-78"/>
              <a:ea typeface="MS Mincho" panose="02020609040205080304" pitchFamily="49" charset="-128"/>
              <a:cs typeface="Sakkal Majalla" panose="02000000000000000000" pitchFamily="2" charset="-78"/>
            </a:endParaRPr>
          </a:p>
          <a:p>
            <a:pPr marL="342900" indent="-342900" algn="r" rtl="1">
              <a:lnSpc>
                <a:spcPct val="110000"/>
              </a:lnSpc>
              <a:spcBef>
                <a:spcPts val="600"/>
              </a:spcBef>
              <a:spcAft>
                <a:spcPts val="600"/>
              </a:spcAft>
              <a:buFont typeface="Wingdings" panose="05000000000000000000" pitchFamily="2" charset="2"/>
              <a:buChar char="v"/>
            </a:pPr>
            <a:r>
              <a:rPr lang="ar-SA" sz="2400" dirty="0">
                <a:effectLst/>
                <a:latin typeface="Sakkal Majalla" panose="02000000000000000000" pitchFamily="2" charset="-78"/>
                <a:ea typeface="MS Mincho" panose="02020609040205080304" pitchFamily="49" charset="-128"/>
                <a:cs typeface="Sakkal Majalla" panose="02000000000000000000" pitchFamily="2" charset="-78"/>
              </a:rPr>
              <a:t>خدمات متخصصة للتخلص من النفايات</a:t>
            </a:r>
            <a:endParaRPr lang="ar-EG" sz="2400" dirty="0">
              <a:effectLst/>
              <a:latin typeface="Sakkal Majalla" panose="02000000000000000000" pitchFamily="2" charset="-78"/>
              <a:ea typeface="MS Mincho" panose="02020609040205080304" pitchFamily="49" charset="-128"/>
              <a:cs typeface="Sakkal Majalla" panose="02000000000000000000" pitchFamily="2" charset="-78"/>
            </a:endParaRPr>
          </a:p>
          <a:p>
            <a:pPr marL="342900" indent="-342900" algn="r" rtl="1">
              <a:lnSpc>
                <a:spcPct val="110000"/>
              </a:lnSpc>
              <a:spcBef>
                <a:spcPts val="600"/>
              </a:spcBef>
              <a:spcAft>
                <a:spcPts val="600"/>
              </a:spcAft>
              <a:buFont typeface="Wingdings" panose="05000000000000000000" pitchFamily="2" charset="2"/>
              <a:buChar char="v"/>
            </a:pPr>
            <a:r>
              <a:rPr lang="ar-SA" sz="2400" dirty="0">
                <a:effectLst/>
                <a:latin typeface="Sakkal Majalla" panose="02000000000000000000" pitchFamily="2" charset="-78"/>
                <a:ea typeface="MS Mincho" panose="02020609040205080304" pitchFamily="49" charset="-128"/>
                <a:cs typeface="Sakkal Majalla" panose="02000000000000000000" pitchFamily="2" charset="-78"/>
              </a:rPr>
              <a:t>الصيانة الدورية للحاويات واستبدال التالف منها </a:t>
            </a:r>
            <a:endParaRPr lang="ar-EG" sz="2400" dirty="0">
              <a:effectLst/>
              <a:latin typeface="Sakkal Majalla" panose="02000000000000000000" pitchFamily="2" charset="-78"/>
              <a:ea typeface="MS Mincho" panose="02020609040205080304" pitchFamily="49" charset="-128"/>
              <a:cs typeface="Sakkal Majalla" panose="02000000000000000000" pitchFamily="2" charset="-78"/>
            </a:endParaRPr>
          </a:p>
          <a:p>
            <a:pPr marL="342900" indent="-342900" algn="r" rtl="1">
              <a:lnSpc>
                <a:spcPct val="110000"/>
              </a:lnSpc>
              <a:spcBef>
                <a:spcPts val="600"/>
              </a:spcBef>
              <a:spcAft>
                <a:spcPts val="600"/>
              </a:spcAft>
              <a:buFont typeface="Wingdings" panose="05000000000000000000" pitchFamily="2" charset="2"/>
              <a:buChar char="v"/>
            </a:pPr>
            <a:r>
              <a:rPr lang="ar-SA" sz="2400" dirty="0">
                <a:effectLst/>
                <a:latin typeface="Sakkal Majalla" panose="02000000000000000000" pitchFamily="2" charset="-78"/>
                <a:ea typeface="MS Mincho" panose="02020609040205080304" pitchFamily="49" charset="-128"/>
                <a:cs typeface="Sakkal Majalla" panose="02000000000000000000" pitchFamily="2" charset="-78"/>
              </a:rPr>
              <a:t>تقارير شهرية عن أنشطة النفايات وإعادة التدوير </a:t>
            </a:r>
            <a:endParaRPr lang="ar-EG" sz="2400" dirty="0">
              <a:effectLst/>
              <a:latin typeface="Sakkal Majalla" panose="02000000000000000000" pitchFamily="2" charset="-78"/>
              <a:ea typeface="MS Mincho" panose="02020609040205080304" pitchFamily="49" charset="-128"/>
              <a:cs typeface="Sakkal Majalla" panose="02000000000000000000" pitchFamily="2" charset="-78"/>
            </a:endParaRPr>
          </a:p>
          <a:p>
            <a:pPr marL="342900" indent="-342900" algn="r" rtl="1">
              <a:lnSpc>
                <a:spcPct val="110000"/>
              </a:lnSpc>
              <a:spcBef>
                <a:spcPts val="600"/>
              </a:spcBef>
              <a:spcAft>
                <a:spcPts val="600"/>
              </a:spcAft>
              <a:buFont typeface="Wingdings" panose="05000000000000000000" pitchFamily="2" charset="2"/>
              <a:buChar char="v"/>
            </a:pPr>
            <a:r>
              <a:rPr lang="ar-SA" sz="2400" dirty="0">
                <a:effectLst/>
                <a:latin typeface="Sakkal Majalla" panose="02000000000000000000" pitchFamily="2" charset="-78"/>
                <a:ea typeface="MS Mincho" panose="02020609040205080304" pitchFamily="49" charset="-128"/>
                <a:cs typeface="Sakkal Majalla" panose="02000000000000000000" pitchFamily="2" charset="-78"/>
              </a:rPr>
              <a:t>توفير الحاويات ذات العلامة المميزة (التجارية)</a:t>
            </a:r>
            <a:endParaRPr lang="ar-EG" sz="2400" dirty="0">
              <a:effectLst/>
              <a:latin typeface="Sakkal Majalla" panose="02000000000000000000" pitchFamily="2" charset="-78"/>
              <a:ea typeface="MS Mincho" panose="02020609040205080304" pitchFamily="49" charset="-128"/>
              <a:cs typeface="Sakkal Majalla" panose="02000000000000000000" pitchFamily="2" charset="-78"/>
            </a:endParaRPr>
          </a:p>
          <a:p>
            <a:pPr marL="342900" indent="-342900" algn="r" rtl="1">
              <a:lnSpc>
                <a:spcPct val="110000"/>
              </a:lnSpc>
              <a:spcBef>
                <a:spcPts val="600"/>
              </a:spcBef>
              <a:spcAft>
                <a:spcPts val="600"/>
              </a:spcAft>
              <a:buFont typeface="Wingdings" panose="05000000000000000000" pitchFamily="2" charset="2"/>
              <a:buChar char="v"/>
            </a:pPr>
            <a:r>
              <a:rPr lang="ar-SA" sz="2400" dirty="0">
                <a:effectLst/>
                <a:latin typeface="Sakkal Majalla" panose="02000000000000000000" pitchFamily="2" charset="-78"/>
                <a:ea typeface="MS Mincho" panose="02020609040205080304" pitchFamily="49" charset="-128"/>
                <a:cs typeface="Sakkal Majalla" panose="02000000000000000000" pitchFamily="2" charset="-78"/>
              </a:rPr>
              <a:t>خدمة معالجة النفايات في الموقع</a:t>
            </a:r>
            <a:endParaRPr lang="ar-EG" sz="2400" dirty="0">
              <a:effectLst/>
              <a:latin typeface="Sakkal Majalla" panose="02000000000000000000" pitchFamily="2" charset="-78"/>
              <a:ea typeface="MS Mincho" panose="02020609040205080304" pitchFamily="49" charset="-128"/>
              <a:cs typeface="Sakkal Majalla" panose="02000000000000000000" pitchFamily="2" charset="-78"/>
            </a:endParaRPr>
          </a:p>
        </p:txBody>
      </p:sp>
      <p:pic>
        <p:nvPicPr>
          <p:cNvPr id="5122" name="Picture 2" descr="5 Reasons to bring in a Waste Management Consultant | HPG Consulting">
            <a:extLst>
              <a:ext uri="{FF2B5EF4-FFF2-40B4-BE49-F238E27FC236}">
                <a16:creationId xmlns:a16="http://schemas.microsoft.com/office/drawing/2014/main" id="{6710DB8F-A591-4D53-8ECD-D2BAAC190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117" y="2844321"/>
            <a:ext cx="2976171" cy="1871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475351"/>
      </p:ext>
    </p:extLst>
  </p:cSld>
  <p:clrMapOvr>
    <a:masterClrMapping/>
  </p:clrMapOvr>
  <mc:AlternateContent xmlns:mc="http://schemas.openxmlformats.org/markup-compatibility/2006" xmlns:p14="http://schemas.microsoft.com/office/powerpoint/2010/main">
    <mc:Choice Requires="p14">
      <p:transition spd="slow" p14:dur="2000" advTm="116672"/>
    </mc:Choice>
    <mc:Fallback xmlns="">
      <p:transition spd="slow" advTm="116672"/>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65AF48A-09FE-406C-8B45-D94C9E283E86}"/>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خدمات إدارة النفايات</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خدمات متنوعة</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2" name="Rectangle 11">
            <a:extLst>
              <a:ext uri="{FF2B5EF4-FFF2-40B4-BE49-F238E27FC236}">
                <a16:creationId xmlns:a16="http://schemas.microsoft.com/office/drawing/2014/main" id="{77E6D748-F0A3-4994-A1B1-D9D33376BCAA}"/>
              </a:ext>
            </a:extLst>
          </p:cNvPr>
          <p:cNvSpPr/>
          <p:nvPr/>
        </p:nvSpPr>
        <p:spPr>
          <a:xfrm>
            <a:off x="182881" y="182880"/>
            <a:ext cx="4009882" cy="579261"/>
          </a:xfrm>
          <a:prstGeom prst="rect">
            <a:avLst/>
          </a:prstGeom>
        </p:spPr>
        <p:txBody>
          <a:bodyPr wrap="square">
            <a:spAutoFit/>
          </a:bodyPr>
          <a:lstStyle/>
          <a:p>
            <a:pPr algn="r" rtl="1">
              <a:lnSpc>
                <a:spcPct val="113000"/>
              </a:lnSpc>
            </a:pPr>
            <a:r>
              <a:rPr lang="ar-EG" sz="2800" dirty="0">
                <a:solidFill>
                  <a:schemeClr val="bg2"/>
                </a:solidFill>
                <a:latin typeface="Sakkal Majalla" panose="02000000000000000000" pitchFamily="2" charset="-78"/>
                <a:cs typeface="Sakkal Majalla" panose="02000000000000000000" pitchFamily="2" charset="-78"/>
              </a:rPr>
              <a:t>توجه عالمي نحو إدارة متكاملة للنفايات</a:t>
            </a:r>
            <a:endParaRPr lang="en-US" sz="2400" dirty="0">
              <a:solidFill>
                <a:schemeClr val="bg2"/>
              </a:solidFill>
              <a:latin typeface="Gill Sans"/>
            </a:endParaRPr>
          </a:p>
        </p:txBody>
      </p:sp>
      <p:sp>
        <p:nvSpPr>
          <p:cNvPr id="13" name="Rectangle 12">
            <a:extLst>
              <a:ext uri="{FF2B5EF4-FFF2-40B4-BE49-F238E27FC236}">
                <a16:creationId xmlns:a16="http://schemas.microsoft.com/office/drawing/2014/main" id="{C3F350A2-F1DA-414B-B27F-4FCE7E218AAB}"/>
              </a:ext>
            </a:extLst>
          </p:cNvPr>
          <p:cNvSpPr/>
          <p:nvPr/>
        </p:nvSpPr>
        <p:spPr>
          <a:xfrm>
            <a:off x="4434213" y="1657913"/>
            <a:ext cx="4147669" cy="4672048"/>
          </a:xfrm>
          <a:prstGeom prst="rect">
            <a:avLst/>
          </a:prstGeom>
        </p:spPr>
        <p:txBody>
          <a:bodyPr wrap="square">
            <a:spAutoFit/>
          </a:bodyPr>
          <a:lstStyle/>
          <a:p>
            <a:pPr marL="342900" indent="-342900" algn="r" rtl="1">
              <a:lnSpc>
                <a:spcPct val="110000"/>
              </a:lnSpc>
              <a:spcBef>
                <a:spcPts val="600"/>
              </a:spcBef>
              <a:spcAft>
                <a:spcPts val="600"/>
              </a:spcAft>
              <a:buFont typeface="Wingdings" panose="05000000000000000000" pitchFamily="2" charset="2"/>
              <a:buChar char="v"/>
            </a:pPr>
            <a:r>
              <a:rPr lang="ar-SA" sz="2400" dirty="0">
                <a:effectLst/>
                <a:latin typeface="Sakkal Majalla" panose="02000000000000000000" pitchFamily="2" charset="-78"/>
                <a:ea typeface="MS Mincho" panose="02020609040205080304" pitchFamily="49" charset="-128"/>
                <a:cs typeface="Sakkal Majalla" panose="02000000000000000000" pitchFamily="2" charset="-78"/>
              </a:rPr>
              <a:t>خدمات إتلاف المواد</a:t>
            </a:r>
            <a:endParaRPr lang="ar-EG" sz="2400" dirty="0">
              <a:effectLst/>
              <a:latin typeface="Sakkal Majalla" panose="02000000000000000000" pitchFamily="2" charset="-78"/>
              <a:ea typeface="MS Mincho" panose="02020609040205080304" pitchFamily="49" charset="-128"/>
              <a:cs typeface="Sakkal Majalla" panose="02000000000000000000" pitchFamily="2" charset="-78"/>
            </a:endParaRPr>
          </a:p>
          <a:p>
            <a:pPr marL="342900" indent="-342900" algn="r" rtl="1">
              <a:lnSpc>
                <a:spcPct val="110000"/>
              </a:lnSpc>
              <a:spcBef>
                <a:spcPts val="600"/>
              </a:spcBef>
              <a:spcAft>
                <a:spcPts val="600"/>
              </a:spcAft>
              <a:buFont typeface="Wingdings" panose="05000000000000000000" pitchFamily="2" charset="2"/>
              <a:buChar char="v"/>
            </a:pPr>
            <a:r>
              <a:rPr lang="ar-SA" sz="2400" dirty="0">
                <a:effectLst/>
                <a:latin typeface="Sakkal Majalla" panose="02000000000000000000" pitchFamily="2" charset="-78"/>
                <a:ea typeface="MS Mincho" panose="02020609040205080304" pitchFamily="49" charset="-128"/>
                <a:cs typeface="Sakkal Majalla" panose="02000000000000000000" pitchFamily="2" charset="-78"/>
              </a:rPr>
              <a:t>خدمة ضمان إعادة التدوير</a:t>
            </a:r>
            <a:endParaRPr lang="ar-EG" sz="2400" dirty="0">
              <a:effectLst/>
              <a:latin typeface="Sakkal Majalla" panose="02000000000000000000" pitchFamily="2" charset="-78"/>
              <a:ea typeface="MS Mincho" panose="02020609040205080304" pitchFamily="49" charset="-128"/>
              <a:cs typeface="Sakkal Majalla" panose="02000000000000000000" pitchFamily="2" charset="-78"/>
            </a:endParaRPr>
          </a:p>
          <a:p>
            <a:pPr marL="342900" indent="-342900" algn="r" rtl="1">
              <a:lnSpc>
                <a:spcPct val="110000"/>
              </a:lnSpc>
              <a:spcBef>
                <a:spcPts val="600"/>
              </a:spcBef>
              <a:spcAft>
                <a:spcPts val="600"/>
              </a:spcAft>
              <a:buFont typeface="Wingdings" panose="05000000000000000000" pitchFamily="2" charset="2"/>
              <a:buChar char="v"/>
            </a:pPr>
            <a:r>
              <a:rPr lang="ar-SA" sz="2400" dirty="0">
                <a:effectLst/>
                <a:latin typeface="Sakkal Majalla" panose="02000000000000000000" pitchFamily="2" charset="-78"/>
                <a:ea typeface="MS Mincho" panose="02020609040205080304" pitchFamily="49" charset="-128"/>
                <a:cs typeface="Sakkal Majalla" panose="02000000000000000000" pitchFamily="2" charset="-78"/>
              </a:rPr>
              <a:t>تسويق المواد القابلة لإعادة التدوير</a:t>
            </a:r>
            <a:endParaRPr lang="ar-EG" sz="2400" dirty="0">
              <a:effectLst/>
              <a:latin typeface="Sakkal Majalla" panose="02000000000000000000" pitchFamily="2" charset="-78"/>
              <a:ea typeface="MS Mincho" panose="02020609040205080304" pitchFamily="49" charset="-128"/>
              <a:cs typeface="Sakkal Majalla" panose="02000000000000000000" pitchFamily="2" charset="-78"/>
            </a:endParaRPr>
          </a:p>
          <a:p>
            <a:pPr marL="342900" indent="-342900" algn="r" rtl="1">
              <a:lnSpc>
                <a:spcPct val="110000"/>
              </a:lnSpc>
              <a:spcBef>
                <a:spcPts val="600"/>
              </a:spcBef>
              <a:spcAft>
                <a:spcPts val="600"/>
              </a:spcAft>
              <a:buFont typeface="Wingdings" panose="05000000000000000000" pitchFamily="2" charset="2"/>
              <a:buChar char="v"/>
            </a:pPr>
            <a:r>
              <a:rPr lang="ar-SA" sz="2400" dirty="0">
                <a:effectLst/>
                <a:latin typeface="Sakkal Majalla" panose="02000000000000000000" pitchFamily="2" charset="-78"/>
                <a:ea typeface="MS Mincho" panose="02020609040205080304" pitchFamily="49" charset="-128"/>
                <a:cs typeface="Sakkal Majalla" panose="02000000000000000000" pitchFamily="2" charset="-78"/>
              </a:rPr>
              <a:t>مقدمو الحلول البيئية</a:t>
            </a:r>
            <a:endParaRPr lang="ar-EG" sz="2400" dirty="0">
              <a:effectLst/>
              <a:latin typeface="Sakkal Majalla" panose="02000000000000000000" pitchFamily="2" charset="-78"/>
              <a:ea typeface="MS Mincho" panose="02020609040205080304" pitchFamily="49" charset="-128"/>
              <a:cs typeface="Sakkal Majalla" panose="02000000000000000000" pitchFamily="2" charset="-78"/>
            </a:endParaRPr>
          </a:p>
          <a:p>
            <a:pPr marL="342900" indent="-342900" algn="r" rtl="1">
              <a:lnSpc>
                <a:spcPct val="110000"/>
              </a:lnSpc>
              <a:spcBef>
                <a:spcPts val="600"/>
              </a:spcBef>
              <a:spcAft>
                <a:spcPts val="600"/>
              </a:spcAft>
              <a:buFont typeface="Wingdings" panose="05000000000000000000" pitchFamily="2" charset="2"/>
              <a:buChar char="v"/>
            </a:pPr>
            <a:r>
              <a:rPr lang="ar-SA" sz="2400" dirty="0">
                <a:effectLst/>
                <a:latin typeface="Sakkal Majalla" panose="02000000000000000000" pitchFamily="2" charset="-78"/>
                <a:ea typeface="MS Mincho" panose="02020609040205080304" pitchFamily="49" charset="-128"/>
                <a:cs typeface="Sakkal Majalla" panose="02000000000000000000" pitchFamily="2" charset="-78"/>
              </a:rPr>
              <a:t>خدمات التنظيف والتعقيم بما فيها خدمات مكافحة القوارض والحشرات</a:t>
            </a:r>
            <a:endParaRPr lang="ar-EG" sz="2400" dirty="0">
              <a:effectLst/>
              <a:latin typeface="Sakkal Majalla" panose="02000000000000000000" pitchFamily="2" charset="-78"/>
              <a:ea typeface="MS Mincho" panose="02020609040205080304" pitchFamily="49" charset="-128"/>
              <a:cs typeface="Sakkal Majalla" panose="02000000000000000000" pitchFamily="2" charset="-78"/>
            </a:endParaRPr>
          </a:p>
          <a:p>
            <a:pPr marL="342900" indent="-342900" algn="r" rtl="1">
              <a:lnSpc>
                <a:spcPct val="110000"/>
              </a:lnSpc>
              <a:spcBef>
                <a:spcPts val="600"/>
              </a:spcBef>
              <a:spcAft>
                <a:spcPts val="600"/>
              </a:spcAft>
              <a:buFont typeface="Wingdings" panose="05000000000000000000" pitchFamily="2" charset="2"/>
              <a:buChar char="v"/>
            </a:pPr>
            <a:r>
              <a:rPr lang="ar-SA" sz="2400" dirty="0">
                <a:effectLst/>
                <a:latin typeface="Sakkal Majalla" panose="02000000000000000000" pitchFamily="2" charset="-78"/>
                <a:ea typeface="MS Mincho" panose="02020609040205080304" pitchFamily="49" charset="-128"/>
                <a:cs typeface="Sakkal Majalla" panose="02000000000000000000" pitchFamily="2" charset="-78"/>
              </a:rPr>
              <a:t>تقديم الدعم لتسريع معاملات الاعفاء من رسوم امانة عمان الكبرى</a:t>
            </a:r>
            <a:endParaRPr lang="ar-EG" sz="2400" dirty="0">
              <a:effectLst/>
              <a:latin typeface="Sakkal Majalla" panose="02000000000000000000" pitchFamily="2" charset="-78"/>
              <a:ea typeface="MS Mincho" panose="02020609040205080304" pitchFamily="49" charset="-128"/>
              <a:cs typeface="Sakkal Majalla" panose="02000000000000000000" pitchFamily="2" charset="-78"/>
            </a:endParaRPr>
          </a:p>
          <a:p>
            <a:pPr marL="342900" indent="-342900" algn="r" rtl="1">
              <a:lnSpc>
                <a:spcPct val="110000"/>
              </a:lnSpc>
              <a:spcBef>
                <a:spcPts val="600"/>
              </a:spcBef>
              <a:spcAft>
                <a:spcPts val="600"/>
              </a:spcAft>
              <a:buFont typeface="Wingdings" panose="05000000000000000000" pitchFamily="2" charset="2"/>
              <a:buChar char="v"/>
            </a:pPr>
            <a:r>
              <a:rPr lang="ar-SA" sz="2400" dirty="0">
                <a:effectLst/>
                <a:latin typeface="Sakkal Majalla" panose="02000000000000000000" pitchFamily="2" charset="-78"/>
                <a:ea typeface="MS Mincho" panose="02020609040205080304" pitchFamily="49" charset="-128"/>
                <a:cs typeface="Sakkal Majalla" panose="02000000000000000000" pitchFamily="2" charset="-78"/>
              </a:rPr>
              <a:t>انتاج وتصنيع مواد معاد تدويرها</a:t>
            </a:r>
            <a:endParaRPr lang="ar-EG" sz="2400" dirty="0">
              <a:latin typeface="Sakkal Majalla" panose="02000000000000000000" pitchFamily="2" charset="-78"/>
              <a:cs typeface="Sakkal Majalla" panose="02000000000000000000" pitchFamily="2" charset="-78"/>
            </a:endParaRPr>
          </a:p>
        </p:txBody>
      </p:sp>
      <p:pic>
        <p:nvPicPr>
          <p:cNvPr id="9218" name="Picture 2" descr="BDC Consulting">
            <a:extLst>
              <a:ext uri="{FF2B5EF4-FFF2-40B4-BE49-F238E27FC236}">
                <a16:creationId xmlns:a16="http://schemas.microsoft.com/office/drawing/2014/main" id="{31EFFD57-B14E-4B97-B136-8F4AC2A9E1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97" r="17199"/>
          <a:stretch/>
        </p:blipFill>
        <p:spPr bwMode="auto">
          <a:xfrm>
            <a:off x="809483" y="2336909"/>
            <a:ext cx="3122437" cy="274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654079"/>
      </p:ext>
    </p:extLst>
  </p:cSld>
  <p:clrMapOvr>
    <a:masterClrMapping/>
  </p:clrMapOvr>
  <mc:AlternateContent xmlns:mc="http://schemas.openxmlformats.org/markup-compatibility/2006" xmlns:p14="http://schemas.microsoft.com/office/powerpoint/2010/main">
    <mc:Choice Requires="p14">
      <p:transition spd="slow" p14:dur="2000" advTm="116672"/>
    </mc:Choice>
    <mc:Fallback xmlns="">
      <p:transition spd="slow" advTm="116672"/>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65AF48A-09FE-406C-8B45-D94C9E283E86}"/>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خدمات إدارة النفايات</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خدمات متنوعة</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2" name="Rectangle 11">
            <a:extLst>
              <a:ext uri="{FF2B5EF4-FFF2-40B4-BE49-F238E27FC236}">
                <a16:creationId xmlns:a16="http://schemas.microsoft.com/office/drawing/2014/main" id="{77E6D748-F0A3-4994-A1B1-D9D33376BCAA}"/>
              </a:ext>
            </a:extLst>
          </p:cNvPr>
          <p:cNvSpPr/>
          <p:nvPr/>
        </p:nvSpPr>
        <p:spPr>
          <a:xfrm>
            <a:off x="182881" y="182880"/>
            <a:ext cx="4009882" cy="579261"/>
          </a:xfrm>
          <a:prstGeom prst="rect">
            <a:avLst/>
          </a:prstGeom>
        </p:spPr>
        <p:txBody>
          <a:bodyPr wrap="square">
            <a:spAutoFit/>
          </a:bodyPr>
          <a:lstStyle/>
          <a:p>
            <a:pPr algn="r" rtl="1">
              <a:lnSpc>
                <a:spcPct val="113000"/>
              </a:lnSpc>
            </a:pPr>
            <a:r>
              <a:rPr lang="ar-EG" sz="2800" dirty="0">
                <a:solidFill>
                  <a:schemeClr val="bg2"/>
                </a:solidFill>
                <a:latin typeface="Sakkal Majalla" panose="02000000000000000000" pitchFamily="2" charset="-78"/>
                <a:cs typeface="Sakkal Majalla" panose="02000000000000000000" pitchFamily="2" charset="-78"/>
              </a:rPr>
              <a:t>توجه عالمي نحو إدارة متكاملة للنفايات</a:t>
            </a:r>
            <a:endParaRPr lang="en-US" sz="2400" dirty="0">
              <a:solidFill>
                <a:schemeClr val="bg2"/>
              </a:solidFill>
              <a:latin typeface="Gill Sans"/>
            </a:endParaRPr>
          </a:p>
        </p:txBody>
      </p:sp>
      <p:sp>
        <p:nvSpPr>
          <p:cNvPr id="13" name="Rectangle 12">
            <a:extLst>
              <a:ext uri="{FF2B5EF4-FFF2-40B4-BE49-F238E27FC236}">
                <a16:creationId xmlns:a16="http://schemas.microsoft.com/office/drawing/2014/main" id="{C3F350A2-F1DA-414B-B27F-4FCE7E218AAB}"/>
              </a:ext>
            </a:extLst>
          </p:cNvPr>
          <p:cNvSpPr/>
          <p:nvPr/>
        </p:nvSpPr>
        <p:spPr>
          <a:xfrm>
            <a:off x="4434213" y="1657913"/>
            <a:ext cx="4147669" cy="4672048"/>
          </a:xfrm>
          <a:prstGeom prst="rect">
            <a:avLst/>
          </a:prstGeom>
        </p:spPr>
        <p:txBody>
          <a:bodyPr wrap="square">
            <a:spAutoFit/>
          </a:bodyPr>
          <a:lstStyle/>
          <a:p>
            <a:pPr marL="342900" indent="-342900" algn="r" rtl="1">
              <a:lnSpc>
                <a:spcPct val="110000"/>
              </a:lnSpc>
              <a:spcBef>
                <a:spcPts val="600"/>
              </a:spcBef>
              <a:spcAft>
                <a:spcPts val="600"/>
              </a:spcAft>
              <a:buFont typeface="Wingdings" panose="05000000000000000000" pitchFamily="2" charset="2"/>
              <a:buChar char="v"/>
            </a:pPr>
            <a:r>
              <a:rPr lang="ar-SA" sz="2400" dirty="0">
                <a:effectLst/>
                <a:latin typeface="Sakkal Majalla" panose="02000000000000000000" pitchFamily="2" charset="-78"/>
                <a:ea typeface="MS Mincho" panose="02020609040205080304" pitchFamily="49" charset="-128"/>
                <a:cs typeface="Sakkal Majalla" panose="02000000000000000000" pitchFamily="2" charset="-78"/>
              </a:rPr>
              <a:t>خدمات إتلاف المواد</a:t>
            </a:r>
            <a:endParaRPr lang="ar-EG" sz="2400" dirty="0">
              <a:effectLst/>
              <a:latin typeface="Sakkal Majalla" panose="02000000000000000000" pitchFamily="2" charset="-78"/>
              <a:ea typeface="MS Mincho" panose="02020609040205080304" pitchFamily="49" charset="-128"/>
              <a:cs typeface="Sakkal Majalla" panose="02000000000000000000" pitchFamily="2" charset="-78"/>
            </a:endParaRPr>
          </a:p>
          <a:p>
            <a:pPr marL="342900" indent="-342900" algn="r" rtl="1">
              <a:lnSpc>
                <a:spcPct val="110000"/>
              </a:lnSpc>
              <a:spcBef>
                <a:spcPts val="600"/>
              </a:spcBef>
              <a:spcAft>
                <a:spcPts val="600"/>
              </a:spcAft>
              <a:buFont typeface="Wingdings" panose="05000000000000000000" pitchFamily="2" charset="2"/>
              <a:buChar char="v"/>
            </a:pPr>
            <a:r>
              <a:rPr lang="ar-SA" sz="2400" dirty="0">
                <a:effectLst/>
                <a:latin typeface="Sakkal Majalla" panose="02000000000000000000" pitchFamily="2" charset="-78"/>
                <a:ea typeface="MS Mincho" panose="02020609040205080304" pitchFamily="49" charset="-128"/>
                <a:cs typeface="Sakkal Majalla" panose="02000000000000000000" pitchFamily="2" charset="-78"/>
              </a:rPr>
              <a:t>خدمة ضمان إعادة التدوير</a:t>
            </a:r>
            <a:endParaRPr lang="ar-EG" sz="2400" dirty="0">
              <a:effectLst/>
              <a:latin typeface="Sakkal Majalla" panose="02000000000000000000" pitchFamily="2" charset="-78"/>
              <a:ea typeface="MS Mincho" panose="02020609040205080304" pitchFamily="49" charset="-128"/>
              <a:cs typeface="Sakkal Majalla" panose="02000000000000000000" pitchFamily="2" charset="-78"/>
            </a:endParaRPr>
          </a:p>
          <a:p>
            <a:pPr marL="342900" indent="-342900" algn="r" rtl="1">
              <a:lnSpc>
                <a:spcPct val="110000"/>
              </a:lnSpc>
              <a:spcBef>
                <a:spcPts val="600"/>
              </a:spcBef>
              <a:spcAft>
                <a:spcPts val="600"/>
              </a:spcAft>
              <a:buFont typeface="Wingdings" panose="05000000000000000000" pitchFamily="2" charset="2"/>
              <a:buChar char="v"/>
            </a:pPr>
            <a:r>
              <a:rPr lang="ar-SA" sz="2400" dirty="0">
                <a:effectLst/>
                <a:latin typeface="Sakkal Majalla" panose="02000000000000000000" pitchFamily="2" charset="-78"/>
                <a:ea typeface="MS Mincho" panose="02020609040205080304" pitchFamily="49" charset="-128"/>
                <a:cs typeface="Sakkal Majalla" panose="02000000000000000000" pitchFamily="2" charset="-78"/>
              </a:rPr>
              <a:t>تسويق المواد القابلة لإعادة التدوير</a:t>
            </a:r>
            <a:endParaRPr lang="ar-EG" sz="2400" dirty="0">
              <a:effectLst/>
              <a:latin typeface="Sakkal Majalla" panose="02000000000000000000" pitchFamily="2" charset="-78"/>
              <a:ea typeface="MS Mincho" panose="02020609040205080304" pitchFamily="49" charset="-128"/>
              <a:cs typeface="Sakkal Majalla" panose="02000000000000000000" pitchFamily="2" charset="-78"/>
            </a:endParaRPr>
          </a:p>
          <a:p>
            <a:pPr marL="342900" indent="-342900" algn="r" rtl="1">
              <a:lnSpc>
                <a:spcPct val="110000"/>
              </a:lnSpc>
              <a:spcBef>
                <a:spcPts val="600"/>
              </a:spcBef>
              <a:spcAft>
                <a:spcPts val="600"/>
              </a:spcAft>
              <a:buFont typeface="Wingdings" panose="05000000000000000000" pitchFamily="2" charset="2"/>
              <a:buChar char="v"/>
            </a:pPr>
            <a:r>
              <a:rPr lang="ar-SA" sz="2400" dirty="0">
                <a:effectLst/>
                <a:latin typeface="Sakkal Majalla" panose="02000000000000000000" pitchFamily="2" charset="-78"/>
                <a:ea typeface="MS Mincho" panose="02020609040205080304" pitchFamily="49" charset="-128"/>
                <a:cs typeface="Sakkal Majalla" panose="02000000000000000000" pitchFamily="2" charset="-78"/>
              </a:rPr>
              <a:t>مقدمو الحلول البيئية</a:t>
            </a:r>
            <a:endParaRPr lang="ar-EG" sz="2400" dirty="0">
              <a:effectLst/>
              <a:latin typeface="Sakkal Majalla" panose="02000000000000000000" pitchFamily="2" charset="-78"/>
              <a:ea typeface="MS Mincho" panose="02020609040205080304" pitchFamily="49" charset="-128"/>
              <a:cs typeface="Sakkal Majalla" panose="02000000000000000000" pitchFamily="2" charset="-78"/>
            </a:endParaRPr>
          </a:p>
          <a:p>
            <a:pPr marL="342900" indent="-342900" algn="r" rtl="1">
              <a:lnSpc>
                <a:spcPct val="110000"/>
              </a:lnSpc>
              <a:spcBef>
                <a:spcPts val="600"/>
              </a:spcBef>
              <a:spcAft>
                <a:spcPts val="600"/>
              </a:spcAft>
              <a:buFont typeface="Wingdings" panose="05000000000000000000" pitchFamily="2" charset="2"/>
              <a:buChar char="v"/>
            </a:pPr>
            <a:r>
              <a:rPr lang="ar-SA" sz="2400" dirty="0">
                <a:effectLst/>
                <a:latin typeface="Sakkal Majalla" panose="02000000000000000000" pitchFamily="2" charset="-78"/>
                <a:ea typeface="MS Mincho" panose="02020609040205080304" pitchFamily="49" charset="-128"/>
                <a:cs typeface="Sakkal Majalla" panose="02000000000000000000" pitchFamily="2" charset="-78"/>
              </a:rPr>
              <a:t>خدمات التنظيف والتعقيم بما فيها خدمات مكافحة القوارض والحشرات</a:t>
            </a:r>
            <a:endParaRPr lang="ar-EG" sz="2400" dirty="0">
              <a:effectLst/>
              <a:latin typeface="Sakkal Majalla" panose="02000000000000000000" pitchFamily="2" charset="-78"/>
              <a:ea typeface="MS Mincho" panose="02020609040205080304" pitchFamily="49" charset="-128"/>
              <a:cs typeface="Sakkal Majalla" panose="02000000000000000000" pitchFamily="2" charset="-78"/>
            </a:endParaRPr>
          </a:p>
          <a:p>
            <a:pPr marL="342900" indent="-342900" algn="r" rtl="1">
              <a:lnSpc>
                <a:spcPct val="110000"/>
              </a:lnSpc>
              <a:spcBef>
                <a:spcPts val="600"/>
              </a:spcBef>
              <a:spcAft>
                <a:spcPts val="600"/>
              </a:spcAft>
              <a:buFont typeface="Wingdings" panose="05000000000000000000" pitchFamily="2" charset="2"/>
              <a:buChar char="v"/>
            </a:pPr>
            <a:r>
              <a:rPr lang="ar-SA" sz="2400" dirty="0">
                <a:effectLst/>
                <a:latin typeface="Sakkal Majalla" panose="02000000000000000000" pitchFamily="2" charset="-78"/>
                <a:ea typeface="MS Mincho" panose="02020609040205080304" pitchFamily="49" charset="-128"/>
                <a:cs typeface="Sakkal Majalla" panose="02000000000000000000" pitchFamily="2" charset="-78"/>
              </a:rPr>
              <a:t>تقديم الدعم لتسريع معاملات الاعفاء من رسوم امانة عمان الكبرى</a:t>
            </a:r>
            <a:endParaRPr lang="ar-EG" sz="2400" dirty="0">
              <a:effectLst/>
              <a:latin typeface="Sakkal Majalla" panose="02000000000000000000" pitchFamily="2" charset="-78"/>
              <a:ea typeface="MS Mincho" panose="02020609040205080304" pitchFamily="49" charset="-128"/>
              <a:cs typeface="Sakkal Majalla" panose="02000000000000000000" pitchFamily="2" charset="-78"/>
            </a:endParaRPr>
          </a:p>
          <a:p>
            <a:pPr marL="342900" indent="-342900" algn="r" rtl="1">
              <a:lnSpc>
                <a:spcPct val="110000"/>
              </a:lnSpc>
              <a:spcBef>
                <a:spcPts val="600"/>
              </a:spcBef>
              <a:spcAft>
                <a:spcPts val="600"/>
              </a:spcAft>
              <a:buFont typeface="Wingdings" panose="05000000000000000000" pitchFamily="2" charset="2"/>
              <a:buChar char="v"/>
            </a:pPr>
            <a:r>
              <a:rPr lang="ar-SA" sz="2400" dirty="0">
                <a:effectLst/>
                <a:latin typeface="Sakkal Majalla" panose="02000000000000000000" pitchFamily="2" charset="-78"/>
                <a:ea typeface="MS Mincho" panose="02020609040205080304" pitchFamily="49" charset="-128"/>
                <a:cs typeface="Sakkal Majalla" panose="02000000000000000000" pitchFamily="2" charset="-78"/>
              </a:rPr>
              <a:t>انتاج وتصنيع مواد معاد تدويرها</a:t>
            </a:r>
            <a:endParaRPr lang="ar-EG" sz="2400" dirty="0">
              <a:latin typeface="Sakkal Majalla" panose="02000000000000000000" pitchFamily="2" charset="-78"/>
              <a:cs typeface="Sakkal Majalla" panose="02000000000000000000" pitchFamily="2" charset="-78"/>
            </a:endParaRPr>
          </a:p>
        </p:txBody>
      </p:sp>
      <p:pic>
        <p:nvPicPr>
          <p:cNvPr id="9218" name="Picture 2" descr="BDC Consulting">
            <a:extLst>
              <a:ext uri="{FF2B5EF4-FFF2-40B4-BE49-F238E27FC236}">
                <a16:creationId xmlns:a16="http://schemas.microsoft.com/office/drawing/2014/main" id="{31EFFD57-B14E-4B97-B136-8F4AC2A9E1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97" r="17199"/>
          <a:stretch/>
        </p:blipFill>
        <p:spPr bwMode="auto">
          <a:xfrm>
            <a:off x="809483" y="2336909"/>
            <a:ext cx="3122437" cy="27498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D012396-E50C-46B6-8B7F-7DD26683FF36}"/>
              </a:ext>
            </a:extLst>
          </p:cNvPr>
          <p:cNvSpPr txBox="1"/>
          <p:nvPr/>
        </p:nvSpPr>
        <p:spPr>
          <a:xfrm>
            <a:off x="520649" y="2086887"/>
            <a:ext cx="8270939" cy="3416320"/>
          </a:xfrm>
          <a:prstGeom prst="rect">
            <a:avLst/>
          </a:prstGeom>
          <a:solidFill>
            <a:schemeClr val="tx2">
              <a:lumMod val="20000"/>
              <a:lumOff val="80000"/>
            </a:schemeClr>
          </a:solidFill>
        </p:spPr>
        <p:txBody>
          <a:bodyPr wrap="square" rtlCol="0">
            <a:spAutoFit/>
          </a:bodyPr>
          <a:lstStyle/>
          <a:p>
            <a:pPr algn="r" rtl="1"/>
            <a:r>
              <a:rPr lang="ar-SA" sz="2400" dirty="0">
                <a:latin typeface="Sakkal Majalla" panose="02000000000000000000" pitchFamily="2" charset="-78"/>
                <a:cs typeface="Sakkal Majalla" panose="02000000000000000000" pitchFamily="2" charset="-78"/>
              </a:rPr>
              <a:t>دليل المدربين:</a:t>
            </a:r>
          </a:p>
          <a:p>
            <a:pPr marL="285750" indent="-285750" algn="r" rtl="1">
              <a:buFont typeface="Arial" charset="0"/>
              <a:buChar char="•"/>
            </a:pPr>
            <a:r>
              <a:rPr lang="ar-SA" sz="2400" u="sng" dirty="0">
                <a:latin typeface="Sakkal Majalla" panose="02000000000000000000" pitchFamily="2" charset="-78"/>
                <a:cs typeface="Sakkal Majalla" panose="02000000000000000000" pitchFamily="2" charset="-78"/>
              </a:rPr>
              <a:t>الهدف: </a:t>
            </a:r>
            <a:r>
              <a:rPr lang="ar-EG" sz="2400" dirty="0">
                <a:latin typeface="Sakkal Majalla" panose="02000000000000000000" pitchFamily="2" charset="-78"/>
                <a:cs typeface="Sakkal Majalla" panose="02000000000000000000" pitchFamily="2" charset="-78"/>
              </a:rPr>
              <a:t>هناك خدمات متنوعة ولكن تتطلب كل منشأة حزمة خدمات مخصصة لها</a:t>
            </a:r>
          </a:p>
          <a:p>
            <a:pPr marL="285750" indent="-285750" algn="r" rtl="1">
              <a:buFont typeface="Arial" charset="0"/>
              <a:buChar char="•"/>
            </a:pPr>
            <a:r>
              <a:rPr lang="ar-SA" sz="2400" u="sng" dirty="0">
                <a:latin typeface="Sakkal Majalla" panose="02000000000000000000" pitchFamily="2" charset="-78"/>
                <a:cs typeface="Sakkal Majalla" panose="02000000000000000000" pitchFamily="2" charset="-78"/>
              </a:rPr>
              <a:t>الرسالة: </a:t>
            </a:r>
            <a:r>
              <a:rPr lang="ar-EG" sz="2400" dirty="0">
                <a:latin typeface="Sakkal Majalla" panose="02000000000000000000" pitchFamily="2" charset="-78"/>
                <a:cs typeface="Sakkal Majalla" panose="02000000000000000000" pitchFamily="2" charset="-78"/>
              </a:rPr>
              <a:t>يمكن لمزودي الخدمة تقديم العديد من الخدمات، والتي يمكنها أن تعود بالنفع والمردود على منشأتك</a:t>
            </a:r>
          </a:p>
          <a:p>
            <a:pPr marL="285750" indent="-285750" algn="r" rtl="1">
              <a:buFont typeface="Arial" charset="0"/>
              <a:buChar char="•"/>
            </a:pPr>
            <a:r>
              <a:rPr lang="ar-EG" sz="2400" u="sng" dirty="0">
                <a:latin typeface="Sakkal Majalla" panose="02000000000000000000" pitchFamily="2" charset="-78"/>
                <a:cs typeface="Sakkal Majalla" panose="02000000000000000000" pitchFamily="2" charset="-78"/>
              </a:rPr>
              <a:t>النصائح: </a:t>
            </a:r>
            <a:r>
              <a:rPr lang="ar-EG" sz="2400" dirty="0">
                <a:latin typeface="Sakkal Majalla" panose="02000000000000000000" pitchFamily="2" charset="-78"/>
                <a:cs typeface="Sakkal Majalla" panose="02000000000000000000" pitchFamily="2" charset="-78"/>
              </a:rPr>
              <a:t>من المهم الأخذ في الاعتبار ما يلي: تختار مقدمي الخدمة المرخصين والمناسبين لاحتياجاتك - تختار حزمة الخدمات الصحيحة - تتوصل للاتفاقيات التعاقدية المناسبة والعادلة لتقديم الخدمة.</a:t>
            </a:r>
          </a:p>
          <a:p>
            <a:pPr marL="285750" indent="-285750" algn="r" rtl="1">
              <a:buFont typeface="Arial" charset="0"/>
              <a:buChar char="•"/>
            </a:pPr>
            <a:r>
              <a:rPr lang="ar-SA" sz="2400" u="sng" dirty="0">
                <a:latin typeface="Sakkal Majalla" panose="02000000000000000000" pitchFamily="2" charset="-78"/>
                <a:cs typeface="Sakkal Majalla" panose="02000000000000000000" pitchFamily="2" charset="-78"/>
              </a:rPr>
              <a:t>المواد الازمة</a:t>
            </a:r>
            <a:r>
              <a:rPr lang="ar-SA" sz="2400" dirty="0">
                <a:latin typeface="Sakkal Majalla" panose="02000000000000000000" pitchFamily="2" charset="-78"/>
                <a:cs typeface="Sakkal Majalla" panose="02000000000000000000" pitchFamily="2" charset="-78"/>
              </a:rPr>
              <a:t>:</a:t>
            </a:r>
            <a:r>
              <a:rPr lang="en-US" sz="2400" dirty="0">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شرائح العرض</a:t>
            </a:r>
          </a:p>
          <a:p>
            <a:pPr marL="342900" indent="-342900" algn="r" rtl="1">
              <a:buFont typeface="Arial" panose="020B0604020202020204" pitchFamily="34" charset="0"/>
              <a:buChar char="•"/>
            </a:pPr>
            <a:r>
              <a:rPr lang="ar" sz="2400" u="sng" dirty="0">
                <a:latin typeface="Sakkal Majalla" panose="02000000000000000000" pitchFamily="2" charset="-78"/>
                <a:cs typeface="Sakkal Majalla" panose="02000000000000000000" pitchFamily="2" charset="-78"/>
              </a:rPr>
              <a:t>التقديم:</a:t>
            </a:r>
            <a:r>
              <a:rPr lang="ar" sz="2400" dirty="0">
                <a:latin typeface="Sakkal Majalla" panose="02000000000000000000" pitchFamily="2" charset="-78"/>
                <a:cs typeface="Sakkal Majalla" panose="02000000000000000000" pitchFamily="2" charset="-78"/>
              </a:rPr>
              <a:t> محاضرة</a:t>
            </a:r>
          </a:p>
        </p:txBody>
      </p:sp>
    </p:spTree>
    <p:extLst>
      <p:ext uri="{BB962C8B-B14F-4D97-AF65-F5344CB8AC3E}">
        <p14:creationId xmlns:p14="http://schemas.microsoft.com/office/powerpoint/2010/main" val="937526193"/>
      </p:ext>
    </p:extLst>
  </p:cSld>
  <p:clrMapOvr>
    <a:masterClrMapping/>
  </p:clrMapOvr>
  <mc:AlternateContent xmlns:mc="http://schemas.openxmlformats.org/markup-compatibility/2006" xmlns:p14="http://schemas.microsoft.com/office/powerpoint/2010/main">
    <mc:Choice Requires="p14">
      <p:transition spd="slow" p14:dur="2000" advTm="116672"/>
    </mc:Choice>
    <mc:Fallback xmlns="">
      <p:transition spd="slow" advTm="116672"/>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87A91C7-2777-4BC9-8174-04D9DF19A408}"/>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خدمات إدارة النفايات</a:t>
            </a:r>
          </a:p>
          <a:p>
            <a:pPr algn="r" rtl="1">
              <a:lnSpc>
                <a:spcPct val="113000"/>
              </a:lnSpc>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مناقشة</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3" name="Rectangle 2"/>
          <p:cNvSpPr/>
          <p:nvPr/>
        </p:nvSpPr>
        <p:spPr>
          <a:xfrm>
            <a:off x="2949957" y="1904010"/>
            <a:ext cx="5631925" cy="2548455"/>
          </a:xfrm>
          <a:prstGeom prst="rect">
            <a:avLst/>
          </a:prstGeom>
        </p:spPr>
        <p:txBody>
          <a:bodyPr wrap="square">
            <a:spAutoFit/>
          </a:bodyPr>
          <a:lstStyle/>
          <a:p>
            <a:pPr marL="457200" lvl="3" indent="-457200" algn="r" rtl="1">
              <a:lnSpc>
                <a:spcPct val="114000"/>
              </a:lnSpc>
              <a:buSzPct val="100000"/>
              <a:buFont typeface="Wingdings" panose="05000000000000000000" pitchFamily="2" charset="2"/>
              <a:buChar char="v"/>
              <a:tabLst>
                <a:tab pos="1371600" algn="l"/>
              </a:tabLst>
            </a:pPr>
            <a:r>
              <a:rPr lang="ar-EG" sz="2800" b="1" dirty="0">
                <a:solidFill>
                  <a:schemeClr val="tx1"/>
                </a:solidFill>
                <a:latin typeface="Sakkal Majalla" panose="02000000000000000000" pitchFamily="2" charset="-78"/>
                <a:cs typeface="Sakkal Majalla" panose="02000000000000000000" pitchFamily="2" charset="-78"/>
              </a:rPr>
              <a:t>مولدي النفايات:</a:t>
            </a:r>
            <a:endParaRPr lang="en-US" sz="2800" b="1" dirty="0">
              <a:solidFill>
                <a:schemeClr val="tx1"/>
              </a:solidFill>
              <a:latin typeface="Sakkal Majalla" panose="02000000000000000000" pitchFamily="2" charset="-78"/>
              <a:cs typeface="Sakkal Majalla" panose="02000000000000000000" pitchFamily="2" charset="-78"/>
            </a:endParaRPr>
          </a:p>
          <a:p>
            <a:pPr marL="746125" lvl="3" indent="-457200" algn="r" rtl="1">
              <a:lnSpc>
                <a:spcPct val="114000"/>
              </a:lnSpc>
              <a:buSzPct val="100000"/>
              <a:buFont typeface="Wingdings" panose="05000000000000000000" pitchFamily="2" charset="2"/>
              <a:buChar char="ü"/>
              <a:tabLst>
                <a:tab pos="1371600" algn="l"/>
              </a:tabLst>
            </a:pPr>
            <a:r>
              <a:rPr lang="ar-EG" sz="2800" dirty="0">
                <a:solidFill>
                  <a:schemeClr val="tx1"/>
                </a:solidFill>
                <a:latin typeface="Sakkal Majalla" panose="02000000000000000000" pitchFamily="2" charset="-78"/>
                <a:cs typeface="Sakkal Majalla" panose="02000000000000000000" pitchFamily="2" charset="-78"/>
              </a:rPr>
              <a:t>	من هو مقدم الخدمة لمنشأتك حاليا؟ وما هي نوع الخدمة التي يقدمها لك؟</a:t>
            </a:r>
          </a:p>
          <a:p>
            <a:pPr marL="746125" lvl="3" indent="-457200" algn="r" rtl="1">
              <a:lnSpc>
                <a:spcPct val="114000"/>
              </a:lnSpc>
              <a:buSzPct val="100000"/>
              <a:buFont typeface="Wingdings" panose="05000000000000000000" pitchFamily="2" charset="2"/>
              <a:buChar char="ü"/>
              <a:tabLst>
                <a:tab pos="1371600" algn="l"/>
              </a:tabLst>
            </a:pPr>
            <a:r>
              <a:rPr lang="ar-EG" sz="2800" dirty="0">
                <a:solidFill>
                  <a:schemeClr val="tx1"/>
                </a:solidFill>
                <a:latin typeface="Sakkal Majalla" panose="02000000000000000000" pitchFamily="2" charset="-78"/>
                <a:cs typeface="Sakkal Majalla" panose="02000000000000000000" pitchFamily="2" charset="-78"/>
              </a:rPr>
              <a:t>يرجى كتابة قائمة بالخدمات التي تحتاجها لإعادة التدوير يمكن أن تكون مفيدة لمنشأتك </a:t>
            </a:r>
            <a:endParaRPr lang="en-US" sz="2800" dirty="0">
              <a:solidFill>
                <a:schemeClr val="tx1"/>
              </a:solidFill>
              <a:latin typeface="Sakkal Majalla" panose="02000000000000000000" pitchFamily="2" charset="-78"/>
              <a:cs typeface="Sakkal Majalla" panose="020000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 y="2331746"/>
            <a:ext cx="2504949" cy="2504949"/>
          </a:xfrm>
          <a:prstGeom prst="rect">
            <a:avLst/>
          </a:prstGeom>
        </p:spPr>
      </p:pic>
      <p:sp>
        <p:nvSpPr>
          <p:cNvPr id="5" name="Rectangle 4"/>
          <p:cNvSpPr/>
          <p:nvPr/>
        </p:nvSpPr>
        <p:spPr>
          <a:xfrm>
            <a:off x="3678680" y="4540581"/>
            <a:ext cx="4903201" cy="1074781"/>
          </a:xfrm>
          <a:prstGeom prst="rect">
            <a:avLst/>
          </a:prstGeom>
        </p:spPr>
        <p:txBody>
          <a:bodyPr wrap="square">
            <a:spAutoFit/>
          </a:bodyPr>
          <a:lstStyle/>
          <a:p>
            <a:pPr marL="457200" lvl="3" indent="-457200" algn="r" rtl="1">
              <a:lnSpc>
                <a:spcPct val="114000"/>
              </a:lnSpc>
              <a:buSzPct val="100000"/>
              <a:buFont typeface="Wingdings" panose="05000000000000000000" pitchFamily="2" charset="2"/>
              <a:buChar char="v"/>
              <a:tabLst>
                <a:tab pos="1371600" algn="l"/>
              </a:tabLst>
            </a:pPr>
            <a:r>
              <a:rPr lang="ar-EG" sz="2800" b="1" dirty="0">
                <a:solidFill>
                  <a:schemeClr val="tx1"/>
                </a:solidFill>
                <a:latin typeface="Sakkal Majalla" panose="02000000000000000000" pitchFamily="2" charset="-78"/>
                <a:cs typeface="Sakkal Majalla" panose="02000000000000000000" pitchFamily="2" charset="-78"/>
              </a:rPr>
              <a:t>مقدمي الخدمة:</a:t>
            </a:r>
          </a:p>
          <a:p>
            <a:pPr lvl="3" algn="r" rtl="1">
              <a:lnSpc>
                <a:spcPct val="114000"/>
              </a:lnSpc>
              <a:buSzPct val="100000"/>
              <a:tabLst>
                <a:tab pos="1371600" algn="l"/>
              </a:tabLst>
            </a:pPr>
            <a:r>
              <a:rPr lang="ar-EG" sz="2800" dirty="0">
                <a:solidFill>
                  <a:schemeClr val="tx1"/>
                </a:solidFill>
                <a:latin typeface="Sakkal Majalla" panose="02000000000000000000" pitchFamily="2" charset="-78"/>
                <a:cs typeface="Sakkal Majalla" panose="02000000000000000000" pitchFamily="2" charset="-78"/>
              </a:rPr>
              <a:t> يرجى كتابة قائمة الخدمات التي تقدمها</a:t>
            </a:r>
            <a:endParaRPr lang="en-US" sz="2800" dirty="0">
              <a:solidFill>
                <a:schemeClr val="tx1"/>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56780062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65AF48A-09FE-406C-8B45-D94C9E283E86}"/>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خدمات إدارة النفايات</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مثال لتحديد الخدمات</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graphicFrame>
        <p:nvGraphicFramePr>
          <p:cNvPr id="3" name="Table 2">
            <a:extLst>
              <a:ext uri="{FF2B5EF4-FFF2-40B4-BE49-F238E27FC236}">
                <a16:creationId xmlns:a16="http://schemas.microsoft.com/office/drawing/2014/main" id="{678EA9C3-6FA8-4A5E-8501-494B1E9D8B87}"/>
              </a:ext>
            </a:extLst>
          </p:cNvPr>
          <p:cNvGraphicFramePr>
            <a:graphicFrameLocks noGrp="1"/>
          </p:cNvGraphicFramePr>
          <p:nvPr>
            <p:extLst>
              <p:ext uri="{D42A27DB-BD31-4B8C-83A1-F6EECF244321}">
                <p14:modId xmlns:p14="http://schemas.microsoft.com/office/powerpoint/2010/main" val="3080025181"/>
              </p:ext>
            </p:extLst>
          </p:nvPr>
        </p:nvGraphicFramePr>
        <p:xfrm>
          <a:off x="520649" y="1574785"/>
          <a:ext cx="8102702" cy="5024097"/>
        </p:xfrm>
        <a:graphic>
          <a:graphicData uri="http://schemas.openxmlformats.org/drawingml/2006/table">
            <a:tbl>
              <a:tblPr>
                <a:tableStyleId>{5202B0CA-FC54-4496-8BCA-5EF66A818D29}</a:tableStyleId>
              </a:tblPr>
              <a:tblGrid>
                <a:gridCol w="2819111">
                  <a:extLst>
                    <a:ext uri="{9D8B030D-6E8A-4147-A177-3AD203B41FA5}">
                      <a16:colId xmlns:a16="http://schemas.microsoft.com/office/drawing/2014/main" val="1665865219"/>
                    </a:ext>
                  </a:extLst>
                </a:gridCol>
                <a:gridCol w="1551346">
                  <a:extLst>
                    <a:ext uri="{9D8B030D-6E8A-4147-A177-3AD203B41FA5}">
                      <a16:colId xmlns:a16="http://schemas.microsoft.com/office/drawing/2014/main" val="2344506910"/>
                    </a:ext>
                  </a:extLst>
                </a:gridCol>
                <a:gridCol w="3732245">
                  <a:extLst>
                    <a:ext uri="{9D8B030D-6E8A-4147-A177-3AD203B41FA5}">
                      <a16:colId xmlns:a16="http://schemas.microsoft.com/office/drawing/2014/main" val="2289867089"/>
                    </a:ext>
                  </a:extLst>
                </a:gridCol>
              </a:tblGrid>
              <a:tr h="213307">
                <a:tc>
                  <a:txBody>
                    <a:bodyPr/>
                    <a:lstStyle/>
                    <a:p>
                      <a:pPr algn="ctr" fontAlgn="b"/>
                      <a:r>
                        <a:rPr lang="ar-EG" sz="1400" b="0" i="0" u="none" strike="noStrike" dirty="0">
                          <a:solidFill>
                            <a:srgbClr val="000000"/>
                          </a:solidFill>
                          <a:effectLst/>
                          <a:latin typeface="Sakkal Majalla" panose="02000000000000000000" pitchFamily="2" charset="-78"/>
                          <a:cs typeface="Sakkal Majalla" panose="02000000000000000000" pitchFamily="2" charset="-78"/>
                        </a:rPr>
                        <a:t>تحديات</a:t>
                      </a:r>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ar-EG" sz="1400" b="0" u="none" strike="noStrike" dirty="0">
                          <a:solidFill>
                            <a:srgbClr val="000000"/>
                          </a:solidFill>
                          <a:effectLst/>
                          <a:latin typeface="Sakkal Majalla" panose="02000000000000000000" pitchFamily="2" charset="-78"/>
                          <a:cs typeface="Sakkal Majalla" panose="02000000000000000000" pitchFamily="2" charset="-78"/>
                        </a:rPr>
                        <a:t>موجودة</a:t>
                      </a:r>
                      <a:r>
                        <a:rPr lang="ar-EG" sz="1400" b="0" u="none" strike="noStrike" baseline="0" dirty="0">
                          <a:solidFill>
                            <a:srgbClr val="000000"/>
                          </a:solidFill>
                          <a:effectLst/>
                          <a:latin typeface="Sakkal Majalla" panose="02000000000000000000" pitchFamily="2" charset="-78"/>
                          <a:cs typeface="Sakkal Majalla" panose="02000000000000000000" pitchFamily="2" charset="-78"/>
                        </a:rPr>
                        <a:t> </a:t>
                      </a:r>
                      <a:r>
                        <a:rPr lang="en-US" sz="1400" b="0" u="none" strike="noStrike" baseline="0" dirty="0">
                          <a:solidFill>
                            <a:srgbClr val="000000"/>
                          </a:solidFill>
                          <a:effectLst/>
                          <a:latin typeface="Sakkal Majalla" panose="02000000000000000000" pitchFamily="2" charset="-78"/>
                          <a:cs typeface="Sakkal Majalla" panose="02000000000000000000" pitchFamily="2" charset="-78"/>
                        </a:rPr>
                        <a:t>/</a:t>
                      </a:r>
                      <a:r>
                        <a:rPr lang="ar-EG" sz="1400" b="0" u="none" strike="noStrike" baseline="0" dirty="0">
                          <a:solidFill>
                            <a:srgbClr val="000000"/>
                          </a:solidFill>
                          <a:effectLst/>
                          <a:latin typeface="Sakkal Majalla" panose="02000000000000000000" pitchFamily="2" charset="-78"/>
                          <a:cs typeface="Sakkal Majalla" panose="02000000000000000000" pitchFamily="2" charset="-78"/>
                        </a:rPr>
                        <a:t>مطلوبة</a:t>
                      </a:r>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buClr>
                          <a:srgbClr val="000000"/>
                        </a:buClr>
                        <a:buSzPts val="1400"/>
                        <a:buFont typeface="+mj-lt"/>
                        <a:buAutoNum type="arabicPeriod"/>
                      </a:pPr>
                      <a:endParaRPr lang="ar-EG"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438841"/>
                  </a:ext>
                </a:extLst>
              </a:tr>
              <a:tr h="213307">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buClr>
                          <a:srgbClr val="000000"/>
                        </a:buClr>
                        <a:buSzPts val="1400"/>
                        <a:buFontTx/>
                        <a:buNone/>
                      </a:pPr>
                      <a:r>
                        <a:rPr lang="ar-EG" sz="1400" u="none" strike="noStrike">
                          <a:effectLst/>
                          <a:latin typeface="Sakkal Majalla" panose="02000000000000000000" pitchFamily="2" charset="-78"/>
                          <a:cs typeface="Sakkal Majalla" panose="02000000000000000000" pitchFamily="2" charset="-78"/>
                        </a:rPr>
                        <a:t>فحص وتدقيق النفايات</a:t>
                      </a:r>
                      <a:endParaRPr lang="ar-EG"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4711685"/>
                  </a:ext>
                </a:extLst>
              </a:tr>
              <a:tr h="213307">
                <a:tc>
                  <a:txBody>
                    <a:bodyPr/>
                    <a:lstStyle/>
                    <a:p>
                      <a:pPr algn="l" fontAlgn="b"/>
                      <a:endParaRPr lang="en-US"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buClr>
                          <a:srgbClr val="000000"/>
                        </a:buClr>
                        <a:buSzPts val="1400"/>
                        <a:buFontTx/>
                        <a:buNone/>
                      </a:pPr>
                      <a:r>
                        <a:rPr lang="ar-EG" sz="1400" u="none" strike="noStrike" dirty="0">
                          <a:effectLst/>
                          <a:latin typeface="Sakkal Majalla" panose="02000000000000000000" pitchFamily="2" charset="-78"/>
                          <a:cs typeface="Sakkal Majalla" panose="02000000000000000000" pitchFamily="2" charset="-78"/>
                        </a:rPr>
                        <a:t>التخطيط لإدارة النفايات في الموقع</a:t>
                      </a:r>
                      <a:endParaRPr lang="ar-EG"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9805485"/>
                  </a:ext>
                </a:extLst>
              </a:tr>
              <a:tr h="213307">
                <a:tc>
                  <a:txBody>
                    <a:bodyPr/>
                    <a:lstStyle/>
                    <a:p>
                      <a:pPr algn="l" fontAlgn="b"/>
                      <a:endParaRPr lang="en-US"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buClr>
                          <a:srgbClr val="000000"/>
                        </a:buClr>
                        <a:buSzPts val="1400"/>
                        <a:buFontTx/>
                        <a:buNone/>
                      </a:pPr>
                      <a:r>
                        <a:rPr lang="ar-EG" sz="1400" u="none" strike="noStrike">
                          <a:effectLst/>
                          <a:latin typeface="Sakkal Majalla" panose="02000000000000000000" pitchFamily="2" charset="-78"/>
                          <a:cs typeface="Sakkal Majalla" panose="02000000000000000000" pitchFamily="2" charset="-78"/>
                        </a:rPr>
                        <a:t>خدمة تدريب العاملين</a:t>
                      </a:r>
                      <a:endParaRPr lang="ar-EG"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7626656"/>
                  </a:ext>
                </a:extLst>
              </a:tr>
              <a:tr h="213307">
                <a:tc>
                  <a:txBody>
                    <a:bodyPr/>
                    <a:lstStyle/>
                    <a:p>
                      <a:pPr algn="l" fontAlgn="b"/>
                      <a:endParaRPr lang="en-US"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buClr>
                          <a:srgbClr val="000000"/>
                        </a:buClr>
                        <a:buSzPts val="1400"/>
                        <a:buFontTx/>
                        <a:buNone/>
                      </a:pPr>
                      <a:r>
                        <a:rPr lang="ar-EG" sz="1400" u="none" strike="noStrike" dirty="0">
                          <a:effectLst/>
                          <a:latin typeface="Sakkal Majalla" panose="02000000000000000000" pitchFamily="2" charset="-78"/>
                          <a:cs typeface="Sakkal Majalla" panose="02000000000000000000" pitchFamily="2" charset="-78"/>
                        </a:rPr>
                        <a:t>خدمة نقل النفايات (بالكامل/بحسب الطلب)</a:t>
                      </a:r>
                      <a:endParaRPr lang="ar-EG"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4020540"/>
                  </a:ext>
                </a:extLst>
              </a:tr>
              <a:tr h="213307">
                <a:tc>
                  <a:txBody>
                    <a:bodyPr/>
                    <a:lstStyle/>
                    <a:p>
                      <a:pPr algn="l" fontAlgn="b"/>
                      <a:endParaRPr lang="en-US"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buClr>
                          <a:srgbClr val="000000"/>
                        </a:buClr>
                        <a:buSzPts val="1400"/>
                        <a:buFontTx/>
                        <a:buNone/>
                      </a:pPr>
                      <a:r>
                        <a:rPr lang="ar-EG" sz="1400" u="none" strike="noStrike">
                          <a:effectLst/>
                          <a:latin typeface="Sakkal Majalla" panose="02000000000000000000" pitchFamily="2" charset="-78"/>
                          <a:cs typeface="Sakkal Majalla" panose="02000000000000000000" pitchFamily="2" charset="-78"/>
                        </a:rPr>
                        <a:t>خدمات متخصصة للتخلص من النفايات</a:t>
                      </a:r>
                      <a:endParaRPr lang="ar-EG"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7790411"/>
                  </a:ext>
                </a:extLst>
              </a:tr>
              <a:tr h="213307">
                <a:tc>
                  <a:txBody>
                    <a:bodyPr/>
                    <a:lstStyle/>
                    <a:p>
                      <a:pPr algn="l" fontAlgn="b"/>
                      <a:endParaRPr lang="en-US"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buClr>
                          <a:srgbClr val="000000"/>
                        </a:buClr>
                        <a:buSzPts val="1400"/>
                        <a:buFontTx/>
                        <a:buNone/>
                      </a:pPr>
                      <a:r>
                        <a:rPr lang="ar-EG" sz="1400" u="none" strike="noStrike">
                          <a:effectLst/>
                          <a:latin typeface="Sakkal Majalla" panose="02000000000000000000" pitchFamily="2" charset="-78"/>
                          <a:cs typeface="Sakkal Majalla" panose="02000000000000000000" pitchFamily="2" charset="-78"/>
                        </a:rPr>
                        <a:t>الصيانة الدورية للحاويات واستبدال التالف منها </a:t>
                      </a:r>
                      <a:endParaRPr lang="ar-EG"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1274521"/>
                  </a:ext>
                </a:extLst>
              </a:tr>
              <a:tr h="213307">
                <a:tc>
                  <a:txBody>
                    <a:bodyPr/>
                    <a:lstStyle/>
                    <a:p>
                      <a:pPr algn="l" fontAlgn="b"/>
                      <a:endParaRPr lang="en-US"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buClr>
                          <a:srgbClr val="000000"/>
                        </a:buClr>
                        <a:buSzPts val="1400"/>
                        <a:buFontTx/>
                        <a:buNone/>
                      </a:pPr>
                      <a:r>
                        <a:rPr lang="ar-EG" sz="1400" u="none" strike="noStrike">
                          <a:effectLst/>
                          <a:latin typeface="Sakkal Majalla" panose="02000000000000000000" pitchFamily="2" charset="-78"/>
                          <a:cs typeface="Sakkal Majalla" panose="02000000000000000000" pitchFamily="2" charset="-78"/>
                        </a:rPr>
                        <a:t>تقارير شهرية عن أنشطة النفايات وإعادة التدوير </a:t>
                      </a:r>
                      <a:endParaRPr lang="ar-EG"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9283699"/>
                  </a:ext>
                </a:extLst>
              </a:tr>
              <a:tr h="213307">
                <a:tc>
                  <a:txBody>
                    <a:bodyPr/>
                    <a:lstStyle/>
                    <a:p>
                      <a:pPr algn="l" fontAlgn="b"/>
                      <a:endParaRPr lang="en-US"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buClr>
                          <a:srgbClr val="000000"/>
                        </a:buClr>
                        <a:buSzPts val="1400"/>
                        <a:buFontTx/>
                        <a:buNone/>
                      </a:pPr>
                      <a:r>
                        <a:rPr lang="ar-EG" sz="1400" u="none" strike="noStrike">
                          <a:effectLst/>
                          <a:latin typeface="Sakkal Majalla" panose="02000000000000000000" pitchFamily="2" charset="-78"/>
                          <a:cs typeface="Sakkal Majalla" panose="02000000000000000000" pitchFamily="2" charset="-78"/>
                        </a:rPr>
                        <a:t>توفير الحاويات ذات العلامة المميزة (التجارية)</a:t>
                      </a:r>
                      <a:endParaRPr lang="ar-EG"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2013080"/>
                  </a:ext>
                </a:extLst>
              </a:tr>
              <a:tr h="213307">
                <a:tc>
                  <a:txBody>
                    <a:bodyPr/>
                    <a:lstStyle/>
                    <a:p>
                      <a:pPr algn="l" fontAlgn="b"/>
                      <a:endParaRPr lang="en-US"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buClr>
                          <a:srgbClr val="000000"/>
                        </a:buClr>
                        <a:buSzPts val="1400"/>
                        <a:buFontTx/>
                        <a:buNone/>
                      </a:pPr>
                      <a:r>
                        <a:rPr lang="ar-EG" sz="1400" u="none" strike="noStrike">
                          <a:effectLst/>
                          <a:latin typeface="Sakkal Majalla" panose="02000000000000000000" pitchFamily="2" charset="-78"/>
                          <a:cs typeface="Sakkal Majalla" panose="02000000000000000000" pitchFamily="2" charset="-78"/>
                        </a:rPr>
                        <a:t>خدمة معالجة النفايات في الموقع</a:t>
                      </a:r>
                      <a:endParaRPr lang="ar-EG"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5586974"/>
                  </a:ext>
                </a:extLst>
              </a:tr>
              <a:tr h="213307">
                <a:tc>
                  <a:txBody>
                    <a:bodyPr/>
                    <a:lstStyle/>
                    <a:p>
                      <a:pPr algn="l" fontAlgn="b"/>
                      <a:endParaRPr lang="en-US"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buClr>
                          <a:srgbClr val="000000"/>
                        </a:buClr>
                        <a:buSzPts val="1400"/>
                        <a:buFontTx/>
                        <a:buNone/>
                      </a:pPr>
                      <a:r>
                        <a:rPr lang="ar-EG" sz="1400" u="none" strike="noStrike">
                          <a:effectLst/>
                          <a:latin typeface="Sakkal Majalla" panose="02000000000000000000" pitchFamily="2" charset="-78"/>
                          <a:cs typeface="Sakkal Majalla" panose="02000000000000000000" pitchFamily="2" charset="-78"/>
                        </a:rPr>
                        <a:t>خدمات إتلاف المواد</a:t>
                      </a:r>
                      <a:endParaRPr lang="ar-EG"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8218036"/>
                  </a:ext>
                </a:extLst>
              </a:tr>
              <a:tr h="213307">
                <a:tc>
                  <a:txBody>
                    <a:bodyPr/>
                    <a:lstStyle/>
                    <a:p>
                      <a:pPr algn="l" fontAlgn="b"/>
                      <a:endParaRPr lang="en-US"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buClr>
                          <a:srgbClr val="000000"/>
                        </a:buClr>
                        <a:buSzPts val="1400"/>
                        <a:buFontTx/>
                        <a:buNone/>
                      </a:pPr>
                      <a:r>
                        <a:rPr lang="ar-EG" sz="1400" u="none" strike="noStrike">
                          <a:effectLst/>
                          <a:latin typeface="Sakkal Majalla" panose="02000000000000000000" pitchFamily="2" charset="-78"/>
                          <a:cs typeface="Sakkal Majalla" panose="02000000000000000000" pitchFamily="2" charset="-78"/>
                        </a:rPr>
                        <a:t>خدمة ضمان إعادة التدوير</a:t>
                      </a:r>
                      <a:endParaRPr lang="ar-EG"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7778346"/>
                  </a:ext>
                </a:extLst>
              </a:tr>
              <a:tr h="213307">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buClr>
                          <a:srgbClr val="000000"/>
                        </a:buClr>
                        <a:buSzPts val="1400"/>
                        <a:buFontTx/>
                        <a:buNone/>
                      </a:pPr>
                      <a:r>
                        <a:rPr lang="ar-EG" sz="1400" u="none" strike="noStrike" dirty="0">
                          <a:effectLst/>
                          <a:latin typeface="Sakkal Majalla" panose="02000000000000000000" pitchFamily="2" charset="-78"/>
                          <a:cs typeface="Sakkal Majalla" panose="02000000000000000000" pitchFamily="2" charset="-78"/>
                        </a:rPr>
                        <a:t>خدمات التنظيف والتعقيم بما فيها خدمات مكافحة القوارض والحشرات</a:t>
                      </a:r>
                      <a:endParaRPr lang="ar-EG"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1977228"/>
                  </a:ext>
                </a:extLst>
              </a:tr>
              <a:tr h="142205">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ar-EG" sz="1400" b="0" i="0" u="none" strike="noStrike" dirty="0">
                          <a:solidFill>
                            <a:srgbClr val="000000"/>
                          </a:solidFill>
                          <a:effectLst/>
                          <a:latin typeface="Sakkal Majalla" panose="02000000000000000000" pitchFamily="2" charset="-78"/>
                          <a:cs typeface="Sakkal Majalla" panose="02000000000000000000" pitchFamily="2" charset="-78"/>
                        </a:rPr>
                        <a:t>ورق و كارتون</a:t>
                      </a:r>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7357791"/>
                  </a:ext>
                </a:extLst>
              </a:tr>
              <a:tr h="142205">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ar-EG" sz="1400" b="0" i="0" u="none" strike="noStrike" dirty="0">
                          <a:solidFill>
                            <a:srgbClr val="000000"/>
                          </a:solidFill>
                          <a:effectLst/>
                          <a:latin typeface="Sakkal Majalla" panose="02000000000000000000" pitchFamily="2" charset="-78"/>
                          <a:cs typeface="Sakkal Majalla" panose="02000000000000000000" pitchFamily="2" charset="-78"/>
                        </a:rPr>
                        <a:t>نفايات اليكترونية</a:t>
                      </a:r>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3048463"/>
                  </a:ext>
                </a:extLst>
              </a:tr>
              <a:tr h="142205">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ar-EG" sz="1400" b="0" i="0" u="none" strike="noStrike" dirty="0">
                          <a:solidFill>
                            <a:srgbClr val="000000"/>
                          </a:solidFill>
                          <a:effectLst/>
                          <a:latin typeface="Sakkal Majalla" panose="02000000000000000000" pitchFamily="2" charset="-78"/>
                          <a:cs typeface="Sakkal Majalla" panose="02000000000000000000" pitchFamily="2" charset="-78"/>
                        </a:rPr>
                        <a:t>معادن</a:t>
                      </a:r>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5566929"/>
                  </a:ext>
                </a:extLst>
              </a:tr>
              <a:tr h="142205">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ar-EG" sz="1400" b="0" i="0" u="none" strike="noStrike" dirty="0">
                          <a:solidFill>
                            <a:srgbClr val="000000"/>
                          </a:solidFill>
                          <a:effectLst/>
                          <a:latin typeface="Sakkal Majalla" panose="02000000000000000000" pitchFamily="2" charset="-78"/>
                          <a:cs typeface="Sakkal Majalla" panose="02000000000000000000" pitchFamily="2" charset="-78"/>
                        </a:rPr>
                        <a:t>بلاستيك</a:t>
                      </a:r>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8502192"/>
                  </a:ext>
                </a:extLst>
              </a:tr>
              <a:tr h="142205">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ar-EG" sz="1400" b="0" i="0" u="none" strike="noStrike" dirty="0">
                          <a:solidFill>
                            <a:srgbClr val="000000"/>
                          </a:solidFill>
                          <a:effectLst/>
                          <a:latin typeface="Sakkal Majalla" panose="02000000000000000000" pitchFamily="2" charset="-78"/>
                          <a:cs typeface="Sakkal Majalla" panose="02000000000000000000" pitchFamily="2" charset="-78"/>
                        </a:rPr>
                        <a:t>انتاج كومبست</a:t>
                      </a:r>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7854096"/>
                  </a:ext>
                </a:extLst>
              </a:tr>
              <a:tr h="142205">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ar-EG" sz="1400" b="0" i="0" u="none" strike="noStrike" dirty="0">
                          <a:solidFill>
                            <a:srgbClr val="000000"/>
                          </a:solidFill>
                          <a:effectLst/>
                          <a:latin typeface="Sakkal Majalla" panose="02000000000000000000" pitchFamily="2" charset="-78"/>
                          <a:cs typeface="Sakkal Majalla" panose="02000000000000000000" pitchFamily="2" charset="-78"/>
                        </a:rPr>
                        <a:t>نفايات عضوية</a:t>
                      </a:r>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1973605"/>
                  </a:ext>
                </a:extLst>
              </a:tr>
              <a:tr h="142205">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ar-EG" sz="1400" b="0" i="0" u="none" strike="noStrike" dirty="0">
                          <a:solidFill>
                            <a:srgbClr val="000000"/>
                          </a:solidFill>
                          <a:effectLst/>
                          <a:latin typeface="Sakkal Majalla" panose="02000000000000000000" pitchFamily="2" charset="-78"/>
                          <a:cs typeface="Sakkal Majalla" panose="02000000000000000000" pitchFamily="2" charset="-78"/>
                        </a:rPr>
                        <a:t>................................................................................................................................</a:t>
                      </a:r>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6480211"/>
                  </a:ext>
                </a:extLst>
              </a:tr>
              <a:tr h="142205">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ar-EG" sz="1400" b="0" i="0" u="none" strike="noStrike" dirty="0">
                          <a:solidFill>
                            <a:srgbClr val="000000"/>
                          </a:solidFill>
                          <a:effectLst/>
                          <a:latin typeface="Sakkal Majalla" panose="02000000000000000000" pitchFamily="2" charset="-78"/>
                          <a:cs typeface="Sakkal Majalla" panose="02000000000000000000" pitchFamily="2" charset="-78"/>
                        </a:rPr>
                        <a:t>................................................................................................................................</a:t>
                      </a:r>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9654479"/>
                  </a:ext>
                </a:extLst>
              </a:tr>
              <a:tr h="142205">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ar-EG" sz="1400" b="0" i="0" u="none" strike="noStrike" dirty="0">
                          <a:solidFill>
                            <a:srgbClr val="000000"/>
                          </a:solidFill>
                          <a:effectLst/>
                          <a:latin typeface="Sakkal Majalla" panose="02000000000000000000" pitchFamily="2" charset="-78"/>
                          <a:cs typeface="Sakkal Majalla" panose="02000000000000000000" pitchFamily="2" charset="-78"/>
                        </a:rPr>
                        <a:t>................................................................................................................................</a:t>
                      </a:r>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6526347"/>
                  </a:ext>
                </a:extLst>
              </a:tr>
              <a:tr h="142205">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ar-EG" sz="1400" b="0" i="0" u="none" strike="noStrike" dirty="0">
                          <a:solidFill>
                            <a:srgbClr val="000000"/>
                          </a:solidFill>
                          <a:effectLst/>
                          <a:latin typeface="Sakkal Majalla" panose="02000000000000000000" pitchFamily="2" charset="-78"/>
                          <a:cs typeface="Sakkal Majalla" panose="02000000000000000000" pitchFamily="2" charset="-78"/>
                        </a:rPr>
                        <a:t>................................................................................................................................</a:t>
                      </a:r>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0939440"/>
                  </a:ext>
                </a:extLst>
              </a:tr>
            </a:tbl>
          </a:graphicData>
        </a:graphic>
      </p:graphicFrame>
    </p:spTree>
    <p:extLst>
      <p:ext uri="{BB962C8B-B14F-4D97-AF65-F5344CB8AC3E}">
        <p14:creationId xmlns:p14="http://schemas.microsoft.com/office/powerpoint/2010/main" val="9642413"/>
      </p:ext>
    </p:extLst>
  </p:cSld>
  <p:clrMapOvr>
    <a:masterClrMapping/>
  </p:clrMapOvr>
  <mc:AlternateContent xmlns:mc="http://schemas.openxmlformats.org/markup-compatibility/2006" xmlns:p14="http://schemas.microsoft.com/office/powerpoint/2010/main">
    <mc:Choice Requires="p14">
      <p:transition spd="slow" p14:dur="2000" advTm="116672"/>
    </mc:Choice>
    <mc:Fallback xmlns="">
      <p:transition spd="slow" advTm="116672"/>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65AF48A-09FE-406C-8B45-D94C9E283E86}"/>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خدمات إدارة النفايات</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مثال لتحديد الخدمات</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graphicFrame>
        <p:nvGraphicFramePr>
          <p:cNvPr id="3" name="Table 2">
            <a:extLst>
              <a:ext uri="{FF2B5EF4-FFF2-40B4-BE49-F238E27FC236}">
                <a16:creationId xmlns:a16="http://schemas.microsoft.com/office/drawing/2014/main" id="{678EA9C3-6FA8-4A5E-8501-494B1E9D8B87}"/>
              </a:ext>
            </a:extLst>
          </p:cNvPr>
          <p:cNvGraphicFramePr>
            <a:graphicFrameLocks noGrp="1"/>
          </p:cNvGraphicFramePr>
          <p:nvPr/>
        </p:nvGraphicFramePr>
        <p:xfrm>
          <a:off x="520649" y="1574785"/>
          <a:ext cx="8102702" cy="5024097"/>
        </p:xfrm>
        <a:graphic>
          <a:graphicData uri="http://schemas.openxmlformats.org/drawingml/2006/table">
            <a:tbl>
              <a:tblPr>
                <a:tableStyleId>{5202B0CA-FC54-4496-8BCA-5EF66A818D29}</a:tableStyleId>
              </a:tblPr>
              <a:tblGrid>
                <a:gridCol w="2819111">
                  <a:extLst>
                    <a:ext uri="{9D8B030D-6E8A-4147-A177-3AD203B41FA5}">
                      <a16:colId xmlns:a16="http://schemas.microsoft.com/office/drawing/2014/main" val="1665865219"/>
                    </a:ext>
                  </a:extLst>
                </a:gridCol>
                <a:gridCol w="1551346">
                  <a:extLst>
                    <a:ext uri="{9D8B030D-6E8A-4147-A177-3AD203B41FA5}">
                      <a16:colId xmlns:a16="http://schemas.microsoft.com/office/drawing/2014/main" val="2344506910"/>
                    </a:ext>
                  </a:extLst>
                </a:gridCol>
                <a:gridCol w="3732245">
                  <a:extLst>
                    <a:ext uri="{9D8B030D-6E8A-4147-A177-3AD203B41FA5}">
                      <a16:colId xmlns:a16="http://schemas.microsoft.com/office/drawing/2014/main" val="2289867089"/>
                    </a:ext>
                  </a:extLst>
                </a:gridCol>
              </a:tblGrid>
              <a:tr h="213307">
                <a:tc>
                  <a:txBody>
                    <a:bodyPr/>
                    <a:lstStyle/>
                    <a:p>
                      <a:pPr algn="ctr" fontAlgn="b"/>
                      <a:r>
                        <a:rPr lang="ar-EG" sz="1400" b="0" i="0" u="none" strike="noStrike" dirty="0">
                          <a:solidFill>
                            <a:srgbClr val="000000"/>
                          </a:solidFill>
                          <a:effectLst/>
                          <a:latin typeface="Sakkal Majalla" panose="02000000000000000000" pitchFamily="2" charset="-78"/>
                          <a:cs typeface="Sakkal Majalla" panose="02000000000000000000" pitchFamily="2" charset="-78"/>
                        </a:rPr>
                        <a:t>تحديات</a:t>
                      </a:r>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ar-EG" sz="1400" b="0" u="none" strike="noStrike" dirty="0">
                          <a:solidFill>
                            <a:srgbClr val="000000"/>
                          </a:solidFill>
                          <a:effectLst/>
                          <a:latin typeface="Sakkal Majalla" panose="02000000000000000000" pitchFamily="2" charset="-78"/>
                          <a:cs typeface="Sakkal Majalla" panose="02000000000000000000" pitchFamily="2" charset="-78"/>
                        </a:rPr>
                        <a:t>موجودة</a:t>
                      </a:r>
                      <a:r>
                        <a:rPr lang="ar-EG" sz="1400" b="0" u="none" strike="noStrike" baseline="0" dirty="0">
                          <a:solidFill>
                            <a:srgbClr val="000000"/>
                          </a:solidFill>
                          <a:effectLst/>
                          <a:latin typeface="Sakkal Majalla" panose="02000000000000000000" pitchFamily="2" charset="-78"/>
                          <a:cs typeface="Sakkal Majalla" panose="02000000000000000000" pitchFamily="2" charset="-78"/>
                        </a:rPr>
                        <a:t> </a:t>
                      </a:r>
                      <a:r>
                        <a:rPr lang="en-US" sz="1400" b="0" u="none" strike="noStrike" baseline="0" dirty="0">
                          <a:solidFill>
                            <a:srgbClr val="000000"/>
                          </a:solidFill>
                          <a:effectLst/>
                          <a:latin typeface="Sakkal Majalla" panose="02000000000000000000" pitchFamily="2" charset="-78"/>
                          <a:cs typeface="Sakkal Majalla" panose="02000000000000000000" pitchFamily="2" charset="-78"/>
                        </a:rPr>
                        <a:t>/</a:t>
                      </a:r>
                      <a:r>
                        <a:rPr lang="ar-EG" sz="1400" b="0" u="none" strike="noStrike" baseline="0" dirty="0">
                          <a:solidFill>
                            <a:srgbClr val="000000"/>
                          </a:solidFill>
                          <a:effectLst/>
                          <a:latin typeface="Sakkal Majalla" panose="02000000000000000000" pitchFamily="2" charset="-78"/>
                          <a:cs typeface="Sakkal Majalla" panose="02000000000000000000" pitchFamily="2" charset="-78"/>
                        </a:rPr>
                        <a:t>مطلوبة</a:t>
                      </a:r>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buClr>
                          <a:srgbClr val="000000"/>
                        </a:buClr>
                        <a:buSzPts val="1400"/>
                        <a:buFont typeface="+mj-lt"/>
                        <a:buAutoNum type="arabicPeriod"/>
                      </a:pPr>
                      <a:endParaRPr lang="ar-EG"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438841"/>
                  </a:ext>
                </a:extLst>
              </a:tr>
              <a:tr h="213307">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buClr>
                          <a:srgbClr val="000000"/>
                        </a:buClr>
                        <a:buSzPts val="1400"/>
                        <a:buFontTx/>
                        <a:buNone/>
                      </a:pPr>
                      <a:r>
                        <a:rPr lang="ar-EG" sz="1400" u="none" strike="noStrike">
                          <a:effectLst/>
                          <a:latin typeface="Sakkal Majalla" panose="02000000000000000000" pitchFamily="2" charset="-78"/>
                          <a:cs typeface="Sakkal Majalla" panose="02000000000000000000" pitchFamily="2" charset="-78"/>
                        </a:rPr>
                        <a:t>فحص وتدقيق النفايات</a:t>
                      </a:r>
                      <a:endParaRPr lang="ar-EG"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4711685"/>
                  </a:ext>
                </a:extLst>
              </a:tr>
              <a:tr h="213307">
                <a:tc>
                  <a:txBody>
                    <a:bodyPr/>
                    <a:lstStyle/>
                    <a:p>
                      <a:pPr algn="l" fontAlgn="b"/>
                      <a:endParaRPr lang="en-US"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buClr>
                          <a:srgbClr val="000000"/>
                        </a:buClr>
                        <a:buSzPts val="1400"/>
                        <a:buFontTx/>
                        <a:buNone/>
                      </a:pPr>
                      <a:r>
                        <a:rPr lang="ar-EG" sz="1400" u="none" strike="noStrike" dirty="0">
                          <a:effectLst/>
                          <a:latin typeface="Sakkal Majalla" panose="02000000000000000000" pitchFamily="2" charset="-78"/>
                          <a:cs typeface="Sakkal Majalla" panose="02000000000000000000" pitchFamily="2" charset="-78"/>
                        </a:rPr>
                        <a:t>التخطيط لإدارة النفايات في الموقع</a:t>
                      </a:r>
                      <a:endParaRPr lang="ar-EG"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9805485"/>
                  </a:ext>
                </a:extLst>
              </a:tr>
              <a:tr h="213307">
                <a:tc>
                  <a:txBody>
                    <a:bodyPr/>
                    <a:lstStyle/>
                    <a:p>
                      <a:pPr algn="l" fontAlgn="b"/>
                      <a:endParaRPr lang="en-US"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buClr>
                          <a:srgbClr val="000000"/>
                        </a:buClr>
                        <a:buSzPts val="1400"/>
                        <a:buFontTx/>
                        <a:buNone/>
                      </a:pPr>
                      <a:r>
                        <a:rPr lang="ar-EG" sz="1400" u="none" strike="noStrike">
                          <a:effectLst/>
                          <a:latin typeface="Sakkal Majalla" panose="02000000000000000000" pitchFamily="2" charset="-78"/>
                          <a:cs typeface="Sakkal Majalla" panose="02000000000000000000" pitchFamily="2" charset="-78"/>
                        </a:rPr>
                        <a:t>خدمة تدريب العاملين</a:t>
                      </a:r>
                      <a:endParaRPr lang="ar-EG"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7626656"/>
                  </a:ext>
                </a:extLst>
              </a:tr>
              <a:tr h="213307">
                <a:tc>
                  <a:txBody>
                    <a:bodyPr/>
                    <a:lstStyle/>
                    <a:p>
                      <a:pPr algn="l" fontAlgn="b"/>
                      <a:endParaRPr lang="en-US"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buClr>
                          <a:srgbClr val="000000"/>
                        </a:buClr>
                        <a:buSzPts val="1400"/>
                        <a:buFontTx/>
                        <a:buNone/>
                      </a:pPr>
                      <a:r>
                        <a:rPr lang="ar-EG" sz="1400" u="none" strike="noStrike" dirty="0">
                          <a:effectLst/>
                          <a:latin typeface="Sakkal Majalla" panose="02000000000000000000" pitchFamily="2" charset="-78"/>
                          <a:cs typeface="Sakkal Majalla" panose="02000000000000000000" pitchFamily="2" charset="-78"/>
                        </a:rPr>
                        <a:t>خدمة نقل النفايات (بالكامل/بحسب الطلب)</a:t>
                      </a:r>
                      <a:endParaRPr lang="ar-EG"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4020540"/>
                  </a:ext>
                </a:extLst>
              </a:tr>
              <a:tr h="213307">
                <a:tc>
                  <a:txBody>
                    <a:bodyPr/>
                    <a:lstStyle/>
                    <a:p>
                      <a:pPr algn="l" fontAlgn="b"/>
                      <a:endParaRPr lang="en-US"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buClr>
                          <a:srgbClr val="000000"/>
                        </a:buClr>
                        <a:buSzPts val="1400"/>
                        <a:buFontTx/>
                        <a:buNone/>
                      </a:pPr>
                      <a:r>
                        <a:rPr lang="ar-EG" sz="1400" u="none" strike="noStrike">
                          <a:effectLst/>
                          <a:latin typeface="Sakkal Majalla" panose="02000000000000000000" pitchFamily="2" charset="-78"/>
                          <a:cs typeface="Sakkal Majalla" panose="02000000000000000000" pitchFamily="2" charset="-78"/>
                        </a:rPr>
                        <a:t>خدمات متخصصة للتخلص من النفايات</a:t>
                      </a:r>
                      <a:endParaRPr lang="ar-EG"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7790411"/>
                  </a:ext>
                </a:extLst>
              </a:tr>
              <a:tr h="213307">
                <a:tc>
                  <a:txBody>
                    <a:bodyPr/>
                    <a:lstStyle/>
                    <a:p>
                      <a:pPr algn="l" fontAlgn="b"/>
                      <a:endParaRPr lang="en-US"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buClr>
                          <a:srgbClr val="000000"/>
                        </a:buClr>
                        <a:buSzPts val="1400"/>
                        <a:buFontTx/>
                        <a:buNone/>
                      </a:pPr>
                      <a:r>
                        <a:rPr lang="ar-EG" sz="1400" u="none" strike="noStrike">
                          <a:effectLst/>
                          <a:latin typeface="Sakkal Majalla" panose="02000000000000000000" pitchFamily="2" charset="-78"/>
                          <a:cs typeface="Sakkal Majalla" panose="02000000000000000000" pitchFamily="2" charset="-78"/>
                        </a:rPr>
                        <a:t>الصيانة الدورية للحاويات واستبدال التالف منها </a:t>
                      </a:r>
                      <a:endParaRPr lang="ar-EG"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1274521"/>
                  </a:ext>
                </a:extLst>
              </a:tr>
              <a:tr h="213307">
                <a:tc>
                  <a:txBody>
                    <a:bodyPr/>
                    <a:lstStyle/>
                    <a:p>
                      <a:pPr algn="l" fontAlgn="b"/>
                      <a:endParaRPr lang="en-US"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buClr>
                          <a:srgbClr val="000000"/>
                        </a:buClr>
                        <a:buSzPts val="1400"/>
                        <a:buFontTx/>
                        <a:buNone/>
                      </a:pPr>
                      <a:r>
                        <a:rPr lang="ar-EG" sz="1400" u="none" strike="noStrike">
                          <a:effectLst/>
                          <a:latin typeface="Sakkal Majalla" panose="02000000000000000000" pitchFamily="2" charset="-78"/>
                          <a:cs typeface="Sakkal Majalla" panose="02000000000000000000" pitchFamily="2" charset="-78"/>
                        </a:rPr>
                        <a:t>تقارير شهرية عن أنشطة النفايات وإعادة التدوير </a:t>
                      </a:r>
                      <a:endParaRPr lang="ar-EG"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9283699"/>
                  </a:ext>
                </a:extLst>
              </a:tr>
              <a:tr h="213307">
                <a:tc>
                  <a:txBody>
                    <a:bodyPr/>
                    <a:lstStyle/>
                    <a:p>
                      <a:pPr algn="l" fontAlgn="b"/>
                      <a:endParaRPr lang="en-US"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buClr>
                          <a:srgbClr val="000000"/>
                        </a:buClr>
                        <a:buSzPts val="1400"/>
                        <a:buFontTx/>
                        <a:buNone/>
                      </a:pPr>
                      <a:r>
                        <a:rPr lang="ar-EG" sz="1400" u="none" strike="noStrike">
                          <a:effectLst/>
                          <a:latin typeface="Sakkal Majalla" panose="02000000000000000000" pitchFamily="2" charset="-78"/>
                          <a:cs typeface="Sakkal Majalla" panose="02000000000000000000" pitchFamily="2" charset="-78"/>
                        </a:rPr>
                        <a:t>توفير الحاويات ذات العلامة المميزة (التجارية)</a:t>
                      </a:r>
                      <a:endParaRPr lang="ar-EG"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2013080"/>
                  </a:ext>
                </a:extLst>
              </a:tr>
              <a:tr h="213307">
                <a:tc>
                  <a:txBody>
                    <a:bodyPr/>
                    <a:lstStyle/>
                    <a:p>
                      <a:pPr algn="l" fontAlgn="b"/>
                      <a:endParaRPr lang="en-US"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buClr>
                          <a:srgbClr val="000000"/>
                        </a:buClr>
                        <a:buSzPts val="1400"/>
                        <a:buFontTx/>
                        <a:buNone/>
                      </a:pPr>
                      <a:r>
                        <a:rPr lang="ar-EG" sz="1400" u="none" strike="noStrike">
                          <a:effectLst/>
                          <a:latin typeface="Sakkal Majalla" panose="02000000000000000000" pitchFamily="2" charset="-78"/>
                          <a:cs typeface="Sakkal Majalla" panose="02000000000000000000" pitchFamily="2" charset="-78"/>
                        </a:rPr>
                        <a:t>خدمة معالجة النفايات في الموقع</a:t>
                      </a:r>
                      <a:endParaRPr lang="ar-EG"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5586974"/>
                  </a:ext>
                </a:extLst>
              </a:tr>
              <a:tr h="213307">
                <a:tc>
                  <a:txBody>
                    <a:bodyPr/>
                    <a:lstStyle/>
                    <a:p>
                      <a:pPr algn="l" fontAlgn="b"/>
                      <a:endParaRPr lang="en-US"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buClr>
                          <a:srgbClr val="000000"/>
                        </a:buClr>
                        <a:buSzPts val="1400"/>
                        <a:buFontTx/>
                        <a:buNone/>
                      </a:pPr>
                      <a:r>
                        <a:rPr lang="ar-EG" sz="1400" u="none" strike="noStrike">
                          <a:effectLst/>
                          <a:latin typeface="Sakkal Majalla" panose="02000000000000000000" pitchFamily="2" charset="-78"/>
                          <a:cs typeface="Sakkal Majalla" panose="02000000000000000000" pitchFamily="2" charset="-78"/>
                        </a:rPr>
                        <a:t>خدمات إتلاف المواد</a:t>
                      </a:r>
                      <a:endParaRPr lang="ar-EG"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8218036"/>
                  </a:ext>
                </a:extLst>
              </a:tr>
              <a:tr h="213307">
                <a:tc>
                  <a:txBody>
                    <a:bodyPr/>
                    <a:lstStyle/>
                    <a:p>
                      <a:pPr algn="l" fontAlgn="b"/>
                      <a:endParaRPr lang="en-US"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buClr>
                          <a:srgbClr val="000000"/>
                        </a:buClr>
                        <a:buSzPts val="1400"/>
                        <a:buFontTx/>
                        <a:buNone/>
                      </a:pPr>
                      <a:r>
                        <a:rPr lang="ar-EG" sz="1400" u="none" strike="noStrike">
                          <a:effectLst/>
                          <a:latin typeface="Sakkal Majalla" panose="02000000000000000000" pitchFamily="2" charset="-78"/>
                          <a:cs typeface="Sakkal Majalla" panose="02000000000000000000" pitchFamily="2" charset="-78"/>
                        </a:rPr>
                        <a:t>خدمة ضمان إعادة التدوير</a:t>
                      </a:r>
                      <a:endParaRPr lang="ar-EG" sz="1400" b="0" i="0" u="none" strike="noStrike">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7778346"/>
                  </a:ext>
                </a:extLst>
              </a:tr>
              <a:tr h="213307">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fontAlgn="ctr">
                        <a:buClr>
                          <a:srgbClr val="000000"/>
                        </a:buClr>
                        <a:buSzPts val="1400"/>
                        <a:buFontTx/>
                        <a:buNone/>
                      </a:pPr>
                      <a:r>
                        <a:rPr lang="ar-EG" sz="1400" u="none" strike="noStrike" dirty="0">
                          <a:effectLst/>
                          <a:latin typeface="Sakkal Majalla" panose="02000000000000000000" pitchFamily="2" charset="-78"/>
                          <a:cs typeface="Sakkal Majalla" panose="02000000000000000000" pitchFamily="2" charset="-78"/>
                        </a:rPr>
                        <a:t>خدمات التنظيف والتعقيم بما فيها خدمات مكافحة القوارض والحشرات</a:t>
                      </a:r>
                      <a:endParaRPr lang="ar-EG"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1977228"/>
                  </a:ext>
                </a:extLst>
              </a:tr>
              <a:tr h="142205">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ar-EG" sz="1400" b="0" i="0" u="none" strike="noStrike" dirty="0">
                          <a:solidFill>
                            <a:srgbClr val="000000"/>
                          </a:solidFill>
                          <a:effectLst/>
                          <a:latin typeface="Sakkal Majalla" panose="02000000000000000000" pitchFamily="2" charset="-78"/>
                          <a:cs typeface="Sakkal Majalla" panose="02000000000000000000" pitchFamily="2" charset="-78"/>
                        </a:rPr>
                        <a:t>ورق و كارتون</a:t>
                      </a:r>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7357791"/>
                  </a:ext>
                </a:extLst>
              </a:tr>
              <a:tr h="142205">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ar-EG" sz="1400" b="0" i="0" u="none" strike="noStrike" dirty="0">
                          <a:solidFill>
                            <a:srgbClr val="000000"/>
                          </a:solidFill>
                          <a:effectLst/>
                          <a:latin typeface="Sakkal Majalla" panose="02000000000000000000" pitchFamily="2" charset="-78"/>
                          <a:cs typeface="Sakkal Majalla" panose="02000000000000000000" pitchFamily="2" charset="-78"/>
                        </a:rPr>
                        <a:t>نفايات اليكترونية</a:t>
                      </a:r>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3048463"/>
                  </a:ext>
                </a:extLst>
              </a:tr>
              <a:tr h="142205">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ar-EG" sz="1400" b="0" i="0" u="none" strike="noStrike" dirty="0">
                          <a:solidFill>
                            <a:srgbClr val="000000"/>
                          </a:solidFill>
                          <a:effectLst/>
                          <a:latin typeface="Sakkal Majalla" panose="02000000000000000000" pitchFamily="2" charset="-78"/>
                          <a:cs typeface="Sakkal Majalla" panose="02000000000000000000" pitchFamily="2" charset="-78"/>
                        </a:rPr>
                        <a:t>معادن</a:t>
                      </a:r>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5566929"/>
                  </a:ext>
                </a:extLst>
              </a:tr>
              <a:tr h="142205">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ar-EG" sz="1400" b="0" i="0" u="none" strike="noStrike" dirty="0">
                          <a:solidFill>
                            <a:srgbClr val="000000"/>
                          </a:solidFill>
                          <a:effectLst/>
                          <a:latin typeface="Sakkal Majalla" panose="02000000000000000000" pitchFamily="2" charset="-78"/>
                          <a:cs typeface="Sakkal Majalla" panose="02000000000000000000" pitchFamily="2" charset="-78"/>
                        </a:rPr>
                        <a:t>بلاستيك</a:t>
                      </a:r>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8502192"/>
                  </a:ext>
                </a:extLst>
              </a:tr>
              <a:tr h="142205">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ar-EG" sz="1400" b="0" i="0" u="none" strike="noStrike" dirty="0">
                          <a:solidFill>
                            <a:srgbClr val="000000"/>
                          </a:solidFill>
                          <a:effectLst/>
                          <a:latin typeface="Sakkal Majalla" panose="02000000000000000000" pitchFamily="2" charset="-78"/>
                          <a:cs typeface="Sakkal Majalla" panose="02000000000000000000" pitchFamily="2" charset="-78"/>
                        </a:rPr>
                        <a:t>انتاج كومبست</a:t>
                      </a:r>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7854096"/>
                  </a:ext>
                </a:extLst>
              </a:tr>
              <a:tr h="142205">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ar-EG" sz="1400" b="0" i="0" u="none" strike="noStrike" dirty="0">
                          <a:solidFill>
                            <a:srgbClr val="000000"/>
                          </a:solidFill>
                          <a:effectLst/>
                          <a:latin typeface="Sakkal Majalla" panose="02000000000000000000" pitchFamily="2" charset="-78"/>
                          <a:cs typeface="Sakkal Majalla" panose="02000000000000000000" pitchFamily="2" charset="-78"/>
                        </a:rPr>
                        <a:t>نفايات عضوية</a:t>
                      </a:r>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1973605"/>
                  </a:ext>
                </a:extLst>
              </a:tr>
              <a:tr h="142205">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ar-EG" sz="1400" b="0" i="0" u="none" strike="noStrike" dirty="0">
                          <a:solidFill>
                            <a:srgbClr val="000000"/>
                          </a:solidFill>
                          <a:effectLst/>
                          <a:latin typeface="Sakkal Majalla" panose="02000000000000000000" pitchFamily="2" charset="-78"/>
                          <a:cs typeface="Sakkal Majalla" panose="02000000000000000000" pitchFamily="2" charset="-78"/>
                        </a:rPr>
                        <a:t>................................................................................................................................</a:t>
                      </a:r>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6480211"/>
                  </a:ext>
                </a:extLst>
              </a:tr>
              <a:tr h="142205">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ar-EG" sz="1400" b="0" i="0" u="none" strike="noStrike" dirty="0">
                          <a:solidFill>
                            <a:srgbClr val="000000"/>
                          </a:solidFill>
                          <a:effectLst/>
                          <a:latin typeface="Sakkal Majalla" panose="02000000000000000000" pitchFamily="2" charset="-78"/>
                          <a:cs typeface="Sakkal Majalla" panose="02000000000000000000" pitchFamily="2" charset="-78"/>
                        </a:rPr>
                        <a:t>................................................................................................................................</a:t>
                      </a:r>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9654479"/>
                  </a:ext>
                </a:extLst>
              </a:tr>
              <a:tr h="142205">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ar-EG" sz="1400" b="0" i="0" u="none" strike="noStrike" dirty="0">
                          <a:solidFill>
                            <a:srgbClr val="000000"/>
                          </a:solidFill>
                          <a:effectLst/>
                          <a:latin typeface="Sakkal Majalla" panose="02000000000000000000" pitchFamily="2" charset="-78"/>
                          <a:cs typeface="Sakkal Majalla" panose="02000000000000000000" pitchFamily="2" charset="-78"/>
                        </a:rPr>
                        <a:t>................................................................................................................................</a:t>
                      </a:r>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6526347"/>
                  </a:ext>
                </a:extLst>
              </a:tr>
              <a:tr h="142205">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ar-EG" sz="1400" b="0" i="0" u="none" strike="noStrike" dirty="0">
                          <a:solidFill>
                            <a:srgbClr val="000000"/>
                          </a:solidFill>
                          <a:effectLst/>
                          <a:latin typeface="Sakkal Majalla" panose="02000000000000000000" pitchFamily="2" charset="-78"/>
                          <a:cs typeface="Sakkal Majalla" panose="02000000000000000000" pitchFamily="2" charset="-78"/>
                        </a:rPr>
                        <a:t>................................................................................................................................</a:t>
                      </a:r>
                      <a:endParaRPr lang="en-US" sz="1400" b="0" i="0" u="none" strike="noStrike" dirty="0">
                        <a:solidFill>
                          <a:srgbClr val="000000"/>
                        </a:solidFill>
                        <a:effectLst/>
                        <a:latin typeface="Sakkal Majalla" panose="02000000000000000000" pitchFamily="2" charset="-78"/>
                        <a:cs typeface="Sakkal Majalla" panose="02000000000000000000" pitchFamily="2" charset="-78"/>
                      </a:endParaRPr>
                    </a:p>
                  </a:txBody>
                  <a:tcPr marL="5079" marR="5079" marT="50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0939440"/>
                  </a:ext>
                </a:extLst>
              </a:tr>
            </a:tbl>
          </a:graphicData>
        </a:graphic>
      </p:graphicFrame>
      <p:sp>
        <p:nvSpPr>
          <p:cNvPr id="5" name="TextBox 4">
            <a:extLst>
              <a:ext uri="{FF2B5EF4-FFF2-40B4-BE49-F238E27FC236}">
                <a16:creationId xmlns:a16="http://schemas.microsoft.com/office/drawing/2014/main" id="{F79DA350-5223-4415-9C6A-76BB5DF92636}"/>
              </a:ext>
            </a:extLst>
          </p:cNvPr>
          <p:cNvSpPr txBox="1"/>
          <p:nvPr/>
        </p:nvSpPr>
        <p:spPr>
          <a:xfrm>
            <a:off x="520649" y="2086887"/>
            <a:ext cx="8270939" cy="3416320"/>
          </a:xfrm>
          <a:prstGeom prst="rect">
            <a:avLst/>
          </a:prstGeom>
          <a:solidFill>
            <a:schemeClr val="tx2">
              <a:lumMod val="20000"/>
              <a:lumOff val="80000"/>
            </a:schemeClr>
          </a:solidFill>
        </p:spPr>
        <p:txBody>
          <a:bodyPr wrap="square" rtlCol="0">
            <a:spAutoFit/>
          </a:bodyPr>
          <a:lstStyle/>
          <a:p>
            <a:pPr algn="r" rtl="1"/>
            <a:r>
              <a:rPr lang="ar-SA" sz="2400" dirty="0">
                <a:latin typeface="Sakkal Majalla" panose="02000000000000000000" pitchFamily="2" charset="-78"/>
                <a:cs typeface="Sakkal Majalla" panose="02000000000000000000" pitchFamily="2" charset="-78"/>
              </a:rPr>
              <a:t>دليل المدربين:</a:t>
            </a:r>
          </a:p>
          <a:p>
            <a:pPr marL="285750" indent="-285750" algn="r" rtl="1">
              <a:buFont typeface="Arial" charset="0"/>
              <a:buChar char="•"/>
            </a:pPr>
            <a:r>
              <a:rPr lang="ar-SA" sz="2400" u="sng" dirty="0">
                <a:latin typeface="Sakkal Majalla" panose="02000000000000000000" pitchFamily="2" charset="-78"/>
                <a:cs typeface="Sakkal Majalla" panose="02000000000000000000" pitchFamily="2" charset="-78"/>
              </a:rPr>
              <a:t>الهدف: </a:t>
            </a:r>
            <a:r>
              <a:rPr lang="ar-EG" sz="2400" dirty="0">
                <a:latin typeface="Sakkal Majalla" panose="02000000000000000000" pitchFamily="2" charset="-78"/>
                <a:cs typeface="Sakkal Majalla" panose="02000000000000000000" pitchFamily="2" charset="-78"/>
              </a:rPr>
              <a:t>شرح أنواع الخدمات المختلفة وأهميه تحديدها لكل منشأه </a:t>
            </a:r>
          </a:p>
          <a:p>
            <a:pPr marL="285750" indent="-285750" algn="r" rtl="1">
              <a:buFont typeface="Arial" charset="0"/>
              <a:buChar char="•"/>
            </a:pPr>
            <a:r>
              <a:rPr lang="ar-SA" sz="2400" u="sng" dirty="0">
                <a:latin typeface="Sakkal Majalla" panose="02000000000000000000" pitchFamily="2" charset="-78"/>
                <a:cs typeface="Sakkal Majalla" panose="02000000000000000000" pitchFamily="2" charset="-78"/>
              </a:rPr>
              <a:t>الرسالة: </a:t>
            </a:r>
            <a:r>
              <a:rPr lang="ar-EG" sz="2400" dirty="0">
                <a:latin typeface="Sakkal Majalla" panose="02000000000000000000" pitchFamily="2" charset="-78"/>
                <a:cs typeface="Sakkal Majalla" panose="02000000000000000000" pitchFamily="2" charset="-78"/>
              </a:rPr>
              <a:t>لا تتضمن القائمة بالضرورة جميع مقدمي الخدمة والقائمين بإعادة التدوير في السوق،ولكن من المهم تديد الخدمات التي تناسب خطتك لإدارة النفايات</a:t>
            </a:r>
          </a:p>
          <a:p>
            <a:pPr marL="285750" indent="-285750" algn="r" rtl="1">
              <a:buFont typeface="Arial" charset="0"/>
              <a:buChar char="•"/>
            </a:pPr>
            <a:r>
              <a:rPr lang="ar-EG" sz="2400" u="sng" dirty="0">
                <a:latin typeface="Sakkal Majalla" panose="02000000000000000000" pitchFamily="2" charset="-78"/>
                <a:cs typeface="Sakkal Majalla" panose="02000000000000000000" pitchFamily="2" charset="-78"/>
              </a:rPr>
              <a:t>النصائح: </a:t>
            </a:r>
            <a:r>
              <a:rPr lang="ar-EG" sz="2400" dirty="0">
                <a:latin typeface="Sakkal Majalla" panose="02000000000000000000" pitchFamily="2" charset="-78"/>
                <a:cs typeface="Sakkal Majalla" panose="02000000000000000000" pitchFamily="2" charset="-78"/>
              </a:rPr>
              <a:t>قد يتطلب اختيار أفضل حزمة خدمات إجراء مناقشات مع مقدم الخدمة الخاص بك. ويمكن ضبط الخدمات لتناسب احتياجاتك وأهدافك. ومن الأفضل أن تقدم لك شركة واحدة جميع الخدمات المطلوبة. </a:t>
            </a:r>
          </a:p>
          <a:p>
            <a:pPr marL="285750" indent="-285750" algn="r" rtl="1">
              <a:buFont typeface="Arial" charset="0"/>
              <a:buChar char="•"/>
            </a:pPr>
            <a:r>
              <a:rPr lang="ar-SA" sz="2400" u="sng" dirty="0">
                <a:latin typeface="Sakkal Majalla" panose="02000000000000000000" pitchFamily="2" charset="-78"/>
                <a:cs typeface="Sakkal Majalla" panose="02000000000000000000" pitchFamily="2" charset="-78"/>
              </a:rPr>
              <a:t>المواد الازمة</a:t>
            </a:r>
            <a:r>
              <a:rPr lang="ar-SA" sz="2400" dirty="0">
                <a:latin typeface="Sakkal Majalla" panose="02000000000000000000" pitchFamily="2" charset="-78"/>
                <a:cs typeface="Sakkal Majalla" panose="02000000000000000000" pitchFamily="2" charset="-78"/>
              </a:rPr>
              <a:t>:</a:t>
            </a:r>
            <a:r>
              <a:rPr lang="en-US" sz="2400" dirty="0">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شرائح العرض</a:t>
            </a:r>
          </a:p>
          <a:p>
            <a:pPr marL="342900" indent="-342900" algn="r" rtl="1">
              <a:buFont typeface="Arial" panose="020B0604020202020204" pitchFamily="34" charset="0"/>
              <a:buChar char="•"/>
            </a:pPr>
            <a:r>
              <a:rPr lang="ar" sz="2400" u="sng" dirty="0">
                <a:latin typeface="Sakkal Majalla" panose="02000000000000000000" pitchFamily="2" charset="-78"/>
                <a:cs typeface="Sakkal Majalla" panose="02000000000000000000" pitchFamily="2" charset="-78"/>
              </a:rPr>
              <a:t>التقديم:</a:t>
            </a:r>
            <a:r>
              <a:rPr lang="ar" sz="2400" dirty="0">
                <a:latin typeface="Sakkal Majalla" panose="02000000000000000000" pitchFamily="2" charset="-78"/>
                <a:cs typeface="Sakkal Majalla" panose="02000000000000000000" pitchFamily="2" charset="-78"/>
              </a:rPr>
              <a:t> محاضرة</a:t>
            </a:r>
          </a:p>
        </p:txBody>
      </p:sp>
    </p:spTree>
    <p:extLst>
      <p:ext uri="{BB962C8B-B14F-4D97-AF65-F5344CB8AC3E}">
        <p14:creationId xmlns:p14="http://schemas.microsoft.com/office/powerpoint/2010/main" val="3139359753"/>
      </p:ext>
    </p:extLst>
  </p:cSld>
  <p:clrMapOvr>
    <a:masterClrMapping/>
  </p:clrMapOvr>
  <mc:AlternateContent xmlns:mc="http://schemas.openxmlformats.org/markup-compatibility/2006" xmlns:p14="http://schemas.microsoft.com/office/powerpoint/2010/main">
    <mc:Choice Requires="p14">
      <p:transition spd="slow" p14:dur="2000" advTm="116672"/>
    </mc:Choice>
    <mc:Fallback xmlns="">
      <p:transition spd="slow" advTm="116672"/>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4" name="Rectangle 3">
            <a:extLst>
              <a:ext uri="{FF2B5EF4-FFF2-40B4-BE49-F238E27FC236}">
                <a16:creationId xmlns:a16="http://schemas.microsoft.com/office/drawing/2014/main" id="{1DD94B04-05D2-4AE7-A26F-52517DADEE92}"/>
              </a:ext>
            </a:extLst>
          </p:cNvPr>
          <p:cNvSpPr/>
          <p:nvPr/>
        </p:nvSpPr>
        <p:spPr>
          <a:xfrm>
            <a:off x="2374652" y="3306867"/>
            <a:ext cx="4877684" cy="584775"/>
          </a:xfrm>
          <a:prstGeom prst="rect">
            <a:avLst/>
          </a:prstGeom>
        </p:spPr>
        <p:txBody>
          <a:bodyPr wrap="square">
            <a:spAutoFit/>
          </a:bodyPr>
          <a:lstStyle/>
          <a:p>
            <a:pPr algn="ctr">
              <a:spcAft>
                <a:spcPts val="1200"/>
              </a:spcAft>
            </a:pPr>
            <a:r>
              <a:rPr lang="ar-EG" sz="3200" b="1" dirty="0">
                <a:solidFill>
                  <a:schemeClr val="bg1"/>
                </a:solidFill>
                <a:latin typeface="Sakkal Majalla" panose="02000000000000000000" pitchFamily="2" charset="-78"/>
                <a:ea typeface="Gill Sans"/>
                <a:cs typeface="Sakkal Majalla" panose="02000000000000000000" pitchFamily="2" charset="-78"/>
                <a:sym typeface="Gill Sans"/>
              </a:rPr>
              <a:t>برجاء ملئ استمارة تقييم ما بعد التدريب</a:t>
            </a:r>
          </a:p>
        </p:txBody>
      </p:sp>
      <p:sp>
        <p:nvSpPr>
          <p:cNvPr id="5" name="Rectangle 4"/>
          <p:cNvSpPr/>
          <p:nvPr/>
        </p:nvSpPr>
        <p:spPr>
          <a:xfrm>
            <a:off x="674914" y="3712029"/>
            <a:ext cx="489857" cy="35922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41594" y="1936587"/>
            <a:ext cx="7543800" cy="391011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053215"/>
      </p:ext>
    </p:extLst>
  </p:cSld>
  <p:clrMapOvr>
    <a:masterClrMapping/>
  </p:clrMapOvr>
  <mc:AlternateContent xmlns:mc="http://schemas.openxmlformats.org/markup-compatibility/2006" xmlns:p14="http://schemas.microsoft.com/office/powerpoint/2010/main">
    <mc:Choice Requires="p14">
      <p:transition spd="slow" p14:dur="2000" advTm="57328"/>
    </mc:Choice>
    <mc:Fallback xmlns="">
      <p:transition spd="slow" advTm="57328"/>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4" name="Rectangle 3">
            <a:extLst>
              <a:ext uri="{FF2B5EF4-FFF2-40B4-BE49-F238E27FC236}">
                <a16:creationId xmlns:a16="http://schemas.microsoft.com/office/drawing/2014/main" id="{1DD94B04-05D2-4AE7-A26F-52517DADEE92}"/>
              </a:ext>
            </a:extLst>
          </p:cNvPr>
          <p:cNvSpPr/>
          <p:nvPr/>
        </p:nvSpPr>
        <p:spPr>
          <a:xfrm>
            <a:off x="1917370" y="3276089"/>
            <a:ext cx="4877684" cy="1231106"/>
          </a:xfrm>
          <a:prstGeom prst="rect">
            <a:avLst/>
          </a:prstGeom>
        </p:spPr>
        <p:txBody>
          <a:bodyPr wrap="square">
            <a:spAutoFit/>
          </a:bodyPr>
          <a:lstStyle/>
          <a:p>
            <a:pPr algn="ctr" rtl="1">
              <a:spcAft>
                <a:spcPts val="1200"/>
              </a:spcAft>
            </a:pPr>
            <a:r>
              <a:rPr lang="ar-EG" sz="3200" b="1" dirty="0">
                <a:solidFill>
                  <a:schemeClr val="bg1"/>
                </a:solidFill>
                <a:latin typeface="Sakkal Majalla" panose="02000000000000000000" pitchFamily="2" charset="-78"/>
                <a:ea typeface="Gill Sans"/>
                <a:cs typeface="Sakkal Majalla" panose="02000000000000000000" pitchFamily="2" charset="-78"/>
                <a:sym typeface="Gill Sans"/>
              </a:rPr>
              <a:t>شكرًا لكم</a:t>
            </a:r>
            <a:endParaRPr lang="en-US" sz="3200" b="1" dirty="0">
              <a:solidFill>
                <a:schemeClr val="bg1"/>
              </a:solidFill>
              <a:latin typeface="Sakkal Majalla" panose="02000000000000000000" pitchFamily="2" charset="-78"/>
              <a:ea typeface="Gill Sans"/>
              <a:cs typeface="Sakkal Majalla" panose="02000000000000000000" pitchFamily="2" charset="-78"/>
              <a:sym typeface="Gill Sans"/>
            </a:endParaRPr>
          </a:p>
          <a:p>
            <a:pPr algn="ctr" rtl="1">
              <a:spcAft>
                <a:spcPts val="1200"/>
              </a:spcAft>
            </a:pPr>
            <a:r>
              <a:rPr lang="ar-EG" sz="3200" b="1" dirty="0">
                <a:solidFill>
                  <a:schemeClr val="bg1"/>
                </a:solidFill>
                <a:latin typeface="Sakkal Majalla" panose="02000000000000000000" pitchFamily="2" charset="-78"/>
                <a:ea typeface="Gill Sans"/>
                <a:cs typeface="Sakkal Majalla" panose="02000000000000000000" pitchFamily="2" charset="-78"/>
                <a:sym typeface="Gill Sans"/>
              </a:rPr>
              <a:t>نهاية اليوم الثاني</a:t>
            </a:r>
          </a:p>
        </p:txBody>
      </p:sp>
      <p:sp>
        <p:nvSpPr>
          <p:cNvPr id="5" name="Rectangle 4"/>
          <p:cNvSpPr/>
          <p:nvPr/>
        </p:nvSpPr>
        <p:spPr>
          <a:xfrm>
            <a:off x="674914" y="3712029"/>
            <a:ext cx="489857" cy="35922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41594" y="1936587"/>
            <a:ext cx="7543800" cy="391011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060566"/>
      </p:ext>
    </p:extLst>
  </p:cSld>
  <p:clrMapOvr>
    <a:masterClrMapping/>
  </p:clrMapOvr>
  <mc:AlternateContent xmlns:mc="http://schemas.openxmlformats.org/markup-compatibility/2006" xmlns:p14="http://schemas.microsoft.com/office/powerpoint/2010/main">
    <mc:Choice Requires="p14">
      <p:transition spd="slow" p14:dur="2000" advTm="57328"/>
    </mc:Choice>
    <mc:Fallback xmlns="">
      <p:transition spd="slow" advTm="5732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5" name="Rectangle 4"/>
          <p:cNvSpPr/>
          <p:nvPr/>
        </p:nvSpPr>
        <p:spPr>
          <a:xfrm>
            <a:off x="674914" y="3712029"/>
            <a:ext cx="489857" cy="35922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133551" y="2358498"/>
            <a:ext cx="10646755" cy="4535857"/>
            <a:chOff x="-2061361" y="1371909"/>
            <a:chExt cx="10646755" cy="4535857"/>
          </a:xfrm>
        </p:grpSpPr>
        <p:sp>
          <p:nvSpPr>
            <p:cNvPr id="3" name="Rectangle 2">
              <a:extLst>
                <a:ext uri="{FF2B5EF4-FFF2-40B4-BE49-F238E27FC236}">
                  <a16:creationId xmlns:a16="http://schemas.microsoft.com/office/drawing/2014/main" id="{1DD94B04-05D2-4AE7-A26F-52517DADEE92}"/>
                </a:ext>
              </a:extLst>
            </p:cNvPr>
            <p:cNvSpPr/>
            <p:nvPr/>
          </p:nvSpPr>
          <p:spPr>
            <a:xfrm>
              <a:off x="-2061361" y="1371909"/>
              <a:ext cx="6368444" cy="4535857"/>
            </a:xfrm>
            <a:prstGeom prst="rect">
              <a:avLst/>
            </a:prstGeom>
          </p:spPr>
          <p:txBody>
            <a:bodyPr wrap="square">
              <a:spAutoFit/>
            </a:bodyPr>
            <a:lstStyle/>
            <a:p>
              <a:pPr algn="r" rtl="1">
                <a:lnSpc>
                  <a:spcPct val="150000"/>
                </a:lnSpc>
                <a:spcAft>
                  <a:spcPts val="800"/>
                </a:spcAft>
                <a:tabLst>
                  <a:tab pos="457200" algn="l"/>
                </a:tabLst>
              </a:pPr>
              <a:r>
                <a:rPr lang="ar-EG" sz="1600" b="1" u="sng" dirty="0">
                  <a:solidFill>
                    <a:schemeClr val="bg1"/>
                  </a:solidFill>
                  <a:effectLst/>
                  <a:latin typeface="Calibri" panose="020F0502020204030204" pitchFamily="34" charset="0"/>
                  <a:ea typeface="Calibri" panose="020F0502020204030204" pitchFamily="34" charset="0"/>
                  <a:cs typeface="Calibri" panose="020F0502020204030204" pitchFamily="34" charset="0"/>
                </a:rPr>
                <a:t>اليوم الثاني</a:t>
              </a:r>
            </a:p>
            <a:p>
              <a:pPr algn="r" rtl="1">
                <a:lnSpc>
                  <a:spcPct val="150000"/>
                </a:lnSpc>
                <a:spcAft>
                  <a:spcPts val="800"/>
                </a:spcAft>
                <a:buClr>
                  <a:schemeClr val="bg1"/>
                </a:buClr>
                <a:tabLst>
                  <a:tab pos="457200" algn="l"/>
                </a:tabLst>
              </a:pPr>
              <a:r>
                <a:rPr lang="ar-EG" sz="1600" b="1" dirty="0">
                  <a:solidFill>
                    <a:schemeClr val="bg1"/>
                  </a:solidFill>
                  <a:latin typeface="Calibri" panose="020F0502020204030204" pitchFamily="34" charset="0"/>
                  <a:ea typeface="Calibri" panose="020F0502020204030204" pitchFamily="34" charset="0"/>
                  <a:cs typeface="Calibri" panose="020F0502020204030204" pitchFamily="34" charset="0"/>
                </a:rPr>
                <a:t>مقدمة</a:t>
              </a:r>
              <a:endParaRPr lang="en-US"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gn="r" rtl="1">
                <a:lnSpc>
                  <a:spcPct val="150000"/>
                </a:lnSpc>
                <a:spcAft>
                  <a:spcPts val="800"/>
                </a:spcAft>
                <a:buClr>
                  <a:schemeClr val="bg1"/>
                </a:buClr>
                <a:tabLst>
                  <a:tab pos="457200" algn="l"/>
                </a:tabLst>
              </a:pPr>
              <a:r>
                <a:rPr lang="ar-EG"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خطط إدارة النفايات</a:t>
              </a:r>
              <a:endPar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R="0" lvl="0" algn="r" rtl="1">
                <a:lnSpc>
                  <a:spcPct val="150000"/>
                </a:lnSpc>
                <a:spcBef>
                  <a:spcPts val="0"/>
                </a:spcBef>
                <a:spcAft>
                  <a:spcPts val="800"/>
                </a:spcAft>
                <a:buClr>
                  <a:schemeClr val="bg1"/>
                </a:buClr>
                <a:tabLst>
                  <a:tab pos="457200" algn="l"/>
                </a:tabLst>
              </a:pPr>
              <a:r>
                <a:rPr lang="ar-EG" sz="1600" b="1" dirty="0">
                  <a:solidFill>
                    <a:schemeClr val="bg1"/>
                  </a:solidFill>
                  <a:latin typeface="Calibri" panose="020F0502020204030204" pitchFamily="34" charset="0"/>
                  <a:ea typeface="Calibri" panose="020F0502020204030204" pitchFamily="34" charset="0"/>
                  <a:cs typeface="Calibri" panose="020F0502020204030204" pitchFamily="34" charset="0"/>
                </a:rPr>
                <a:t>استراحة</a:t>
              </a:r>
            </a:p>
            <a:p>
              <a:pPr algn="r" rtl="1">
                <a:lnSpc>
                  <a:spcPct val="150000"/>
                </a:lnSpc>
                <a:spcAft>
                  <a:spcPts val="800"/>
                </a:spcAft>
                <a:buClr>
                  <a:schemeClr val="bg1"/>
                </a:buClr>
                <a:tabLst>
                  <a:tab pos="457200" algn="l"/>
                </a:tabLst>
              </a:pPr>
              <a:r>
                <a:rPr lang="ar-EG"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الاطار التشريعي للقوانين</a:t>
              </a:r>
              <a:endParaRPr lang="en-US" sz="16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R="0" lvl="0" algn="r" rtl="1">
                <a:lnSpc>
                  <a:spcPct val="150000"/>
                </a:lnSpc>
                <a:spcBef>
                  <a:spcPts val="0"/>
                </a:spcBef>
                <a:spcAft>
                  <a:spcPts val="800"/>
                </a:spcAft>
                <a:buClr>
                  <a:schemeClr val="bg1"/>
                </a:buClr>
                <a:tabLst>
                  <a:tab pos="457200" algn="l"/>
                </a:tabLst>
              </a:pPr>
              <a:r>
                <a:rPr lang="ar-EG"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الترويج للمؤسسة</a:t>
              </a:r>
              <a:endParaRPr lang="en-US" sz="16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R="0" lvl="0" algn="r" rtl="1">
                <a:lnSpc>
                  <a:spcPct val="150000"/>
                </a:lnSpc>
                <a:spcBef>
                  <a:spcPts val="0"/>
                </a:spcBef>
                <a:spcAft>
                  <a:spcPts val="800"/>
                </a:spcAft>
                <a:buClr>
                  <a:schemeClr val="bg1"/>
                </a:buClr>
                <a:tabLst>
                  <a:tab pos="457200" algn="l"/>
                </a:tabLst>
              </a:pPr>
              <a:r>
                <a:rPr lang="ar-EG"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خدمات ادارة النفايات</a:t>
              </a:r>
              <a:endParaRPr lang="ar-JO" sz="2200" dirty="0">
                <a:solidFill>
                  <a:schemeClr val="bg1"/>
                </a:solidFill>
                <a:latin typeface="Gill Sans"/>
                <a:ea typeface="Gill Sans"/>
                <a:cs typeface="Gill Sans"/>
                <a:sym typeface="Gill Sans"/>
              </a:endParaRPr>
            </a:p>
            <a:p>
              <a:pPr>
                <a:lnSpc>
                  <a:spcPct val="114000"/>
                </a:lnSpc>
              </a:pPr>
              <a:endParaRPr lang="en-US" sz="2200" dirty="0">
                <a:solidFill>
                  <a:schemeClr val="bg1"/>
                </a:solidFill>
                <a:latin typeface="Gill Sans"/>
                <a:ea typeface="Gill Sans"/>
                <a:cs typeface="Gill Sans"/>
                <a:sym typeface="Gill Sans"/>
              </a:endParaRPr>
            </a:p>
            <a:p>
              <a:pPr>
                <a:lnSpc>
                  <a:spcPct val="114000"/>
                </a:lnSpc>
              </a:pPr>
              <a:endParaRPr lang="en-US" sz="2200" dirty="0">
                <a:solidFill>
                  <a:schemeClr val="bg1"/>
                </a:solidFill>
                <a:latin typeface="Gill Sans"/>
                <a:ea typeface="Gill Sans"/>
                <a:cs typeface="Gill Sans"/>
                <a:sym typeface="Gill Sans"/>
              </a:endParaRPr>
            </a:p>
            <a:p>
              <a:pPr>
                <a:lnSpc>
                  <a:spcPct val="113000"/>
                </a:lnSpc>
              </a:pPr>
              <a:endParaRPr lang="en-US" sz="2200" dirty="0">
                <a:solidFill>
                  <a:schemeClr val="bg1"/>
                </a:solidFill>
                <a:latin typeface="Gill Sans"/>
                <a:ea typeface="Gill Sans"/>
                <a:cs typeface="Gill Sans"/>
                <a:sym typeface="Gill Sans"/>
              </a:endParaRPr>
            </a:p>
          </p:txBody>
        </p:sp>
        <p:grpSp>
          <p:nvGrpSpPr>
            <p:cNvPr id="2" name="Group 1"/>
            <p:cNvGrpSpPr/>
            <p:nvPr/>
          </p:nvGrpSpPr>
          <p:grpSpPr>
            <a:xfrm>
              <a:off x="1041594" y="1371909"/>
              <a:ext cx="7543800" cy="4263622"/>
              <a:chOff x="1041594" y="1371909"/>
              <a:chExt cx="7543800" cy="4263622"/>
            </a:xfrm>
          </p:grpSpPr>
          <p:sp>
            <p:nvSpPr>
              <p:cNvPr id="4" name="Rectangle 3">
                <a:extLst>
                  <a:ext uri="{FF2B5EF4-FFF2-40B4-BE49-F238E27FC236}">
                    <a16:creationId xmlns:a16="http://schemas.microsoft.com/office/drawing/2014/main" id="{1DD94B04-05D2-4AE7-A26F-52517DADEE92}"/>
                  </a:ext>
                </a:extLst>
              </p:cNvPr>
              <p:cNvSpPr/>
              <p:nvPr/>
            </p:nvSpPr>
            <p:spPr>
              <a:xfrm>
                <a:off x="4981298" y="1371909"/>
                <a:ext cx="3559978" cy="4152483"/>
              </a:xfrm>
              <a:prstGeom prst="rect">
                <a:avLst/>
              </a:prstGeom>
            </p:spPr>
            <p:txBody>
              <a:bodyPr wrap="square">
                <a:spAutoFit/>
              </a:bodyPr>
              <a:lstStyle/>
              <a:p>
                <a:pPr marR="0" lvl="0" algn="r" rtl="1">
                  <a:lnSpc>
                    <a:spcPct val="150000"/>
                  </a:lnSpc>
                  <a:spcBef>
                    <a:spcPts val="0"/>
                  </a:spcBef>
                  <a:spcAft>
                    <a:spcPts val="800"/>
                  </a:spcAft>
                  <a:tabLst>
                    <a:tab pos="457200" algn="l"/>
                  </a:tabLst>
                </a:pPr>
                <a:r>
                  <a:rPr lang="ar-EG" sz="1600" b="1" u="sng" dirty="0">
                    <a:solidFill>
                      <a:schemeClr val="bg1"/>
                    </a:solidFill>
                    <a:effectLst/>
                    <a:latin typeface="Calibri" panose="020F0502020204030204" pitchFamily="34" charset="0"/>
                    <a:ea typeface="Calibri" panose="020F0502020204030204" pitchFamily="34" charset="0"/>
                    <a:cs typeface="Calibri" panose="020F0502020204030204" pitchFamily="34" charset="0"/>
                  </a:rPr>
                  <a:t>اليوم الاول</a:t>
                </a:r>
                <a:endParaRPr lang="en-US" sz="1600" b="1" u="sng"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R="0" lvl="0" algn="r" rtl="1">
                  <a:lnSpc>
                    <a:spcPct val="150000"/>
                  </a:lnSpc>
                  <a:spcBef>
                    <a:spcPts val="0"/>
                  </a:spcBef>
                  <a:spcAft>
                    <a:spcPts val="800"/>
                  </a:spcAft>
                  <a:buClr>
                    <a:schemeClr val="bg1"/>
                  </a:buClr>
                  <a:tabLst>
                    <a:tab pos="457200" algn="l"/>
                  </a:tabLst>
                </a:pPr>
                <a:r>
                  <a:rPr lang="ar-EG"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مقدمة</a:t>
                </a:r>
                <a:endPar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R="0" lvl="0" algn="r" rtl="1">
                  <a:lnSpc>
                    <a:spcPct val="150000"/>
                  </a:lnSpc>
                  <a:spcBef>
                    <a:spcPts val="0"/>
                  </a:spcBef>
                  <a:spcAft>
                    <a:spcPts val="800"/>
                  </a:spcAft>
                  <a:buClr>
                    <a:schemeClr val="bg1"/>
                  </a:buClr>
                  <a:tabLst>
                    <a:tab pos="457200" algn="l"/>
                  </a:tabLst>
                </a:pPr>
                <a:r>
                  <a:rPr lang="ar-EG"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إدارة النفايات و إعادة التدوير</a:t>
                </a:r>
                <a:endPar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R="0" lvl="0" algn="r" rtl="1">
                  <a:lnSpc>
                    <a:spcPct val="150000"/>
                  </a:lnSpc>
                  <a:spcBef>
                    <a:spcPts val="0"/>
                  </a:spcBef>
                  <a:spcAft>
                    <a:spcPts val="800"/>
                  </a:spcAft>
                  <a:buClr>
                    <a:schemeClr val="bg1"/>
                  </a:buClr>
                  <a:tabLst>
                    <a:tab pos="457200" algn="l"/>
                  </a:tabLst>
                </a:pPr>
                <a:r>
                  <a:rPr lang="ar-EG"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التوجه نحو إعادة التدوير</a:t>
                </a:r>
                <a:endPar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R="0" lvl="0" algn="r" rtl="1">
                  <a:lnSpc>
                    <a:spcPct val="150000"/>
                  </a:lnSpc>
                  <a:spcBef>
                    <a:spcPts val="0"/>
                  </a:spcBef>
                  <a:spcAft>
                    <a:spcPts val="800"/>
                  </a:spcAft>
                  <a:buClr>
                    <a:schemeClr val="bg1"/>
                  </a:buClr>
                  <a:tabLst>
                    <a:tab pos="457200" algn="l"/>
                  </a:tabLst>
                </a:pPr>
                <a:r>
                  <a:rPr lang="ar-EG" sz="1600" b="1" dirty="0">
                    <a:solidFill>
                      <a:schemeClr val="bg1"/>
                    </a:solidFill>
                    <a:latin typeface="Calibri" panose="020F0502020204030204" pitchFamily="34" charset="0"/>
                    <a:ea typeface="Calibri" panose="020F0502020204030204" pitchFamily="34" charset="0"/>
                    <a:cs typeface="Calibri" panose="020F0502020204030204" pitchFamily="34" charset="0"/>
                  </a:rPr>
                  <a:t>استراحة</a:t>
                </a:r>
                <a:endPar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R="0" lvl="0" algn="r" rtl="1">
                  <a:lnSpc>
                    <a:spcPct val="150000"/>
                  </a:lnSpc>
                  <a:spcBef>
                    <a:spcPts val="0"/>
                  </a:spcBef>
                  <a:spcAft>
                    <a:spcPts val="800"/>
                  </a:spcAft>
                  <a:buClr>
                    <a:schemeClr val="bg1"/>
                  </a:buClr>
                  <a:tabLst>
                    <a:tab pos="457200" algn="l"/>
                  </a:tabLst>
                </a:pPr>
                <a:r>
                  <a:rPr lang="ar-EG"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التدخلات وقوائم الحقائق</a:t>
                </a:r>
                <a:endParaRPr lang="en-US"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R="0" lvl="0" algn="r" rtl="1">
                  <a:lnSpc>
                    <a:spcPct val="150000"/>
                  </a:lnSpc>
                  <a:spcBef>
                    <a:spcPts val="0"/>
                  </a:spcBef>
                  <a:spcAft>
                    <a:spcPts val="800"/>
                  </a:spcAft>
                  <a:buClr>
                    <a:schemeClr val="bg1"/>
                  </a:buClr>
                  <a:tabLst>
                    <a:tab pos="457200" algn="l"/>
                  </a:tabLst>
                </a:pPr>
                <a:r>
                  <a:rPr lang="ar-EG" sz="1600" b="1" dirty="0">
                    <a:solidFill>
                      <a:schemeClr val="bg1"/>
                    </a:solidFill>
                    <a:latin typeface="Calibri" panose="020F0502020204030204" pitchFamily="34" charset="0"/>
                    <a:cs typeface="Calibri" panose="020F0502020204030204" pitchFamily="34" charset="0"/>
                  </a:rPr>
                  <a:t>إعداد فرص التطوير</a:t>
                </a:r>
                <a:endParaRPr lang="ar-EG" sz="2200" b="1" dirty="0">
                  <a:solidFill>
                    <a:schemeClr val="bg1"/>
                  </a:solidFill>
                  <a:latin typeface="Sakkal Majalla" panose="02000000000000000000" pitchFamily="2" charset="-78"/>
                  <a:ea typeface="Gill Sans"/>
                  <a:cs typeface="Sakkal Majalla" panose="02000000000000000000" pitchFamily="2" charset="-78"/>
                  <a:sym typeface="Gill Sans"/>
                </a:endParaRPr>
              </a:p>
              <a:p>
                <a:pPr algn="r" rtl="1">
                  <a:lnSpc>
                    <a:spcPct val="114000"/>
                  </a:lnSpc>
                </a:pPr>
                <a:endParaRPr lang="ar-JO" sz="2200" dirty="0">
                  <a:solidFill>
                    <a:schemeClr val="bg1"/>
                  </a:solidFill>
                  <a:latin typeface="Gill Sans"/>
                  <a:ea typeface="Gill Sans"/>
                  <a:cs typeface="Gill Sans"/>
                  <a:sym typeface="Gill Sans"/>
                </a:endParaRPr>
              </a:p>
              <a:p>
                <a:pPr algn="r" rtl="1">
                  <a:lnSpc>
                    <a:spcPct val="114000"/>
                  </a:lnSpc>
                </a:pPr>
                <a:endParaRPr lang="ar-JO" sz="2200" dirty="0">
                  <a:solidFill>
                    <a:schemeClr val="bg1"/>
                  </a:solidFill>
                  <a:latin typeface="Gill Sans"/>
                  <a:ea typeface="Gill Sans"/>
                  <a:cs typeface="Gill Sans"/>
                  <a:sym typeface="Gill Sans"/>
                </a:endParaRPr>
              </a:p>
            </p:txBody>
          </p:sp>
          <p:sp>
            <p:nvSpPr>
              <p:cNvPr id="6" name="Rectangle 5"/>
              <p:cNvSpPr/>
              <p:nvPr/>
            </p:nvSpPr>
            <p:spPr>
              <a:xfrm>
                <a:off x="1041594" y="1442104"/>
                <a:ext cx="7543800" cy="419342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Title 1"/>
          <p:cNvSpPr>
            <a:spLocks noGrp="1"/>
          </p:cNvSpPr>
          <p:nvPr>
            <p:ph type="ctrTitle"/>
          </p:nvPr>
        </p:nvSpPr>
        <p:spPr>
          <a:xfrm>
            <a:off x="2238446" y="1744912"/>
            <a:ext cx="4667108" cy="613586"/>
          </a:xfrm>
        </p:spPr>
        <p:txBody>
          <a:bodyPr>
            <a:normAutofit/>
          </a:bodyPr>
          <a:lstStyle/>
          <a:p>
            <a:pPr algn="r" rtl="1"/>
            <a:r>
              <a:rPr lang="ar-EG" dirty="0">
                <a:latin typeface="Sakkal Majalla" panose="02000000000000000000" pitchFamily="2" charset="-78"/>
                <a:cs typeface="Sakkal Majalla" panose="02000000000000000000" pitchFamily="2" charset="-78"/>
              </a:rPr>
              <a:t>برنامج تدريب المدربين على مدار اليومين</a:t>
            </a:r>
            <a:endParaRPr lang="ar-JO"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789835062"/>
      </p:ext>
    </p:extLst>
  </p:cSld>
  <p:clrMapOvr>
    <a:masterClrMapping/>
  </p:clrMapOvr>
  <mc:AlternateContent xmlns:mc="http://schemas.openxmlformats.org/markup-compatibility/2006" xmlns:p14="http://schemas.microsoft.com/office/powerpoint/2010/main">
    <mc:Choice Requires="p14">
      <p:transition spd="slow" p14:dur="2000" advTm="57328"/>
    </mc:Choice>
    <mc:Fallback xmlns="">
      <p:transition spd="slow" advTm="5732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7F1EF3-F6A2-4005-89B7-0AB4EC3C89DE}"/>
              </a:ext>
            </a:extLst>
          </p:cNvPr>
          <p:cNvSpPr>
            <a:spLocks noGrp="1"/>
          </p:cNvSpPr>
          <p:nvPr>
            <p:ph type="title"/>
          </p:nvPr>
        </p:nvSpPr>
        <p:spPr/>
        <p:txBody>
          <a:bodyPr>
            <a:normAutofit/>
          </a:bodyPr>
          <a:lstStyle/>
          <a:p>
            <a:pPr algn="r" rtl="1"/>
            <a:r>
              <a:rPr lang="ar-EG" sz="3150" dirty="0"/>
              <a:t>مقدمة وتعارف</a:t>
            </a:r>
            <a:endParaRPr lang="en-US" sz="3150" dirty="0"/>
          </a:p>
        </p:txBody>
      </p:sp>
      <p:sp>
        <p:nvSpPr>
          <p:cNvPr id="2" name="Content Placeholder 1">
            <a:extLst>
              <a:ext uri="{FF2B5EF4-FFF2-40B4-BE49-F238E27FC236}">
                <a16:creationId xmlns:a16="http://schemas.microsoft.com/office/drawing/2014/main" id="{F275CEB3-294B-40A9-A79B-76DADEC65C4D}"/>
              </a:ext>
            </a:extLst>
          </p:cNvPr>
          <p:cNvSpPr>
            <a:spLocks noGrp="1"/>
          </p:cNvSpPr>
          <p:nvPr>
            <p:ph type="body" idx="1"/>
          </p:nvPr>
        </p:nvSpPr>
        <p:spPr/>
        <p:txBody>
          <a:bodyPr>
            <a:normAutofit/>
          </a:bodyPr>
          <a:lstStyle/>
          <a:p>
            <a:pPr algn="r" rtl="1">
              <a:lnSpc>
                <a:spcPct val="114000"/>
              </a:lnSpc>
              <a:spcBef>
                <a:spcPts val="450"/>
              </a:spcBef>
              <a:spcAft>
                <a:spcPts val="450"/>
              </a:spcAft>
            </a:pPr>
            <a:r>
              <a:rPr lang="ar-EG" sz="3200" dirty="0"/>
              <a:t>ما أسمك؟</a:t>
            </a:r>
            <a:endParaRPr lang="en-US" sz="3200" dirty="0"/>
          </a:p>
          <a:p>
            <a:pPr algn="r" rtl="1">
              <a:lnSpc>
                <a:spcPct val="114000"/>
              </a:lnSpc>
              <a:spcBef>
                <a:spcPts val="450"/>
              </a:spcBef>
              <a:spcAft>
                <a:spcPts val="450"/>
              </a:spcAft>
            </a:pPr>
            <a:r>
              <a:rPr lang="ar-EG" sz="3200" dirty="0"/>
              <a:t>أين تعيش؟</a:t>
            </a:r>
            <a:endParaRPr lang="en-US" sz="3200" dirty="0"/>
          </a:p>
          <a:p>
            <a:pPr algn="r" rtl="1">
              <a:lnSpc>
                <a:spcPct val="114000"/>
              </a:lnSpc>
              <a:spcBef>
                <a:spcPts val="450"/>
              </a:spcBef>
              <a:spcAft>
                <a:spcPts val="450"/>
              </a:spcAft>
            </a:pPr>
            <a:r>
              <a:rPr lang="ar-EG" sz="3200" dirty="0"/>
              <a:t>لماذا انت هنا؟</a:t>
            </a:r>
            <a:endParaRPr lang="en-US" sz="3200" dirty="0"/>
          </a:p>
          <a:p>
            <a:pPr algn="r" rtl="1">
              <a:lnSpc>
                <a:spcPct val="114000"/>
              </a:lnSpc>
              <a:spcBef>
                <a:spcPts val="450"/>
              </a:spcBef>
              <a:spcAft>
                <a:spcPts val="450"/>
              </a:spcAft>
            </a:pPr>
            <a:r>
              <a:rPr lang="ar-EG" sz="3200" dirty="0"/>
              <a:t>ما هو حلمك؟</a:t>
            </a:r>
            <a:endParaRPr lang="en-US" sz="3200" dirty="0"/>
          </a:p>
        </p:txBody>
      </p:sp>
      <p:pic>
        <p:nvPicPr>
          <p:cNvPr id="6" name="Picture 5">
            <a:extLst>
              <a:ext uri="{FF2B5EF4-FFF2-40B4-BE49-F238E27FC236}">
                <a16:creationId xmlns:a16="http://schemas.microsoft.com/office/drawing/2014/main" id="{B967A881-448D-4686-A5B5-7109D5F94495}"/>
              </a:ext>
            </a:extLst>
          </p:cNvPr>
          <p:cNvPicPr>
            <a:picLocks noChangeAspect="1"/>
          </p:cNvPicPr>
          <p:nvPr/>
        </p:nvPicPr>
        <p:blipFill>
          <a:blip r:embed="rId3"/>
          <a:stretch>
            <a:fillRect/>
          </a:stretch>
        </p:blipFill>
        <p:spPr>
          <a:xfrm>
            <a:off x="262160" y="1849464"/>
            <a:ext cx="5257176" cy="2959709"/>
          </a:xfrm>
          <a:prstGeom prst="rect">
            <a:avLst/>
          </a:prstGeom>
        </p:spPr>
      </p:pic>
      <p:sp>
        <p:nvSpPr>
          <p:cNvPr id="8" name="TextBox 7">
            <a:extLst>
              <a:ext uri="{FF2B5EF4-FFF2-40B4-BE49-F238E27FC236}">
                <a16:creationId xmlns:a16="http://schemas.microsoft.com/office/drawing/2014/main" id="{429EF906-64CD-4CE8-B13C-1036E49D7EA8}"/>
              </a:ext>
            </a:extLst>
          </p:cNvPr>
          <p:cNvSpPr txBox="1"/>
          <p:nvPr/>
        </p:nvSpPr>
        <p:spPr>
          <a:xfrm>
            <a:off x="230308" y="204281"/>
            <a:ext cx="1626197" cy="461665"/>
          </a:xfrm>
          <a:prstGeom prst="rect">
            <a:avLst/>
          </a:prstGeom>
          <a:solidFill>
            <a:schemeClr val="bg1"/>
          </a:solidFill>
        </p:spPr>
        <p:txBody>
          <a:bodyPr wrap="square" rtlCol="0">
            <a:spAutoFit/>
          </a:bodyPr>
          <a:lstStyle/>
          <a:p>
            <a:r>
              <a:rPr lang="en-US" sz="2400" b="1" dirty="0">
                <a:latin typeface="Sakkal Majalla" panose="02000000000000000000" pitchFamily="2" charset="-78"/>
                <a:cs typeface="Sakkal Majalla" panose="02000000000000000000" pitchFamily="2" charset="-78"/>
              </a:rPr>
              <a:t>11:00 – </a:t>
            </a:r>
            <a:r>
              <a:rPr lang="ar-EG" sz="2400" b="1" dirty="0">
                <a:latin typeface="Sakkal Majalla" panose="02000000000000000000" pitchFamily="2" charset="-78"/>
                <a:cs typeface="Sakkal Majalla" panose="02000000000000000000" pitchFamily="2" charset="-78"/>
              </a:rPr>
              <a:t>11:</a:t>
            </a:r>
            <a:r>
              <a:rPr lang="en-US" sz="2400" b="1" dirty="0">
                <a:latin typeface="Sakkal Majalla" panose="02000000000000000000" pitchFamily="2" charset="-78"/>
                <a:cs typeface="Sakkal Majalla" panose="02000000000000000000" pitchFamily="2" charset="-78"/>
              </a:rPr>
              <a:t>15</a:t>
            </a:r>
          </a:p>
        </p:txBody>
      </p:sp>
    </p:spTree>
    <p:extLst>
      <p:ext uri="{BB962C8B-B14F-4D97-AF65-F5344CB8AC3E}">
        <p14:creationId xmlns:p14="http://schemas.microsoft.com/office/powerpoint/2010/main" val="501827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7F1EF3-F6A2-4005-89B7-0AB4EC3C89DE}"/>
              </a:ext>
            </a:extLst>
          </p:cNvPr>
          <p:cNvSpPr>
            <a:spLocks noGrp="1"/>
          </p:cNvSpPr>
          <p:nvPr>
            <p:ph type="title"/>
          </p:nvPr>
        </p:nvSpPr>
        <p:spPr/>
        <p:txBody>
          <a:bodyPr>
            <a:normAutofit/>
          </a:bodyPr>
          <a:lstStyle/>
          <a:p>
            <a:pPr algn="r" rtl="1"/>
            <a:r>
              <a:rPr lang="ar-EG" sz="3150" dirty="0"/>
              <a:t>مقدمة وتعارف</a:t>
            </a:r>
            <a:endParaRPr lang="en-US" sz="3150" dirty="0"/>
          </a:p>
        </p:txBody>
      </p:sp>
      <p:sp>
        <p:nvSpPr>
          <p:cNvPr id="2" name="Content Placeholder 1">
            <a:extLst>
              <a:ext uri="{FF2B5EF4-FFF2-40B4-BE49-F238E27FC236}">
                <a16:creationId xmlns:a16="http://schemas.microsoft.com/office/drawing/2014/main" id="{F275CEB3-294B-40A9-A79B-76DADEC65C4D}"/>
              </a:ext>
            </a:extLst>
          </p:cNvPr>
          <p:cNvSpPr>
            <a:spLocks noGrp="1"/>
          </p:cNvSpPr>
          <p:nvPr>
            <p:ph type="body" idx="1"/>
          </p:nvPr>
        </p:nvSpPr>
        <p:spPr/>
        <p:txBody>
          <a:bodyPr>
            <a:normAutofit/>
          </a:bodyPr>
          <a:lstStyle/>
          <a:p>
            <a:pPr algn="r" rtl="1">
              <a:lnSpc>
                <a:spcPct val="114000"/>
              </a:lnSpc>
              <a:spcBef>
                <a:spcPts val="450"/>
              </a:spcBef>
              <a:spcAft>
                <a:spcPts val="450"/>
              </a:spcAft>
            </a:pPr>
            <a:r>
              <a:rPr lang="ar-EG" sz="3200" dirty="0"/>
              <a:t>ما أسمك؟</a:t>
            </a:r>
            <a:endParaRPr lang="en-US" sz="3200" dirty="0"/>
          </a:p>
          <a:p>
            <a:pPr algn="r" rtl="1">
              <a:lnSpc>
                <a:spcPct val="114000"/>
              </a:lnSpc>
              <a:spcBef>
                <a:spcPts val="450"/>
              </a:spcBef>
              <a:spcAft>
                <a:spcPts val="450"/>
              </a:spcAft>
            </a:pPr>
            <a:r>
              <a:rPr lang="ar-EG" sz="3200" dirty="0"/>
              <a:t>أين تعيش؟</a:t>
            </a:r>
            <a:endParaRPr lang="en-US" sz="3200" dirty="0"/>
          </a:p>
          <a:p>
            <a:pPr algn="r" rtl="1">
              <a:lnSpc>
                <a:spcPct val="114000"/>
              </a:lnSpc>
              <a:spcBef>
                <a:spcPts val="450"/>
              </a:spcBef>
              <a:spcAft>
                <a:spcPts val="450"/>
              </a:spcAft>
            </a:pPr>
            <a:r>
              <a:rPr lang="ar-EG" sz="3200" dirty="0"/>
              <a:t>لماذا انت هنا؟</a:t>
            </a:r>
            <a:endParaRPr lang="en-US" sz="3200" dirty="0"/>
          </a:p>
          <a:p>
            <a:pPr algn="r" rtl="1">
              <a:lnSpc>
                <a:spcPct val="114000"/>
              </a:lnSpc>
              <a:spcBef>
                <a:spcPts val="450"/>
              </a:spcBef>
              <a:spcAft>
                <a:spcPts val="450"/>
              </a:spcAft>
            </a:pPr>
            <a:r>
              <a:rPr lang="ar-EG" sz="3200" dirty="0"/>
              <a:t>ما هو حلمك؟</a:t>
            </a:r>
            <a:endParaRPr lang="en-US" sz="3200" dirty="0"/>
          </a:p>
        </p:txBody>
      </p:sp>
      <p:sp>
        <p:nvSpPr>
          <p:cNvPr id="7" name="TextBox 6">
            <a:extLst>
              <a:ext uri="{FF2B5EF4-FFF2-40B4-BE49-F238E27FC236}">
                <a16:creationId xmlns:a16="http://schemas.microsoft.com/office/drawing/2014/main" id="{8600CB40-ABD0-0E45-9BB0-2275BD0E7B53}"/>
              </a:ext>
            </a:extLst>
          </p:cNvPr>
          <p:cNvSpPr txBox="1"/>
          <p:nvPr/>
        </p:nvSpPr>
        <p:spPr>
          <a:xfrm>
            <a:off x="230308" y="1788616"/>
            <a:ext cx="5675816" cy="3785652"/>
          </a:xfrm>
          <a:prstGeom prst="rect">
            <a:avLst/>
          </a:prstGeom>
          <a:solidFill>
            <a:schemeClr val="tx2">
              <a:lumMod val="20000"/>
              <a:lumOff val="80000"/>
            </a:schemeClr>
          </a:solidFill>
        </p:spPr>
        <p:txBody>
          <a:bodyPr wrap="square" rtlCol="0">
            <a:spAutoFit/>
          </a:bodyPr>
          <a:lstStyle/>
          <a:p>
            <a:pPr algn="r" rtl="1"/>
            <a:r>
              <a:rPr lang="ar-SA" sz="2400" dirty="0">
                <a:latin typeface="Arial" charset="0"/>
                <a:ea typeface="Arial" charset="0"/>
                <a:cs typeface="Arial" charset="0"/>
              </a:rPr>
              <a:t>دليل </a:t>
            </a:r>
            <a:r>
              <a:rPr lang="ar-EG" sz="2400" dirty="0">
                <a:latin typeface="Arial" charset="0"/>
                <a:ea typeface="Arial" charset="0"/>
                <a:cs typeface="Arial" charset="0"/>
              </a:rPr>
              <a:t>المدربين</a:t>
            </a:r>
            <a:r>
              <a:rPr lang="ar-SA" sz="2400" dirty="0">
                <a:latin typeface="Arial" charset="0"/>
                <a:ea typeface="Arial" charset="0"/>
                <a:cs typeface="Arial" charset="0"/>
              </a:rPr>
              <a:t>:</a:t>
            </a:r>
          </a:p>
          <a:p>
            <a:pPr marL="257175" indent="-257175" algn="r" rtl="1">
              <a:buFont typeface="Arial" panose="020B0604020202020204" pitchFamily="34" charset="0"/>
              <a:buChar char="•"/>
            </a:pPr>
            <a:r>
              <a:rPr lang="ar-SA" sz="2400" u="sng" dirty="0">
                <a:latin typeface="Arial" charset="0"/>
                <a:ea typeface="Arial" charset="0"/>
                <a:cs typeface="Arial" charset="0"/>
              </a:rPr>
              <a:t>الهدف</a:t>
            </a:r>
            <a:r>
              <a:rPr lang="ar-SA" sz="2400" dirty="0">
                <a:latin typeface="Arial" charset="0"/>
                <a:ea typeface="Arial" charset="0"/>
                <a:cs typeface="Arial" charset="0"/>
              </a:rPr>
              <a:t>: تعارف</a:t>
            </a:r>
          </a:p>
          <a:p>
            <a:pPr marL="257175" indent="-257175" algn="r" rtl="1">
              <a:buFont typeface="Arial" panose="020B0604020202020204" pitchFamily="34" charset="0"/>
              <a:buChar char="•"/>
            </a:pPr>
            <a:r>
              <a:rPr lang="ar" sz="2400" u="sng" dirty="0">
                <a:latin typeface="Arial" charset="0"/>
                <a:ea typeface="Arial" charset="0"/>
                <a:cs typeface="Arial" charset="0"/>
              </a:rPr>
              <a:t>نصائح: </a:t>
            </a:r>
            <a:r>
              <a:rPr lang="ar" sz="2400" dirty="0">
                <a:latin typeface="Arial" charset="0"/>
                <a:ea typeface="Arial" charset="0"/>
                <a:cs typeface="Arial" charset="0"/>
              </a:rPr>
              <a:t>تأكد من التركيز على الفرق بين الهدف والحلم. تأكد من أن ليس لأي شخص الحق في السخرية من الآخرين – اكد للمتدربين أن ال</a:t>
            </a:r>
            <a:r>
              <a:rPr lang="ar-EG" sz="2400" dirty="0">
                <a:latin typeface="Arial" charset="0"/>
                <a:ea typeface="Arial" charset="0"/>
                <a:cs typeface="Arial" charset="0"/>
              </a:rPr>
              <a:t>جميع</a:t>
            </a:r>
            <a:r>
              <a:rPr lang="ar" sz="2400" dirty="0">
                <a:latin typeface="Arial" charset="0"/>
                <a:ea typeface="Arial" charset="0"/>
                <a:cs typeface="Arial" charset="0"/>
              </a:rPr>
              <a:t> لهم الحق في الحلم </a:t>
            </a:r>
            <a:r>
              <a:rPr lang="ar-SA" sz="2400" dirty="0"/>
              <a:t>مهما كان بعيد المنال – يمكن ان تسأل عن أفكار مشاريع الخاصة بهم</a:t>
            </a:r>
            <a:endParaRPr lang="ar" sz="2400" dirty="0">
              <a:latin typeface="Arial" charset="0"/>
              <a:ea typeface="Arial" charset="0"/>
              <a:cs typeface="Arial" charset="0"/>
            </a:endParaRPr>
          </a:p>
          <a:p>
            <a:pPr marL="257175" indent="-257175" algn="r" rtl="1">
              <a:buFont typeface="Arial" panose="020B0604020202020204" pitchFamily="34" charset="0"/>
              <a:buChar char="•"/>
            </a:pPr>
            <a:r>
              <a:rPr lang="ar-SA" sz="2400" u="sng" dirty="0">
                <a:latin typeface="Arial" charset="0"/>
                <a:ea typeface="Arial" charset="0"/>
                <a:cs typeface="Arial" charset="0"/>
              </a:rPr>
              <a:t>المواد الازمة</a:t>
            </a:r>
            <a:r>
              <a:rPr lang="ar-SA" sz="2400" dirty="0">
                <a:latin typeface="Arial" charset="0"/>
                <a:ea typeface="Arial" charset="0"/>
                <a:cs typeface="Arial" charset="0"/>
              </a:rPr>
              <a:t>: </a:t>
            </a:r>
            <a:r>
              <a:rPr lang="ar-EG" sz="2400" dirty="0">
                <a:latin typeface="Arial" charset="0"/>
                <a:ea typeface="Arial" charset="0"/>
                <a:cs typeface="Arial" charset="0"/>
              </a:rPr>
              <a:t>مايكروفون</a:t>
            </a:r>
            <a:endParaRPr lang="en-US" sz="2400" dirty="0">
              <a:latin typeface="Arial" charset="0"/>
              <a:ea typeface="Arial" charset="0"/>
              <a:cs typeface="Arial" charset="0"/>
            </a:endParaRPr>
          </a:p>
          <a:p>
            <a:pPr marL="214313" indent="-214313" algn="r" rtl="1">
              <a:buFont typeface="Arial" charset="0"/>
              <a:buChar char="•"/>
            </a:pPr>
            <a:r>
              <a:rPr lang="ar" sz="2400" u="sng" dirty="0">
                <a:latin typeface="Arial" charset="0"/>
                <a:ea typeface="Arial" charset="0"/>
                <a:cs typeface="Arial" charset="0"/>
              </a:rPr>
              <a:t>التقديم:</a:t>
            </a:r>
            <a:r>
              <a:rPr lang="ar" sz="2400" dirty="0">
                <a:latin typeface="Arial" charset="0"/>
                <a:ea typeface="Arial" charset="0"/>
                <a:cs typeface="Arial" charset="0"/>
              </a:rPr>
              <a:t> يطلب </a:t>
            </a:r>
            <a:r>
              <a:rPr lang="ar-EG" sz="2400" dirty="0">
                <a:latin typeface="Arial" charset="0"/>
                <a:ea typeface="Arial" charset="0"/>
                <a:cs typeface="Arial" charset="0"/>
              </a:rPr>
              <a:t>المدرب</a:t>
            </a:r>
            <a:r>
              <a:rPr lang="ar" sz="2400" dirty="0">
                <a:latin typeface="Arial" charset="0"/>
                <a:ea typeface="Arial" charset="0"/>
                <a:cs typeface="Arial" charset="0"/>
              </a:rPr>
              <a:t> من المشاركين الإجابة على الأسئلة ويجب اجابتها بنفسه/ بنفسها</a:t>
            </a:r>
            <a:r>
              <a:rPr lang="ar-EG" sz="2400" dirty="0">
                <a:latin typeface="Arial" charset="0"/>
                <a:ea typeface="Arial" charset="0"/>
                <a:cs typeface="Arial" charset="0"/>
              </a:rPr>
              <a:t> في البداية</a:t>
            </a:r>
            <a:endParaRPr lang="en-US" sz="2400" dirty="0">
              <a:latin typeface="Arial" charset="0"/>
              <a:ea typeface="Arial" charset="0"/>
              <a:cs typeface="Arial" charset="0"/>
            </a:endParaRPr>
          </a:p>
        </p:txBody>
      </p:sp>
      <p:sp>
        <p:nvSpPr>
          <p:cNvPr id="8" name="TextBox 7">
            <a:extLst>
              <a:ext uri="{FF2B5EF4-FFF2-40B4-BE49-F238E27FC236}">
                <a16:creationId xmlns:a16="http://schemas.microsoft.com/office/drawing/2014/main" id="{B6C7F38B-B71A-4A00-A690-F208EA1F15E4}"/>
              </a:ext>
            </a:extLst>
          </p:cNvPr>
          <p:cNvSpPr txBox="1"/>
          <p:nvPr/>
        </p:nvSpPr>
        <p:spPr>
          <a:xfrm>
            <a:off x="230308" y="204281"/>
            <a:ext cx="1626197" cy="461665"/>
          </a:xfrm>
          <a:prstGeom prst="rect">
            <a:avLst/>
          </a:prstGeom>
          <a:solidFill>
            <a:schemeClr val="bg1"/>
          </a:solidFill>
        </p:spPr>
        <p:txBody>
          <a:bodyPr wrap="square" rtlCol="0">
            <a:spAutoFit/>
          </a:bodyPr>
          <a:lstStyle/>
          <a:p>
            <a:r>
              <a:rPr lang="en-US" sz="2400" b="1" dirty="0">
                <a:latin typeface="Sakkal Majalla" panose="02000000000000000000" pitchFamily="2" charset="-78"/>
                <a:cs typeface="Sakkal Majalla" panose="02000000000000000000" pitchFamily="2" charset="-78"/>
              </a:rPr>
              <a:t>10:</a:t>
            </a:r>
            <a:r>
              <a:rPr lang="ar-EG" sz="2400" b="1" dirty="0">
                <a:latin typeface="Sakkal Majalla" panose="02000000000000000000" pitchFamily="2" charset="-78"/>
                <a:cs typeface="Sakkal Majalla" panose="02000000000000000000" pitchFamily="2" charset="-78"/>
              </a:rPr>
              <a:t>45</a:t>
            </a:r>
            <a:r>
              <a:rPr lang="en-US" sz="2400" b="1" dirty="0">
                <a:latin typeface="Sakkal Majalla" panose="02000000000000000000" pitchFamily="2" charset="-78"/>
                <a:cs typeface="Sakkal Majalla" panose="02000000000000000000" pitchFamily="2" charset="-78"/>
              </a:rPr>
              <a:t> – </a:t>
            </a:r>
            <a:r>
              <a:rPr lang="ar-EG" sz="2400" b="1" dirty="0">
                <a:latin typeface="Sakkal Majalla" panose="02000000000000000000" pitchFamily="2" charset="-78"/>
                <a:cs typeface="Sakkal Majalla" panose="02000000000000000000" pitchFamily="2" charset="-78"/>
              </a:rPr>
              <a:t>11:00</a:t>
            </a:r>
            <a:endParaRPr lang="en-US" sz="2400" b="1"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746078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7F1EF3-F6A2-4005-89B7-0AB4EC3C89DE}"/>
              </a:ext>
            </a:extLst>
          </p:cNvPr>
          <p:cNvSpPr>
            <a:spLocks noGrp="1"/>
          </p:cNvSpPr>
          <p:nvPr>
            <p:ph type="title"/>
          </p:nvPr>
        </p:nvSpPr>
        <p:spPr/>
        <p:txBody>
          <a:bodyPr>
            <a:normAutofit/>
          </a:bodyPr>
          <a:lstStyle/>
          <a:p>
            <a:pPr algn="r" rtl="1"/>
            <a:r>
              <a:rPr lang="ar-EG" sz="3150" dirty="0"/>
              <a:t>لماذا نحن هنا؟</a:t>
            </a:r>
            <a:endParaRPr lang="en-US" sz="3150" dirty="0"/>
          </a:p>
        </p:txBody>
      </p:sp>
      <p:sp>
        <p:nvSpPr>
          <p:cNvPr id="12" name="Content Placeholder 1">
            <a:extLst>
              <a:ext uri="{FF2B5EF4-FFF2-40B4-BE49-F238E27FC236}">
                <a16:creationId xmlns:a16="http://schemas.microsoft.com/office/drawing/2014/main" id="{F3132EDA-8D3E-47B7-A68E-B2DE8F58473B}"/>
              </a:ext>
            </a:extLst>
          </p:cNvPr>
          <p:cNvSpPr>
            <a:spLocks noGrp="1"/>
          </p:cNvSpPr>
          <p:nvPr>
            <p:ph type="body" idx="1"/>
          </p:nvPr>
        </p:nvSpPr>
        <p:spPr/>
        <p:txBody>
          <a:bodyPr>
            <a:normAutofit/>
          </a:bodyPr>
          <a:lstStyle/>
          <a:p>
            <a:pPr marL="0" indent="0" algn="r" rtl="1">
              <a:lnSpc>
                <a:spcPct val="114000"/>
              </a:lnSpc>
              <a:spcBef>
                <a:spcPts val="450"/>
              </a:spcBef>
              <a:spcAft>
                <a:spcPts val="450"/>
              </a:spcAft>
              <a:buNone/>
            </a:pPr>
            <a:r>
              <a:rPr lang="en-US" sz="2100" dirty="0"/>
              <a:t>……………………………………</a:t>
            </a:r>
          </a:p>
        </p:txBody>
      </p:sp>
      <p:pic>
        <p:nvPicPr>
          <p:cNvPr id="3074" name="Picture 2" descr="You Are Here Icons - Download Free Vector Icons | Noun Project">
            <a:extLst>
              <a:ext uri="{FF2B5EF4-FFF2-40B4-BE49-F238E27FC236}">
                <a16:creationId xmlns:a16="http://schemas.microsoft.com/office/drawing/2014/main" id="{B1D2041C-C050-47D6-826D-7E2F040A43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1635636"/>
            <a:ext cx="3391021" cy="33910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5DF9F9-EB33-4024-B884-8E6458344E3B}"/>
              </a:ext>
            </a:extLst>
          </p:cNvPr>
          <p:cNvSpPr txBox="1"/>
          <p:nvPr/>
        </p:nvSpPr>
        <p:spPr>
          <a:xfrm>
            <a:off x="230308" y="204281"/>
            <a:ext cx="1626197" cy="461665"/>
          </a:xfrm>
          <a:prstGeom prst="rect">
            <a:avLst/>
          </a:prstGeom>
          <a:solidFill>
            <a:schemeClr val="bg1"/>
          </a:solidFill>
        </p:spPr>
        <p:txBody>
          <a:bodyPr wrap="square" rtlCol="0">
            <a:spAutoFit/>
          </a:bodyPr>
          <a:lstStyle/>
          <a:p>
            <a:r>
              <a:rPr lang="en-US" sz="2400" b="1" dirty="0">
                <a:latin typeface="Sakkal Majalla" panose="02000000000000000000" pitchFamily="2" charset="-78"/>
                <a:cs typeface="Sakkal Majalla" panose="02000000000000000000" pitchFamily="2" charset="-78"/>
              </a:rPr>
              <a:t>10:</a:t>
            </a:r>
            <a:r>
              <a:rPr lang="ar-EG" sz="2400" b="1" dirty="0">
                <a:latin typeface="Sakkal Majalla" panose="02000000000000000000" pitchFamily="2" charset="-78"/>
                <a:cs typeface="Sakkal Majalla" panose="02000000000000000000" pitchFamily="2" charset="-78"/>
              </a:rPr>
              <a:t>45</a:t>
            </a:r>
            <a:r>
              <a:rPr lang="en-US" sz="2400" b="1" dirty="0">
                <a:latin typeface="Sakkal Majalla" panose="02000000000000000000" pitchFamily="2" charset="-78"/>
                <a:cs typeface="Sakkal Majalla" panose="02000000000000000000" pitchFamily="2" charset="-78"/>
              </a:rPr>
              <a:t> – </a:t>
            </a:r>
            <a:r>
              <a:rPr lang="ar-EG" sz="2400" b="1" dirty="0">
                <a:latin typeface="Sakkal Majalla" panose="02000000000000000000" pitchFamily="2" charset="-78"/>
                <a:cs typeface="Sakkal Majalla" panose="02000000000000000000" pitchFamily="2" charset="-78"/>
              </a:rPr>
              <a:t>11:00</a:t>
            </a:r>
            <a:endParaRPr lang="en-US" sz="2400" b="1"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74072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7F1EF3-F6A2-4005-89B7-0AB4EC3C89DE}"/>
              </a:ext>
            </a:extLst>
          </p:cNvPr>
          <p:cNvSpPr>
            <a:spLocks noGrp="1"/>
          </p:cNvSpPr>
          <p:nvPr>
            <p:ph type="title"/>
          </p:nvPr>
        </p:nvSpPr>
        <p:spPr/>
        <p:txBody>
          <a:bodyPr>
            <a:normAutofit/>
          </a:bodyPr>
          <a:lstStyle/>
          <a:p>
            <a:pPr algn="r" rtl="1"/>
            <a:r>
              <a:rPr lang="ar-EG" sz="3150" dirty="0"/>
              <a:t>لماذا نحن هنا؟</a:t>
            </a:r>
            <a:endParaRPr lang="en-US" sz="3150" dirty="0"/>
          </a:p>
        </p:txBody>
      </p:sp>
      <p:sp>
        <p:nvSpPr>
          <p:cNvPr id="12" name="Content Placeholder 1">
            <a:extLst>
              <a:ext uri="{FF2B5EF4-FFF2-40B4-BE49-F238E27FC236}">
                <a16:creationId xmlns:a16="http://schemas.microsoft.com/office/drawing/2014/main" id="{F3132EDA-8D3E-47B7-A68E-B2DE8F58473B}"/>
              </a:ext>
            </a:extLst>
          </p:cNvPr>
          <p:cNvSpPr>
            <a:spLocks noGrp="1"/>
          </p:cNvSpPr>
          <p:nvPr>
            <p:ph type="body" idx="1"/>
          </p:nvPr>
        </p:nvSpPr>
        <p:spPr/>
        <p:txBody>
          <a:bodyPr>
            <a:normAutofit/>
          </a:bodyPr>
          <a:lstStyle/>
          <a:p>
            <a:pPr algn="r" rtl="1">
              <a:lnSpc>
                <a:spcPct val="114000"/>
              </a:lnSpc>
              <a:spcBef>
                <a:spcPts val="450"/>
              </a:spcBef>
              <a:spcAft>
                <a:spcPts val="450"/>
              </a:spcAft>
            </a:pPr>
            <a:r>
              <a:rPr lang="en-US" sz="2100" dirty="0"/>
              <a:t>……………………………………</a:t>
            </a:r>
          </a:p>
        </p:txBody>
      </p:sp>
      <p:sp>
        <p:nvSpPr>
          <p:cNvPr id="6" name="TextBox 5">
            <a:extLst>
              <a:ext uri="{FF2B5EF4-FFF2-40B4-BE49-F238E27FC236}">
                <a16:creationId xmlns:a16="http://schemas.microsoft.com/office/drawing/2014/main" id="{2B5F1E84-5121-9242-8235-205350001AB2}"/>
              </a:ext>
            </a:extLst>
          </p:cNvPr>
          <p:cNvSpPr txBox="1"/>
          <p:nvPr/>
        </p:nvSpPr>
        <p:spPr>
          <a:xfrm>
            <a:off x="311370" y="2148108"/>
            <a:ext cx="8559914" cy="2677656"/>
          </a:xfrm>
          <a:prstGeom prst="rect">
            <a:avLst/>
          </a:prstGeom>
          <a:solidFill>
            <a:schemeClr val="tx2">
              <a:lumMod val="20000"/>
              <a:lumOff val="80000"/>
            </a:schemeClr>
          </a:solidFill>
        </p:spPr>
        <p:txBody>
          <a:bodyPr wrap="square" rtlCol="0">
            <a:spAutoFit/>
          </a:bodyPr>
          <a:lstStyle/>
          <a:p>
            <a:pPr algn="r" rtl="1"/>
            <a:r>
              <a:rPr lang="ar-SA" sz="2800" dirty="0">
                <a:latin typeface="Sakkal Majalla" panose="02000000000000000000" pitchFamily="2" charset="-78"/>
                <a:ea typeface="Arial" charset="0"/>
                <a:cs typeface="Sakkal Majalla" panose="02000000000000000000" pitchFamily="2" charset="-78"/>
              </a:rPr>
              <a:t>دليل </a:t>
            </a:r>
            <a:r>
              <a:rPr lang="ar-EG" sz="2800" dirty="0">
                <a:latin typeface="Sakkal Majalla" panose="02000000000000000000" pitchFamily="2" charset="-78"/>
                <a:ea typeface="Arial" charset="0"/>
                <a:cs typeface="Sakkal Majalla" panose="02000000000000000000" pitchFamily="2" charset="-78"/>
              </a:rPr>
              <a:t>المدربين</a:t>
            </a:r>
            <a:r>
              <a:rPr lang="ar-SA" sz="2800" dirty="0">
                <a:latin typeface="Sakkal Majalla" panose="02000000000000000000" pitchFamily="2" charset="-78"/>
                <a:ea typeface="Arial" charset="0"/>
                <a:cs typeface="Sakkal Majalla" panose="02000000000000000000" pitchFamily="2" charset="-78"/>
              </a:rPr>
              <a:t>:</a:t>
            </a: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الهدف</a:t>
            </a:r>
            <a:r>
              <a:rPr lang="ar-SA" sz="2800" dirty="0">
                <a:latin typeface="Sakkal Majalla" panose="02000000000000000000" pitchFamily="2" charset="-78"/>
                <a:ea typeface="Arial" charset="0"/>
                <a:cs typeface="Sakkal Majalla" panose="02000000000000000000" pitchFamily="2" charset="-78"/>
              </a:rPr>
              <a:t>: تحديد التوقعات والاهداف</a:t>
            </a:r>
          </a:p>
          <a:p>
            <a:pPr marL="214313" indent="-214313" algn="r" rtl="1">
              <a:buFont typeface="Arial" charset="0"/>
              <a:buChar char="•"/>
            </a:pPr>
            <a:r>
              <a:rPr lang="ar" sz="2800" u="sng" dirty="0">
                <a:latin typeface="Sakkal Majalla" panose="02000000000000000000" pitchFamily="2" charset="-78"/>
                <a:ea typeface="Arial" charset="0"/>
                <a:cs typeface="Sakkal Majalla" panose="02000000000000000000" pitchFamily="2" charset="-78"/>
              </a:rPr>
              <a:t>نصائح: </a:t>
            </a:r>
            <a:r>
              <a:rPr lang="ar-EG" sz="2800" dirty="0">
                <a:latin typeface="Sakkal Majalla" panose="02000000000000000000" pitchFamily="2" charset="-78"/>
                <a:ea typeface="Arial" charset="0"/>
                <a:cs typeface="Sakkal Majalla" panose="02000000000000000000" pitchFamily="2" charset="-78"/>
              </a:rPr>
              <a:t>إسأل المستمعين عن سبب حضورهم للبرنامج ودون الإجابات علي اللوح – تذكر كل الأسباب التي سيتم ذكرها ولا تقم بالتعليق علي اي منها</a:t>
            </a:r>
            <a:endParaRPr lang="en-US" sz="2800" u="sng" dirty="0">
              <a:latin typeface="Sakkal Majalla" panose="02000000000000000000" pitchFamily="2" charset="-78"/>
              <a:ea typeface="Arial" charset="0"/>
              <a:cs typeface="Sakkal Majalla" panose="02000000000000000000" pitchFamily="2" charset="-78"/>
            </a:endParaRPr>
          </a:p>
          <a:p>
            <a:pPr marL="257175" indent="-257175" algn="r" rtl="1">
              <a:buFont typeface="Arial" panose="020B0604020202020204" pitchFamily="34" charset="0"/>
              <a:buChar char="•"/>
            </a:pPr>
            <a:r>
              <a:rPr lang="ar-SA" sz="2800" u="sng" dirty="0">
                <a:latin typeface="Sakkal Majalla" panose="02000000000000000000" pitchFamily="2" charset="-78"/>
                <a:ea typeface="Arial" charset="0"/>
                <a:cs typeface="Sakkal Majalla" panose="02000000000000000000" pitchFamily="2" charset="-78"/>
              </a:rPr>
              <a:t>المواد الازمة</a:t>
            </a:r>
            <a:r>
              <a:rPr lang="ar-SA" sz="2800" dirty="0">
                <a:latin typeface="Sakkal Majalla" panose="02000000000000000000" pitchFamily="2" charset="-78"/>
                <a:ea typeface="Arial" charset="0"/>
                <a:cs typeface="Sakkal Majalla" panose="02000000000000000000" pitchFamily="2" charset="-78"/>
              </a:rPr>
              <a:t>: </a:t>
            </a:r>
            <a:r>
              <a:rPr lang="ar-EG" sz="2800" dirty="0">
                <a:latin typeface="Sakkal Majalla" panose="02000000000000000000" pitchFamily="2" charset="-78"/>
                <a:ea typeface="Arial" charset="0"/>
                <a:cs typeface="Sakkal Majalla" panose="02000000000000000000" pitchFamily="2" charset="-78"/>
              </a:rPr>
              <a:t>ألواح الورقية</a:t>
            </a:r>
            <a:endParaRPr lang="en-US" sz="2800" dirty="0">
              <a:latin typeface="Sakkal Majalla" panose="02000000000000000000" pitchFamily="2" charset="-78"/>
              <a:ea typeface="Arial" charset="0"/>
              <a:cs typeface="Sakkal Majalla" panose="02000000000000000000" pitchFamily="2" charset="-78"/>
            </a:endParaRPr>
          </a:p>
          <a:p>
            <a:pPr marL="257175" indent="-257175" algn="r" rtl="1">
              <a:buFont typeface="Arial" panose="020B0604020202020204" pitchFamily="34" charset="0"/>
              <a:buChar char="•"/>
            </a:pPr>
            <a:r>
              <a:rPr lang="ar" sz="2800" u="sng" dirty="0">
                <a:latin typeface="Sakkal Majalla" panose="02000000000000000000" pitchFamily="2" charset="-78"/>
                <a:ea typeface="Arial" charset="0"/>
                <a:cs typeface="Sakkal Majalla" panose="02000000000000000000" pitchFamily="2" charset="-78"/>
              </a:rPr>
              <a:t>التقديم:</a:t>
            </a:r>
            <a:r>
              <a:rPr lang="ar" sz="2800" dirty="0">
                <a:latin typeface="Sakkal Majalla" panose="02000000000000000000" pitchFamily="2" charset="-78"/>
                <a:ea typeface="Arial" charset="0"/>
                <a:cs typeface="Sakkal Majalla" panose="02000000000000000000" pitchFamily="2" charset="-78"/>
              </a:rPr>
              <a:t> يطلب </a:t>
            </a:r>
            <a:r>
              <a:rPr lang="ar-EG" sz="2800" dirty="0">
                <a:latin typeface="Sakkal Majalla" panose="02000000000000000000" pitchFamily="2" charset="-78"/>
                <a:ea typeface="Arial" charset="0"/>
                <a:cs typeface="Sakkal Majalla" panose="02000000000000000000" pitchFamily="2" charset="-78"/>
              </a:rPr>
              <a:t>المدرب</a:t>
            </a:r>
            <a:r>
              <a:rPr lang="ar" sz="2800" dirty="0">
                <a:latin typeface="Sakkal Majalla" panose="02000000000000000000" pitchFamily="2" charset="-78"/>
                <a:ea typeface="Arial" charset="0"/>
                <a:cs typeface="Sakkal Majalla" panose="02000000000000000000" pitchFamily="2" charset="-78"/>
              </a:rPr>
              <a:t> من المشاركين الإجابة على الأسئلة ويقوم/تقوم بكتابتها</a:t>
            </a:r>
            <a:endParaRPr lang="en-US" sz="2800" dirty="0">
              <a:latin typeface="Sakkal Majalla" panose="02000000000000000000" pitchFamily="2" charset="-78"/>
              <a:ea typeface="Arial" charset="0"/>
              <a:cs typeface="Sakkal Majalla" panose="02000000000000000000" pitchFamily="2" charset="-78"/>
            </a:endParaRPr>
          </a:p>
        </p:txBody>
      </p:sp>
      <p:sp>
        <p:nvSpPr>
          <p:cNvPr id="7" name="TextBox 6">
            <a:extLst>
              <a:ext uri="{FF2B5EF4-FFF2-40B4-BE49-F238E27FC236}">
                <a16:creationId xmlns:a16="http://schemas.microsoft.com/office/drawing/2014/main" id="{0061F03C-383A-4F20-99BF-046F99FB7A12}"/>
              </a:ext>
            </a:extLst>
          </p:cNvPr>
          <p:cNvSpPr txBox="1"/>
          <p:nvPr/>
        </p:nvSpPr>
        <p:spPr>
          <a:xfrm>
            <a:off x="230308" y="204281"/>
            <a:ext cx="1626197" cy="461665"/>
          </a:xfrm>
          <a:prstGeom prst="rect">
            <a:avLst/>
          </a:prstGeom>
          <a:solidFill>
            <a:schemeClr val="bg1"/>
          </a:solidFill>
        </p:spPr>
        <p:txBody>
          <a:bodyPr wrap="square" rtlCol="0">
            <a:spAutoFit/>
          </a:bodyPr>
          <a:lstStyle/>
          <a:p>
            <a:r>
              <a:rPr lang="en-US" sz="2400" b="1" dirty="0">
                <a:latin typeface="Sakkal Majalla" panose="02000000000000000000" pitchFamily="2" charset="-78"/>
                <a:cs typeface="Sakkal Majalla" panose="02000000000000000000" pitchFamily="2" charset="-78"/>
              </a:rPr>
              <a:t>10:</a:t>
            </a:r>
            <a:r>
              <a:rPr lang="ar-EG" sz="2400" b="1" dirty="0">
                <a:latin typeface="Sakkal Majalla" panose="02000000000000000000" pitchFamily="2" charset="-78"/>
                <a:cs typeface="Sakkal Majalla" panose="02000000000000000000" pitchFamily="2" charset="-78"/>
              </a:rPr>
              <a:t>45</a:t>
            </a:r>
            <a:r>
              <a:rPr lang="en-US" sz="2400" b="1" dirty="0">
                <a:latin typeface="Sakkal Majalla" panose="02000000000000000000" pitchFamily="2" charset="-78"/>
                <a:cs typeface="Sakkal Majalla" panose="02000000000000000000" pitchFamily="2" charset="-78"/>
              </a:rPr>
              <a:t> – </a:t>
            </a:r>
            <a:r>
              <a:rPr lang="ar-EG" sz="2400" b="1" dirty="0">
                <a:latin typeface="Sakkal Majalla" panose="02000000000000000000" pitchFamily="2" charset="-78"/>
                <a:cs typeface="Sakkal Majalla" panose="02000000000000000000" pitchFamily="2" charset="-78"/>
              </a:rPr>
              <a:t>11:00</a:t>
            </a:r>
            <a:endParaRPr lang="en-US" sz="2400" b="1"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446820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4" name="Rectangle 3">
            <a:extLst>
              <a:ext uri="{FF2B5EF4-FFF2-40B4-BE49-F238E27FC236}">
                <a16:creationId xmlns:a16="http://schemas.microsoft.com/office/drawing/2014/main" id="{1DD94B04-05D2-4AE7-A26F-52517DADEE92}"/>
              </a:ext>
            </a:extLst>
          </p:cNvPr>
          <p:cNvSpPr/>
          <p:nvPr/>
        </p:nvSpPr>
        <p:spPr>
          <a:xfrm>
            <a:off x="2374652" y="3306867"/>
            <a:ext cx="4877684" cy="584775"/>
          </a:xfrm>
          <a:prstGeom prst="rect">
            <a:avLst/>
          </a:prstGeom>
        </p:spPr>
        <p:txBody>
          <a:bodyPr wrap="square">
            <a:spAutoFit/>
          </a:bodyPr>
          <a:lstStyle/>
          <a:p>
            <a:pPr algn="ctr">
              <a:spcAft>
                <a:spcPts val="1200"/>
              </a:spcAft>
            </a:pPr>
            <a:r>
              <a:rPr lang="ar-EG" sz="3200" b="1" dirty="0">
                <a:solidFill>
                  <a:schemeClr val="bg1"/>
                </a:solidFill>
                <a:latin typeface="Sakkal Majalla" panose="02000000000000000000" pitchFamily="2" charset="-78"/>
                <a:ea typeface="Gill Sans"/>
                <a:cs typeface="Sakkal Majalla" panose="02000000000000000000" pitchFamily="2" charset="-78"/>
                <a:sym typeface="Gill Sans"/>
              </a:rPr>
              <a:t>برجاء ملئ استمارة تقييم ما قبل التدريب</a:t>
            </a:r>
          </a:p>
        </p:txBody>
      </p:sp>
      <p:sp>
        <p:nvSpPr>
          <p:cNvPr id="5" name="Rectangle 4"/>
          <p:cNvSpPr/>
          <p:nvPr/>
        </p:nvSpPr>
        <p:spPr>
          <a:xfrm>
            <a:off x="674914" y="3712029"/>
            <a:ext cx="489857" cy="35922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41594" y="1936587"/>
            <a:ext cx="7543800" cy="391011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1433454"/>
      </p:ext>
    </p:extLst>
  </p:cSld>
  <p:clrMapOvr>
    <a:masterClrMapping/>
  </p:clrMapOvr>
  <mc:AlternateContent xmlns:mc="http://schemas.openxmlformats.org/markup-compatibility/2006" xmlns:p14="http://schemas.microsoft.com/office/powerpoint/2010/main">
    <mc:Choice Requires="p14">
      <p:transition spd="slow" p14:dur="2000" advTm="57328"/>
    </mc:Choice>
    <mc:Fallback xmlns="">
      <p:transition spd="slow" advTm="5732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7F1EF3-F6A2-4005-89B7-0AB4EC3C89DE}"/>
              </a:ext>
            </a:extLst>
          </p:cNvPr>
          <p:cNvSpPr>
            <a:spLocks noGrp="1"/>
          </p:cNvSpPr>
          <p:nvPr>
            <p:ph type="title"/>
          </p:nvPr>
        </p:nvSpPr>
        <p:spPr/>
        <p:txBody>
          <a:bodyPr>
            <a:normAutofit/>
          </a:bodyPr>
          <a:lstStyle/>
          <a:p>
            <a:pPr algn="r" rtl="1"/>
            <a:r>
              <a:rPr lang="ar-EG" sz="3150" dirty="0"/>
              <a:t> ماذا تحتاج لتحسين إدارة النفايات في منشأتك؟ </a:t>
            </a:r>
          </a:p>
        </p:txBody>
      </p:sp>
      <p:sp>
        <p:nvSpPr>
          <p:cNvPr id="6" name="Content Placeholder 1">
            <a:extLst>
              <a:ext uri="{FF2B5EF4-FFF2-40B4-BE49-F238E27FC236}">
                <a16:creationId xmlns:a16="http://schemas.microsoft.com/office/drawing/2014/main" id="{F8DFFFA7-DD5A-40EF-8ECB-7214DF386E17}"/>
              </a:ext>
            </a:extLst>
          </p:cNvPr>
          <p:cNvSpPr>
            <a:spLocks noGrp="1"/>
          </p:cNvSpPr>
          <p:nvPr>
            <p:ph type="body" idx="1"/>
          </p:nvPr>
        </p:nvSpPr>
        <p:spPr>
          <a:xfrm>
            <a:off x="5108028" y="1600200"/>
            <a:ext cx="3350172" cy="4114800"/>
          </a:xfrm>
        </p:spPr>
        <p:txBody>
          <a:bodyPr>
            <a:normAutofit/>
          </a:bodyPr>
          <a:lstStyle/>
          <a:p>
            <a:pPr algn="r" rtl="1">
              <a:lnSpc>
                <a:spcPct val="114000"/>
              </a:lnSpc>
              <a:spcBef>
                <a:spcPts val="450"/>
              </a:spcBef>
              <a:spcAft>
                <a:spcPts val="450"/>
              </a:spcAft>
            </a:pPr>
            <a:r>
              <a:rPr lang="ar-EG" sz="2100" dirty="0"/>
              <a:t> </a:t>
            </a:r>
            <a:r>
              <a:rPr lang="en-US" sz="2100" dirty="0"/>
              <a:t>…………..</a:t>
            </a:r>
          </a:p>
        </p:txBody>
      </p:sp>
      <p:sp>
        <p:nvSpPr>
          <p:cNvPr id="5" name="TextBox 4">
            <a:extLst>
              <a:ext uri="{FF2B5EF4-FFF2-40B4-BE49-F238E27FC236}">
                <a16:creationId xmlns:a16="http://schemas.microsoft.com/office/drawing/2014/main" id="{F53ACFE1-3E43-4298-96DC-4FFDD09438FC}"/>
              </a:ext>
            </a:extLst>
          </p:cNvPr>
          <p:cNvSpPr txBox="1"/>
          <p:nvPr/>
        </p:nvSpPr>
        <p:spPr>
          <a:xfrm>
            <a:off x="230308" y="204281"/>
            <a:ext cx="1626197" cy="461665"/>
          </a:xfrm>
          <a:prstGeom prst="rect">
            <a:avLst/>
          </a:prstGeom>
          <a:solidFill>
            <a:schemeClr val="bg1"/>
          </a:solidFill>
        </p:spPr>
        <p:txBody>
          <a:bodyPr wrap="square" rtlCol="0">
            <a:spAutoFit/>
          </a:bodyPr>
          <a:lstStyle/>
          <a:p>
            <a:r>
              <a:rPr lang="en-US" sz="2400" b="1" dirty="0">
                <a:latin typeface="Sakkal Majalla" panose="02000000000000000000" pitchFamily="2" charset="-78"/>
                <a:cs typeface="Sakkal Majalla" panose="02000000000000000000" pitchFamily="2" charset="-78"/>
              </a:rPr>
              <a:t>10:</a:t>
            </a:r>
            <a:r>
              <a:rPr lang="ar-EG" sz="2400" b="1" dirty="0">
                <a:latin typeface="Sakkal Majalla" panose="02000000000000000000" pitchFamily="2" charset="-78"/>
                <a:cs typeface="Sakkal Majalla" panose="02000000000000000000" pitchFamily="2" charset="-78"/>
              </a:rPr>
              <a:t>45</a:t>
            </a:r>
            <a:r>
              <a:rPr lang="en-US" sz="2400" b="1" dirty="0">
                <a:latin typeface="Sakkal Majalla" panose="02000000000000000000" pitchFamily="2" charset="-78"/>
                <a:cs typeface="Sakkal Majalla" panose="02000000000000000000" pitchFamily="2" charset="-78"/>
              </a:rPr>
              <a:t> – </a:t>
            </a:r>
            <a:r>
              <a:rPr lang="ar-EG" sz="2400" b="1" dirty="0">
                <a:latin typeface="Sakkal Majalla" panose="02000000000000000000" pitchFamily="2" charset="-78"/>
                <a:cs typeface="Sakkal Majalla" panose="02000000000000000000" pitchFamily="2" charset="-78"/>
              </a:rPr>
              <a:t>11:00</a:t>
            </a:r>
            <a:endParaRPr lang="en-US" sz="2400" b="1"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570772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7F1EF3-F6A2-4005-89B7-0AB4EC3C89DE}"/>
              </a:ext>
            </a:extLst>
          </p:cNvPr>
          <p:cNvSpPr>
            <a:spLocks noGrp="1"/>
          </p:cNvSpPr>
          <p:nvPr>
            <p:ph type="title"/>
          </p:nvPr>
        </p:nvSpPr>
        <p:spPr/>
        <p:txBody>
          <a:bodyPr>
            <a:normAutofit/>
          </a:bodyPr>
          <a:lstStyle/>
          <a:p>
            <a:pPr algn="r"/>
            <a:r>
              <a:rPr lang="ar-EG" sz="3150" dirty="0"/>
              <a:t>الهدف: تحسين إدارة النفايات في المنشأة </a:t>
            </a:r>
            <a:endParaRPr lang="en-US" sz="3150" dirty="0">
              <a:highlight>
                <a:srgbClr val="FFFF00"/>
              </a:highlight>
            </a:endParaRPr>
          </a:p>
        </p:txBody>
      </p:sp>
      <p:sp>
        <p:nvSpPr>
          <p:cNvPr id="6" name="Content Placeholder 1">
            <a:extLst>
              <a:ext uri="{FF2B5EF4-FFF2-40B4-BE49-F238E27FC236}">
                <a16:creationId xmlns:a16="http://schemas.microsoft.com/office/drawing/2014/main" id="{F8DFFFA7-DD5A-40EF-8ECB-7214DF386E17}"/>
              </a:ext>
            </a:extLst>
          </p:cNvPr>
          <p:cNvSpPr>
            <a:spLocks noGrp="1"/>
          </p:cNvSpPr>
          <p:nvPr>
            <p:ph type="body" idx="1"/>
          </p:nvPr>
        </p:nvSpPr>
        <p:spPr>
          <a:xfrm>
            <a:off x="2786062" y="1600200"/>
            <a:ext cx="5672137" cy="4114800"/>
          </a:xfrm>
        </p:spPr>
        <p:txBody>
          <a:bodyPr>
            <a:normAutofit/>
          </a:bodyPr>
          <a:lstStyle/>
          <a:p>
            <a:pPr algn="r" rtl="1">
              <a:lnSpc>
                <a:spcPct val="114000"/>
              </a:lnSpc>
              <a:spcBef>
                <a:spcPts val="450"/>
              </a:spcBef>
              <a:spcAft>
                <a:spcPts val="450"/>
              </a:spcAft>
            </a:pPr>
            <a:r>
              <a:rPr lang="ar-EG" sz="3200" dirty="0"/>
              <a:t> ماذا تحتاج لتحسين إدارة النفايات في منشأتك؟ </a:t>
            </a:r>
            <a:endParaRPr lang="en-US" sz="3200" dirty="0"/>
          </a:p>
          <a:p>
            <a:pPr algn="r" rtl="1">
              <a:lnSpc>
                <a:spcPct val="114000"/>
              </a:lnSpc>
              <a:spcBef>
                <a:spcPts val="450"/>
              </a:spcBef>
              <a:spcAft>
                <a:spcPts val="450"/>
              </a:spcAft>
            </a:pPr>
            <a:r>
              <a:rPr lang="ar-EG" sz="3200" dirty="0"/>
              <a:t>لنأخذ الأصوات علي اي العوامل هو الأكثر أهمية </a:t>
            </a:r>
            <a:endParaRPr lang="en-US" sz="3200" dirty="0"/>
          </a:p>
        </p:txBody>
      </p:sp>
      <p:pic>
        <p:nvPicPr>
          <p:cNvPr id="8" name="Picture 7" descr="A group of people sitting at a table in a room&#10;&#10;Description automatically generated">
            <a:extLst>
              <a:ext uri="{FF2B5EF4-FFF2-40B4-BE49-F238E27FC236}">
                <a16:creationId xmlns:a16="http://schemas.microsoft.com/office/drawing/2014/main" id="{929FE9BE-DCA6-4693-8644-A08E8AA3C92D}"/>
              </a:ext>
            </a:extLst>
          </p:cNvPr>
          <p:cNvPicPr>
            <a:picLocks noChangeAspect="1"/>
          </p:cNvPicPr>
          <p:nvPr/>
        </p:nvPicPr>
        <p:blipFill>
          <a:blip r:embed="rId3"/>
          <a:stretch>
            <a:fillRect/>
          </a:stretch>
        </p:blipFill>
        <p:spPr>
          <a:xfrm>
            <a:off x="276899" y="1704884"/>
            <a:ext cx="2509164" cy="3345551"/>
          </a:xfrm>
          <a:prstGeom prst="rect">
            <a:avLst/>
          </a:prstGeom>
        </p:spPr>
      </p:pic>
      <p:sp>
        <p:nvSpPr>
          <p:cNvPr id="7" name="TextBox 6">
            <a:extLst>
              <a:ext uri="{FF2B5EF4-FFF2-40B4-BE49-F238E27FC236}">
                <a16:creationId xmlns:a16="http://schemas.microsoft.com/office/drawing/2014/main" id="{9789FECB-14B4-4FD2-B841-6D7D37064BA9}"/>
              </a:ext>
            </a:extLst>
          </p:cNvPr>
          <p:cNvSpPr txBox="1"/>
          <p:nvPr/>
        </p:nvSpPr>
        <p:spPr>
          <a:xfrm>
            <a:off x="230308" y="204281"/>
            <a:ext cx="1626197" cy="461665"/>
          </a:xfrm>
          <a:prstGeom prst="rect">
            <a:avLst/>
          </a:prstGeom>
          <a:solidFill>
            <a:schemeClr val="bg1"/>
          </a:solidFill>
        </p:spPr>
        <p:txBody>
          <a:bodyPr wrap="square" rtlCol="0">
            <a:spAutoFit/>
          </a:bodyPr>
          <a:lstStyle/>
          <a:p>
            <a:r>
              <a:rPr lang="en-US" sz="2400" b="1" dirty="0">
                <a:latin typeface="Sakkal Majalla" panose="02000000000000000000" pitchFamily="2" charset="-78"/>
                <a:cs typeface="Sakkal Majalla" panose="02000000000000000000" pitchFamily="2" charset="-78"/>
              </a:rPr>
              <a:t>10:</a:t>
            </a:r>
            <a:r>
              <a:rPr lang="ar-EG" sz="2400" b="1" dirty="0">
                <a:latin typeface="Sakkal Majalla" panose="02000000000000000000" pitchFamily="2" charset="-78"/>
                <a:cs typeface="Sakkal Majalla" panose="02000000000000000000" pitchFamily="2" charset="-78"/>
              </a:rPr>
              <a:t>45</a:t>
            </a:r>
            <a:r>
              <a:rPr lang="en-US" sz="2400" b="1" dirty="0">
                <a:latin typeface="Sakkal Majalla" panose="02000000000000000000" pitchFamily="2" charset="-78"/>
                <a:cs typeface="Sakkal Majalla" panose="02000000000000000000" pitchFamily="2" charset="-78"/>
              </a:rPr>
              <a:t> – </a:t>
            </a:r>
            <a:r>
              <a:rPr lang="ar-EG" sz="2400" b="1" dirty="0">
                <a:latin typeface="Sakkal Majalla" panose="02000000000000000000" pitchFamily="2" charset="-78"/>
                <a:cs typeface="Sakkal Majalla" panose="02000000000000000000" pitchFamily="2" charset="-78"/>
              </a:rPr>
              <a:t>11:00</a:t>
            </a:r>
            <a:endParaRPr lang="en-US" sz="2400" b="1"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96372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7F1EF3-F6A2-4005-89B7-0AB4EC3C89DE}"/>
              </a:ext>
            </a:extLst>
          </p:cNvPr>
          <p:cNvSpPr>
            <a:spLocks noGrp="1"/>
          </p:cNvSpPr>
          <p:nvPr>
            <p:ph type="title"/>
          </p:nvPr>
        </p:nvSpPr>
        <p:spPr/>
        <p:txBody>
          <a:bodyPr>
            <a:normAutofit/>
          </a:bodyPr>
          <a:lstStyle/>
          <a:p>
            <a:pPr algn="r"/>
            <a:r>
              <a:rPr lang="ar-EG" sz="3150" dirty="0"/>
              <a:t>الهدف: تحسين إدارة النفايات في المنشأة </a:t>
            </a:r>
            <a:endParaRPr lang="en-US" sz="3150" dirty="0">
              <a:highlight>
                <a:srgbClr val="FFFF00"/>
              </a:highlight>
            </a:endParaRPr>
          </a:p>
        </p:txBody>
      </p:sp>
      <p:sp>
        <p:nvSpPr>
          <p:cNvPr id="6" name="Content Placeholder 1">
            <a:extLst>
              <a:ext uri="{FF2B5EF4-FFF2-40B4-BE49-F238E27FC236}">
                <a16:creationId xmlns:a16="http://schemas.microsoft.com/office/drawing/2014/main" id="{F8DFFFA7-DD5A-40EF-8ECB-7214DF386E17}"/>
              </a:ext>
            </a:extLst>
          </p:cNvPr>
          <p:cNvSpPr>
            <a:spLocks noGrp="1"/>
          </p:cNvSpPr>
          <p:nvPr>
            <p:ph type="body" idx="1"/>
          </p:nvPr>
        </p:nvSpPr>
        <p:spPr>
          <a:xfrm>
            <a:off x="2786062" y="1600200"/>
            <a:ext cx="5672137" cy="4114800"/>
          </a:xfrm>
        </p:spPr>
        <p:txBody>
          <a:bodyPr>
            <a:normAutofit/>
          </a:bodyPr>
          <a:lstStyle/>
          <a:p>
            <a:pPr algn="r" rtl="1">
              <a:lnSpc>
                <a:spcPct val="114000"/>
              </a:lnSpc>
              <a:spcBef>
                <a:spcPts val="450"/>
              </a:spcBef>
              <a:spcAft>
                <a:spcPts val="450"/>
              </a:spcAft>
            </a:pPr>
            <a:r>
              <a:rPr lang="ar-EG" sz="3200" dirty="0"/>
              <a:t> ماذا تحتاج لتحسين إدارة النفايات في منشأتك؟ </a:t>
            </a:r>
            <a:endParaRPr lang="en-US" sz="3200" dirty="0"/>
          </a:p>
          <a:p>
            <a:pPr algn="r" rtl="1">
              <a:lnSpc>
                <a:spcPct val="114000"/>
              </a:lnSpc>
              <a:spcBef>
                <a:spcPts val="450"/>
              </a:spcBef>
              <a:spcAft>
                <a:spcPts val="450"/>
              </a:spcAft>
            </a:pPr>
            <a:r>
              <a:rPr lang="ar-EG" sz="3200" dirty="0"/>
              <a:t>لنأخذ الأصوات علي اي العوامل هو الأكثر أهمية </a:t>
            </a:r>
            <a:endParaRPr lang="en-US" sz="3200" dirty="0"/>
          </a:p>
        </p:txBody>
      </p:sp>
      <p:pic>
        <p:nvPicPr>
          <p:cNvPr id="8" name="Picture 7" descr="A group of people sitting at a table in a room&#10;&#10;Description automatically generated">
            <a:extLst>
              <a:ext uri="{FF2B5EF4-FFF2-40B4-BE49-F238E27FC236}">
                <a16:creationId xmlns:a16="http://schemas.microsoft.com/office/drawing/2014/main" id="{929FE9BE-DCA6-4693-8644-A08E8AA3C92D}"/>
              </a:ext>
            </a:extLst>
          </p:cNvPr>
          <p:cNvPicPr>
            <a:picLocks noChangeAspect="1"/>
          </p:cNvPicPr>
          <p:nvPr/>
        </p:nvPicPr>
        <p:blipFill>
          <a:blip r:embed="rId3"/>
          <a:stretch>
            <a:fillRect/>
          </a:stretch>
        </p:blipFill>
        <p:spPr>
          <a:xfrm>
            <a:off x="276899" y="1704884"/>
            <a:ext cx="2509164" cy="3345551"/>
          </a:xfrm>
          <a:prstGeom prst="rect">
            <a:avLst/>
          </a:prstGeom>
        </p:spPr>
      </p:pic>
      <p:sp>
        <p:nvSpPr>
          <p:cNvPr id="7" name="TextBox 6">
            <a:extLst>
              <a:ext uri="{FF2B5EF4-FFF2-40B4-BE49-F238E27FC236}">
                <a16:creationId xmlns:a16="http://schemas.microsoft.com/office/drawing/2014/main" id="{E19DDCEF-4F03-4A21-9B4B-3A610787C828}"/>
              </a:ext>
            </a:extLst>
          </p:cNvPr>
          <p:cNvSpPr txBox="1"/>
          <p:nvPr/>
        </p:nvSpPr>
        <p:spPr>
          <a:xfrm>
            <a:off x="311370" y="2148108"/>
            <a:ext cx="8559914" cy="2677656"/>
          </a:xfrm>
          <a:prstGeom prst="rect">
            <a:avLst/>
          </a:prstGeom>
          <a:solidFill>
            <a:schemeClr val="tx2">
              <a:lumMod val="20000"/>
              <a:lumOff val="80000"/>
            </a:schemeClr>
          </a:solidFill>
        </p:spPr>
        <p:txBody>
          <a:bodyPr wrap="square" rtlCol="0">
            <a:spAutoFit/>
          </a:bodyPr>
          <a:lstStyle/>
          <a:p>
            <a:pPr algn="r" rtl="1"/>
            <a:r>
              <a:rPr lang="ar-SA" sz="2800" dirty="0">
                <a:latin typeface="Sakkal Majalla" panose="02000000000000000000" pitchFamily="2" charset="-78"/>
                <a:ea typeface="Arial" charset="0"/>
                <a:cs typeface="Sakkal Majalla" panose="02000000000000000000" pitchFamily="2" charset="-78"/>
              </a:rPr>
              <a:t>دليل </a:t>
            </a:r>
            <a:r>
              <a:rPr lang="ar-EG" sz="2800" dirty="0">
                <a:latin typeface="Sakkal Majalla" panose="02000000000000000000" pitchFamily="2" charset="-78"/>
                <a:ea typeface="Arial" charset="0"/>
                <a:cs typeface="Sakkal Majalla" panose="02000000000000000000" pitchFamily="2" charset="-78"/>
              </a:rPr>
              <a:t>المدربين</a:t>
            </a:r>
            <a:r>
              <a:rPr lang="ar-SA" sz="2800" dirty="0">
                <a:latin typeface="Sakkal Majalla" panose="02000000000000000000" pitchFamily="2" charset="-78"/>
                <a:ea typeface="Arial" charset="0"/>
                <a:cs typeface="Sakkal Majalla" panose="02000000000000000000" pitchFamily="2" charset="-78"/>
              </a:rPr>
              <a:t>:</a:t>
            </a: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الهدف</a:t>
            </a:r>
            <a:r>
              <a:rPr lang="ar-SA" sz="2800" dirty="0">
                <a:latin typeface="Sakkal Majalla" panose="02000000000000000000" pitchFamily="2" charset="-78"/>
                <a:ea typeface="Arial" charset="0"/>
                <a:cs typeface="Sakkal Majalla" panose="02000000000000000000" pitchFamily="2" charset="-78"/>
              </a:rPr>
              <a:t>: تحديد</a:t>
            </a:r>
            <a:r>
              <a:rPr lang="ar-EG" sz="2800" dirty="0">
                <a:latin typeface="Sakkal Majalla" panose="02000000000000000000" pitchFamily="2" charset="-78"/>
                <a:ea typeface="Arial" charset="0"/>
                <a:cs typeface="Sakkal Majalla" panose="02000000000000000000" pitchFamily="2" charset="-78"/>
              </a:rPr>
              <a:t> لعوامل تحسين ادارة النفايات</a:t>
            </a:r>
            <a:endParaRPr lang="ar-SA" sz="2800" dirty="0">
              <a:latin typeface="Sakkal Majalla" panose="02000000000000000000" pitchFamily="2" charset="-78"/>
              <a:ea typeface="Arial" charset="0"/>
              <a:cs typeface="Sakkal Majalla" panose="02000000000000000000" pitchFamily="2" charset="-78"/>
            </a:endParaRPr>
          </a:p>
          <a:p>
            <a:pPr marL="214313" indent="-214313" algn="r" rtl="1">
              <a:buFont typeface="Arial" charset="0"/>
              <a:buChar char="•"/>
            </a:pPr>
            <a:r>
              <a:rPr lang="ar" sz="2800" u="sng" dirty="0">
                <a:latin typeface="Sakkal Majalla" panose="02000000000000000000" pitchFamily="2" charset="-78"/>
                <a:ea typeface="Arial" charset="0"/>
                <a:cs typeface="Sakkal Majalla" panose="02000000000000000000" pitchFamily="2" charset="-78"/>
              </a:rPr>
              <a:t>نصائح: </a:t>
            </a:r>
            <a:r>
              <a:rPr lang="ar-EG" sz="2800" dirty="0">
                <a:latin typeface="Sakkal Majalla" panose="02000000000000000000" pitchFamily="2" charset="-78"/>
                <a:ea typeface="Arial" charset="0"/>
                <a:cs typeface="Sakkal Majalla" panose="02000000000000000000" pitchFamily="2" charset="-78"/>
              </a:rPr>
              <a:t>اسأل السؤال – اكتب الإجابات علي اللوح – ثم خذ الأصوات علي اي الأسباب هو الأكثر أهمية</a:t>
            </a:r>
          </a:p>
          <a:p>
            <a:pPr marL="257175" indent="-257175" algn="r" rtl="1">
              <a:buFont typeface="Arial" panose="020B0604020202020204" pitchFamily="34" charset="0"/>
              <a:buChar char="•"/>
            </a:pPr>
            <a:r>
              <a:rPr lang="ar-SA" sz="2800" u="sng" dirty="0">
                <a:latin typeface="Sakkal Majalla" panose="02000000000000000000" pitchFamily="2" charset="-78"/>
                <a:ea typeface="Arial" charset="0"/>
                <a:cs typeface="Sakkal Majalla" panose="02000000000000000000" pitchFamily="2" charset="-78"/>
              </a:rPr>
              <a:t>المواد الازمة</a:t>
            </a:r>
            <a:r>
              <a:rPr lang="ar-SA" sz="2800" dirty="0">
                <a:latin typeface="Sakkal Majalla" panose="02000000000000000000" pitchFamily="2" charset="-78"/>
                <a:ea typeface="Arial" charset="0"/>
                <a:cs typeface="Sakkal Majalla" panose="02000000000000000000" pitchFamily="2" charset="-78"/>
              </a:rPr>
              <a:t>: </a:t>
            </a:r>
            <a:r>
              <a:rPr lang="ar-EG" sz="2800" dirty="0">
                <a:latin typeface="Sakkal Majalla" panose="02000000000000000000" pitchFamily="2" charset="-78"/>
                <a:ea typeface="Arial" charset="0"/>
                <a:cs typeface="Sakkal Majalla" panose="02000000000000000000" pitchFamily="2" charset="-78"/>
              </a:rPr>
              <a:t>ألواح الورقية</a:t>
            </a:r>
            <a:endParaRPr lang="en-US" sz="2800" dirty="0">
              <a:latin typeface="Sakkal Majalla" panose="02000000000000000000" pitchFamily="2" charset="-78"/>
              <a:ea typeface="Arial" charset="0"/>
              <a:cs typeface="Sakkal Majalla" panose="02000000000000000000" pitchFamily="2" charset="-78"/>
            </a:endParaRPr>
          </a:p>
          <a:p>
            <a:pPr marL="257175" indent="-257175" algn="r" rtl="1">
              <a:buFont typeface="Arial" panose="020B0604020202020204" pitchFamily="34" charset="0"/>
              <a:buChar char="•"/>
            </a:pPr>
            <a:r>
              <a:rPr lang="ar" sz="2800" u="sng" dirty="0">
                <a:latin typeface="Sakkal Majalla" panose="02000000000000000000" pitchFamily="2" charset="-78"/>
                <a:ea typeface="Arial" charset="0"/>
                <a:cs typeface="Sakkal Majalla" panose="02000000000000000000" pitchFamily="2" charset="-78"/>
              </a:rPr>
              <a:t>التقديم:</a:t>
            </a:r>
            <a:r>
              <a:rPr lang="ar" sz="2800" dirty="0">
                <a:latin typeface="Sakkal Majalla" panose="02000000000000000000" pitchFamily="2" charset="-78"/>
                <a:ea typeface="Arial" charset="0"/>
                <a:cs typeface="Sakkal Majalla" panose="02000000000000000000" pitchFamily="2" charset="-78"/>
              </a:rPr>
              <a:t> يطلب </a:t>
            </a:r>
            <a:r>
              <a:rPr lang="ar-EG" sz="2800" dirty="0">
                <a:latin typeface="Sakkal Majalla" panose="02000000000000000000" pitchFamily="2" charset="-78"/>
                <a:ea typeface="Arial" charset="0"/>
                <a:cs typeface="Sakkal Majalla" panose="02000000000000000000" pitchFamily="2" charset="-78"/>
              </a:rPr>
              <a:t>المدرب</a:t>
            </a:r>
            <a:r>
              <a:rPr lang="ar" sz="2800" dirty="0">
                <a:latin typeface="Sakkal Majalla" panose="02000000000000000000" pitchFamily="2" charset="-78"/>
                <a:ea typeface="Arial" charset="0"/>
                <a:cs typeface="Sakkal Majalla" panose="02000000000000000000" pitchFamily="2" charset="-78"/>
              </a:rPr>
              <a:t> من المشاركين الإجابة على الأسئلة ويقوم/تقوم بكتابتها</a:t>
            </a:r>
            <a:endParaRPr lang="en-US" sz="2800" dirty="0">
              <a:latin typeface="Sakkal Majalla" panose="02000000000000000000" pitchFamily="2" charset="-78"/>
              <a:ea typeface="Arial" charset="0"/>
              <a:cs typeface="Sakkal Majalla" panose="02000000000000000000" pitchFamily="2" charset="-78"/>
            </a:endParaRPr>
          </a:p>
        </p:txBody>
      </p:sp>
      <p:sp>
        <p:nvSpPr>
          <p:cNvPr id="10" name="TextBox 9">
            <a:extLst>
              <a:ext uri="{FF2B5EF4-FFF2-40B4-BE49-F238E27FC236}">
                <a16:creationId xmlns:a16="http://schemas.microsoft.com/office/drawing/2014/main" id="{23F9D05C-150B-4272-9AFD-1A844196A68B}"/>
              </a:ext>
            </a:extLst>
          </p:cNvPr>
          <p:cNvSpPr txBox="1"/>
          <p:nvPr/>
        </p:nvSpPr>
        <p:spPr>
          <a:xfrm>
            <a:off x="230308" y="204281"/>
            <a:ext cx="1626197" cy="461665"/>
          </a:xfrm>
          <a:prstGeom prst="rect">
            <a:avLst/>
          </a:prstGeom>
          <a:solidFill>
            <a:schemeClr val="bg1"/>
          </a:solidFill>
        </p:spPr>
        <p:txBody>
          <a:bodyPr wrap="square" rtlCol="0">
            <a:spAutoFit/>
          </a:bodyPr>
          <a:lstStyle/>
          <a:p>
            <a:r>
              <a:rPr lang="en-US" sz="2400" b="1" dirty="0">
                <a:latin typeface="Sakkal Majalla" panose="02000000000000000000" pitchFamily="2" charset="-78"/>
                <a:cs typeface="Sakkal Majalla" panose="02000000000000000000" pitchFamily="2" charset="-78"/>
              </a:rPr>
              <a:t>10:</a:t>
            </a:r>
            <a:r>
              <a:rPr lang="ar-EG" sz="2400" b="1" dirty="0">
                <a:latin typeface="Sakkal Majalla" panose="02000000000000000000" pitchFamily="2" charset="-78"/>
                <a:cs typeface="Sakkal Majalla" panose="02000000000000000000" pitchFamily="2" charset="-78"/>
              </a:rPr>
              <a:t>45</a:t>
            </a:r>
            <a:r>
              <a:rPr lang="en-US" sz="2400" b="1" dirty="0">
                <a:latin typeface="Sakkal Majalla" panose="02000000000000000000" pitchFamily="2" charset="-78"/>
                <a:cs typeface="Sakkal Majalla" panose="02000000000000000000" pitchFamily="2" charset="-78"/>
              </a:rPr>
              <a:t> – </a:t>
            </a:r>
            <a:r>
              <a:rPr lang="ar-EG" sz="2400" b="1" dirty="0">
                <a:latin typeface="Sakkal Majalla" panose="02000000000000000000" pitchFamily="2" charset="-78"/>
                <a:cs typeface="Sakkal Majalla" panose="02000000000000000000" pitchFamily="2" charset="-78"/>
              </a:rPr>
              <a:t>11:00</a:t>
            </a:r>
            <a:endParaRPr lang="en-US" sz="2400" b="1"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560661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4" name="Rectangle 3">
            <a:extLst>
              <a:ext uri="{FF2B5EF4-FFF2-40B4-BE49-F238E27FC236}">
                <a16:creationId xmlns:a16="http://schemas.microsoft.com/office/drawing/2014/main" id="{1DD94B04-05D2-4AE7-A26F-52517DADEE92}"/>
              </a:ext>
            </a:extLst>
          </p:cNvPr>
          <p:cNvSpPr/>
          <p:nvPr/>
        </p:nvSpPr>
        <p:spPr>
          <a:xfrm>
            <a:off x="3043450" y="3419641"/>
            <a:ext cx="3384646" cy="1231106"/>
          </a:xfrm>
          <a:prstGeom prst="rect">
            <a:avLst/>
          </a:prstGeom>
        </p:spPr>
        <p:txBody>
          <a:bodyPr wrap="square">
            <a:spAutoFit/>
          </a:bodyPr>
          <a:lstStyle/>
          <a:p>
            <a:pPr algn="ctr">
              <a:spcAft>
                <a:spcPts val="1200"/>
              </a:spcAft>
            </a:pPr>
            <a:r>
              <a:rPr lang="ar-EG" sz="3200" b="1" dirty="0">
                <a:solidFill>
                  <a:schemeClr val="bg1"/>
                </a:solidFill>
                <a:latin typeface="Sakkal Majalla" panose="02000000000000000000" pitchFamily="2" charset="-78"/>
                <a:ea typeface="Gill Sans"/>
                <a:cs typeface="Sakkal Majalla" panose="02000000000000000000" pitchFamily="2" charset="-78"/>
                <a:sym typeface="Gill Sans"/>
              </a:rPr>
              <a:t>الأولى</a:t>
            </a:r>
            <a:r>
              <a:rPr lang="en-US" sz="3200" b="1" dirty="0">
                <a:solidFill>
                  <a:schemeClr val="bg1"/>
                </a:solidFill>
                <a:latin typeface="Sakkal Majalla" panose="02000000000000000000" pitchFamily="2" charset="-78"/>
                <a:ea typeface="Gill Sans"/>
                <a:cs typeface="Sakkal Majalla" panose="02000000000000000000" pitchFamily="2" charset="-78"/>
                <a:sym typeface="Gill Sans"/>
              </a:rPr>
              <a:t>  </a:t>
            </a:r>
            <a:r>
              <a:rPr lang="ar-EG" sz="3200" b="1" dirty="0">
                <a:solidFill>
                  <a:schemeClr val="bg1"/>
                </a:solidFill>
                <a:latin typeface="Sakkal Majalla" panose="02000000000000000000" pitchFamily="2" charset="-78"/>
                <a:ea typeface="Gill Sans"/>
                <a:cs typeface="Sakkal Majalla" panose="02000000000000000000" pitchFamily="2" charset="-78"/>
                <a:sym typeface="Gill Sans"/>
              </a:rPr>
              <a:t>الاستراحة</a:t>
            </a:r>
          </a:p>
          <a:p>
            <a:pPr algn="ctr">
              <a:spcAft>
                <a:spcPts val="1200"/>
              </a:spcAft>
            </a:pPr>
            <a:endParaRPr lang="ar-EG" sz="3200" b="1" dirty="0">
              <a:solidFill>
                <a:schemeClr val="bg1"/>
              </a:solidFill>
              <a:latin typeface="Sakkal Majalla" panose="02000000000000000000" pitchFamily="2" charset="-78"/>
              <a:ea typeface="Gill Sans"/>
              <a:cs typeface="Sakkal Majalla" panose="02000000000000000000" pitchFamily="2" charset="-78"/>
              <a:sym typeface="Gill Sans"/>
            </a:endParaRPr>
          </a:p>
        </p:txBody>
      </p:sp>
      <p:sp>
        <p:nvSpPr>
          <p:cNvPr id="5" name="Rectangle 4"/>
          <p:cNvSpPr/>
          <p:nvPr/>
        </p:nvSpPr>
        <p:spPr>
          <a:xfrm>
            <a:off x="674914" y="3712029"/>
            <a:ext cx="489857" cy="35922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41594" y="1936587"/>
            <a:ext cx="7543800" cy="391011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C10BAA1-98D2-4F15-B213-239236269E3B}"/>
              </a:ext>
            </a:extLst>
          </p:cNvPr>
          <p:cNvSpPr txBox="1"/>
          <p:nvPr/>
        </p:nvSpPr>
        <p:spPr>
          <a:xfrm>
            <a:off x="3971161" y="4071257"/>
            <a:ext cx="1626197" cy="461665"/>
          </a:xfrm>
          <a:prstGeom prst="rect">
            <a:avLst/>
          </a:prstGeom>
          <a:solidFill>
            <a:schemeClr val="bg1"/>
          </a:solidFill>
        </p:spPr>
        <p:txBody>
          <a:bodyPr wrap="square" rtlCol="0">
            <a:spAutoFit/>
          </a:bodyPr>
          <a:lstStyle/>
          <a:p>
            <a:r>
              <a:rPr lang="en-US" sz="2400" b="1" dirty="0">
                <a:latin typeface="Sakkal Majalla" panose="02000000000000000000" pitchFamily="2" charset="-78"/>
                <a:cs typeface="Sakkal Majalla" panose="02000000000000000000" pitchFamily="2" charset="-78"/>
              </a:rPr>
              <a:t>11:00 – 11:15</a:t>
            </a:r>
          </a:p>
        </p:txBody>
      </p:sp>
    </p:spTree>
    <p:extLst>
      <p:ext uri="{BB962C8B-B14F-4D97-AF65-F5344CB8AC3E}">
        <p14:creationId xmlns:p14="http://schemas.microsoft.com/office/powerpoint/2010/main" val="770613587"/>
      </p:ext>
    </p:extLst>
  </p:cSld>
  <p:clrMapOvr>
    <a:masterClrMapping/>
  </p:clrMapOvr>
  <mc:AlternateContent xmlns:mc="http://schemas.openxmlformats.org/markup-compatibility/2006" xmlns:p14="http://schemas.microsoft.com/office/powerpoint/2010/main">
    <mc:Choice Requires="p14">
      <p:transition spd="slow" p14:dur="2000" advTm="57328"/>
    </mc:Choice>
    <mc:Fallback xmlns="">
      <p:transition spd="slow" advTm="5732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51660" y="6426701"/>
            <a:ext cx="7837715" cy="230832"/>
          </a:xfrm>
          <a:prstGeom prst="rect">
            <a:avLst/>
          </a:prstGeom>
          <a:noFill/>
        </p:spPr>
        <p:txBody>
          <a:bodyPr wrap="square" rtlCol="0">
            <a:spAutoFit/>
          </a:bodyPr>
          <a:lstStyle/>
          <a:p>
            <a:pPr algn="ctr"/>
            <a:r>
              <a:rPr lang="ar-EG" sz="900" dirty="0">
                <a:latin typeface="Sakkal Majalla" panose="02000000000000000000" pitchFamily="2" charset="-78"/>
                <a:cs typeface="Sakkal Majalla" panose="02000000000000000000" pitchFamily="2" charset="-78"/>
              </a:rPr>
              <a:t>مجلة الإدارة والاستدامة_مفهوم_النفايات_و_إدارة_النفايات_2016</a:t>
            </a:r>
            <a:endParaRPr lang="en-US" sz="900" dirty="0">
              <a:latin typeface="Sakkal Majalla" panose="02000000000000000000" pitchFamily="2" charset="-78"/>
              <a:cs typeface="Sakkal Majalla" panose="02000000000000000000" pitchFamily="2" charset="-78"/>
            </a:endParaRPr>
          </a:p>
        </p:txBody>
      </p:sp>
      <p:sp>
        <p:nvSpPr>
          <p:cNvPr id="6" name="TextBox 5">
            <a:extLst>
              <a:ext uri="{FF2B5EF4-FFF2-40B4-BE49-F238E27FC236}">
                <a16:creationId xmlns:a16="http://schemas.microsoft.com/office/drawing/2014/main" id="{12B1C9C1-5F40-45FC-802B-D1C3F2A3152E}"/>
              </a:ext>
            </a:extLst>
          </p:cNvPr>
          <p:cNvSpPr txBox="1"/>
          <p:nvPr/>
        </p:nvSpPr>
        <p:spPr>
          <a:xfrm>
            <a:off x="65315" y="182880"/>
            <a:ext cx="4053946" cy="2057230"/>
          </a:xfrm>
          <a:prstGeom prst="rect">
            <a:avLst/>
          </a:prstGeom>
          <a:noFill/>
        </p:spPr>
        <p:txBody>
          <a:bodyPr wrap="square">
            <a:spAutoFit/>
          </a:bodyPr>
          <a:lstStyle/>
          <a:p>
            <a:pPr algn="r" rtl="1">
              <a:lnSpc>
                <a:spcPct val="114000"/>
              </a:lnSpc>
            </a:pPr>
            <a:r>
              <a:rPr lang="ar-EG" sz="2800" dirty="0">
                <a:solidFill>
                  <a:srgbClr val="002060"/>
                </a:solidFill>
                <a:latin typeface="Sakkal Majalla" panose="02000000000000000000" pitchFamily="2" charset="-78"/>
                <a:ea typeface="Gill Sans"/>
                <a:cs typeface="Sakkal Majalla" panose="02000000000000000000" pitchFamily="2" charset="-78"/>
                <a:sym typeface="Gill Sans"/>
              </a:rPr>
              <a:t>الهدف الأساسي من الدليل هو دعم المنشآت التجارية والتعليمية في ايجاد فرص للحد من النفايات وإعادة استخدامها وإعادة تدويرها</a:t>
            </a:r>
            <a:endParaRPr lang="en-US" sz="2800" dirty="0">
              <a:solidFill>
                <a:srgbClr val="002060"/>
              </a:solidFill>
              <a:latin typeface="Sakkal Majalla" panose="02000000000000000000" pitchFamily="2" charset="-78"/>
              <a:cs typeface="Sakkal Majalla" panose="02000000000000000000" pitchFamily="2" charset="-78"/>
            </a:endParaRPr>
          </a:p>
        </p:txBody>
      </p:sp>
      <p:sp>
        <p:nvSpPr>
          <p:cNvPr id="13" name="Title 1">
            <a:extLst>
              <a:ext uri="{FF2B5EF4-FFF2-40B4-BE49-F238E27FC236}">
                <a16:creationId xmlns:a16="http://schemas.microsoft.com/office/drawing/2014/main" id="{DB5AB9E9-1C2D-4B4B-9F14-B2230E7D9E7C}"/>
              </a:ext>
            </a:extLst>
          </p:cNvPr>
          <p:cNvSpPr txBox="1">
            <a:spLocks/>
          </p:cNvSpPr>
          <p:nvPr/>
        </p:nvSpPr>
        <p:spPr>
          <a:xfrm>
            <a:off x="3931920" y="182880"/>
            <a:ext cx="4564840"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14000"/>
              </a:lnSpc>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مقدمة</a:t>
            </a:r>
            <a:endParaRPr lang="en-US" sz="2800" b="1" dirty="0">
              <a:solidFill>
                <a:srgbClr val="BA0C2F"/>
              </a:solidFill>
              <a:latin typeface="Sakkal Majalla" panose="02000000000000000000" pitchFamily="2" charset="-78"/>
              <a:ea typeface="Gill Sans"/>
              <a:cs typeface="Sakkal Majalla" panose="02000000000000000000" pitchFamily="2" charset="-78"/>
              <a:sym typeface="Gill Sans"/>
            </a:endParaRPr>
          </a:p>
          <a:p>
            <a:pPr algn="r">
              <a:lnSpc>
                <a:spcPct val="114000"/>
              </a:lnSpc>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ادارة النفايات واعادة التدوير</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grpSp>
        <p:nvGrpSpPr>
          <p:cNvPr id="7" name="Group 6">
            <a:extLst>
              <a:ext uri="{FF2B5EF4-FFF2-40B4-BE49-F238E27FC236}">
                <a16:creationId xmlns:a16="http://schemas.microsoft.com/office/drawing/2014/main" id="{476F4CAB-142B-46C8-98D4-B3998CCBB58E}"/>
              </a:ext>
            </a:extLst>
          </p:cNvPr>
          <p:cNvGrpSpPr/>
          <p:nvPr/>
        </p:nvGrpSpPr>
        <p:grpSpPr>
          <a:xfrm>
            <a:off x="245694" y="2893811"/>
            <a:ext cx="8652615" cy="3440017"/>
            <a:chOff x="245694" y="2893811"/>
            <a:chExt cx="8652615" cy="3440017"/>
          </a:xfrm>
        </p:grpSpPr>
        <p:grpSp>
          <p:nvGrpSpPr>
            <p:cNvPr id="2" name="Group 1"/>
            <p:cNvGrpSpPr/>
            <p:nvPr/>
          </p:nvGrpSpPr>
          <p:grpSpPr>
            <a:xfrm>
              <a:off x="245694" y="2893811"/>
              <a:ext cx="8652615" cy="3440017"/>
              <a:chOff x="245694" y="2169881"/>
              <a:chExt cx="8652615" cy="3440017"/>
            </a:xfrm>
          </p:grpSpPr>
          <p:pic>
            <p:nvPicPr>
              <p:cNvPr id="9" name="Content Placeholder 6"/>
              <p:cNvPicPr>
                <a:picLocks noChangeAspect="1"/>
              </p:cNvPicPr>
              <p:nvPr/>
            </p:nvPicPr>
            <p:blipFill>
              <a:blip r:embed="rId3"/>
              <a:stretch>
                <a:fillRect/>
              </a:stretch>
            </p:blipFill>
            <p:spPr>
              <a:xfrm>
                <a:off x="245694" y="2169883"/>
                <a:ext cx="8652615" cy="3440015"/>
              </a:xfrm>
              <a:prstGeom prst="rect">
                <a:avLst/>
              </a:prstGeom>
              <a:noFill/>
              <a:ln>
                <a:noFill/>
              </a:ln>
            </p:spPr>
          </p:pic>
          <p:pic>
            <p:nvPicPr>
              <p:cNvPr id="1028" name="Picture 4" descr="4,713 Losing Money Icon Stock Photos, Pictures &amp; Royalty-Free Images">
                <a:extLst>
                  <a:ext uri="{FF2B5EF4-FFF2-40B4-BE49-F238E27FC236}">
                    <a16:creationId xmlns:a16="http://schemas.microsoft.com/office/drawing/2014/main" id="{53405BDF-D7F1-49E4-BADD-8B01F6E45D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00" t="24223" r="13212" b="20097"/>
              <a:stretch/>
            </p:blipFill>
            <p:spPr bwMode="auto">
              <a:xfrm>
                <a:off x="7522027" y="4505128"/>
                <a:ext cx="685800" cy="4932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arn Money Icons - Download Free Vector Icons | Noun Project">
                <a:extLst>
                  <a:ext uri="{FF2B5EF4-FFF2-40B4-BE49-F238E27FC236}">
                    <a16:creationId xmlns:a16="http://schemas.microsoft.com/office/drawing/2014/main" id="{A17571C0-4B66-4F83-A35C-1BC7FF61A7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2121" y="2169881"/>
                <a:ext cx="1211412" cy="12114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928364" y="5035430"/>
                <a:ext cx="1481204" cy="166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latin typeface="Sakkal Majalla" panose="02000000000000000000" pitchFamily="2" charset="-78"/>
                    <a:cs typeface="Sakkal Majalla" panose="02000000000000000000" pitchFamily="2" charset="-78"/>
                  </a:rPr>
                  <a:t>Informal recycling</a:t>
                </a:r>
              </a:p>
            </p:txBody>
          </p:sp>
          <p:sp>
            <p:nvSpPr>
              <p:cNvPr id="12" name="Rectangle 11"/>
              <p:cNvSpPr/>
              <p:nvPr/>
            </p:nvSpPr>
            <p:spPr>
              <a:xfrm>
                <a:off x="928364" y="5322664"/>
                <a:ext cx="1481204" cy="166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latin typeface="Sakkal Majalla" panose="02000000000000000000" pitchFamily="2" charset="-78"/>
                    <a:cs typeface="Sakkal Majalla" panose="02000000000000000000" pitchFamily="2" charset="-78"/>
                  </a:rPr>
                  <a:t>Service providers</a:t>
                </a:r>
              </a:p>
            </p:txBody>
          </p:sp>
        </p:grpSp>
        <p:sp>
          <p:nvSpPr>
            <p:cNvPr id="3" name="Arrow: Curved Down 2">
              <a:extLst>
                <a:ext uri="{FF2B5EF4-FFF2-40B4-BE49-F238E27FC236}">
                  <a16:creationId xmlns:a16="http://schemas.microsoft.com/office/drawing/2014/main" id="{59A9E953-330B-41B8-B2F4-6491BDEA3B06}"/>
                </a:ext>
              </a:extLst>
            </p:cNvPr>
            <p:cNvSpPr/>
            <p:nvPr/>
          </p:nvSpPr>
          <p:spPr>
            <a:xfrm rot="1148329" flipH="1">
              <a:off x="1319880" y="3492164"/>
              <a:ext cx="1005840" cy="353615"/>
            </a:xfrm>
            <a:prstGeom prst="curvedDownArrow">
              <a:avLst/>
            </a:prstGeom>
            <a:solidFill>
              <a:srgbClr val="006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Sakkal Majalla" panose="02000000000000000000" pitchFamily="2" charset="-78"/>
                <a:cs typeface="Sakkal Majalla" panose="02000000000000000000" pitchFamily="2" charset="-78"/>
              </a:endParaRPr>
            </a:p>
          </p:txBody>
        </p:sp>
        <p:sp>
          <p:nvSpPr>
            <p:cNvPr id="4" name="TextBox 3">
              <a:extLst>
                <a:ext uri="{FF2B5EF4-FFF2-40B4-BE49-F238E27FC236}">
                  <a16:creationId xmlns:a16="http://schemas.microsoft.com/office/drawing/2014/main" id="{46092DB2-23C6-4F58-9A6D-16758CA29FC6}"/>
                </a:ext>
              </a:extLst>
            </p:cNvPr>
            <p:cNvSpPr txBox="1"/>
            <p:nvPr/>
          </p:nvSpPr>
          <p:spPr>
            <a:xfrm>
              <a:off x="1894780" y="3283856"/>
              <a:ext cx="707571" cy="276999"/>
            </a:xfrm>
            <a:prstGeom prst="rect">
              <a:avLst/>
            </a:prstGeom>
            <a:noFill/>
          </p:spPr>
          <p:txBody>
            <a:bodyPr wrap="square" rtlCol="0">
              <a:spAutoFit/>
            </a:bodyPr>
            <a:lstStyle/>
            <a:p>
              <a:r>
                <a:rPr lang="en-CA" sz="1200" b="1" dirty="0">
                  <a:solidFill>
                    <a:schemeClr val="accent4">
                      <a:lumMod val="85000"/>
                      <a:lumOff val="15000"/>
                    </a:schemeClr>
                  </a:solidFill>
                  <a:latin typeface="Sakkal Majalla" panose="02000000000000000000" pitchFamily="2" charset="-78"/>
                  <a:cs typeface="Sakkal Majalla" panose="02000000000000000000" pitchFamily="2" charset="-78"/>
                </a:rPr>
                <a:t>Reuse</a:t>
              </a:r>
              <a:endParaRPr lang="en-US" sz="1200" b="1" dirty="0">
                <a:solidFill>
                  <a:schemeClr val="accent4">
                    <a:lumMod val="85000"/>
                    <a:lumOff val="15000"/>
                  </a:schemeClr>
                </a:solidFill>
                <a:latin typeface="Sakkal Majalla" panose="02000000000000000000" pitchFamily="2" charset="-78"/>
                <a:cs typeface="Sakkal Majalla" panose="02000000000000000000" pitchFamily="2" charset="-78"/>
              </a:endParaRPr>
            </a:p>
          </p:txBody>
        </p:sp>
        <p:pic>
          <p:nvPicPr>
            <p:cNvPr id="1026" name="Picture 2" descr="Reduce waste icons - 14 Free Reduce waste icons | Download PNG &amp;amp; SVG">
              <a:extLst>
                <a:ext uri="{FF2B5EF4-FFF2-40B4-BE49-F238E27FC236}">
                  <a16:creationId xmlns:a16="http://schemas.microsoft.com/office/drawing/2014/main" id="{E5B956D6-7B7A-4E1F-B352-D60F84A256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593" t="11377" r="70107" b="63931"/>
            <a:stretch/>
          </p:blipFill>
          <p:spPr bwMode="auto">
            <a:xfrm>
              <a:off x="894171" y="3092545"/>
              <a:ext cx="344471" cy="32981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E42C278-BCF6-4187-AFE2-0D60DCB2BBD7}"/>
                </a:ext>
              </a:extLst>
            </p:cNvPr>
            <p:cNvSpPr txBox="1"/>
            <p:nvPr/>
          </p:nvSpPr>
          <p:spPr>
            <a:xfrm>
              <a:off x="1179548" y="2893811"/>
              <a:ext cx="1211412" cy="276999"/>
            </a:xfrm>
            <a:prstGeom prst="rect">
              <a:avLst/>
            </a:prstGeom>
            <a:noFill/>
          </p:spPr>
          <p:txBody>
            <a:bodyPr wrap="square" rtlCol="0">
              <a:spAutoFit/>
            </a:bodyPr>
            <a:lstStyle/>
            <a:p>
              <a:r>
                <a:rPr lang="en-CA" sz="1200" b="1" dirty="0">
                  <a:solidFill>
                    <a:schemeClr val="accent4">
                      <a:lumMod val="85000"/>
                      <a:lumOff val="15000"/>
                    </a:schemeClr>
                  </a:solidFill>
                  <a:latin typeface="Sakkal Majalla" panose="02000000000000000000" pitchFamily="2" charset="-78"/>
                  <a:cs typeface="Sakkal Majalla" panose="02000000000000000000" pitchFamily="2" charset="-78"/>
                </a:rPr>
                <a:t>Reduce / avoid</a:t>
              </a:r>
              <a:endParaRPr lang="en-US" sz="1200" b="1" dirty="0">
                <a:solidFill>
                  <a:schemeClr val="accent4">
                    <a:lumMod val="85000"/>
                    <a:lumOff val="15000"/>
                  </a:schemeClr>
                </a:solidFill>
                <a:latin typeface="Sakkal Majalla" panose="02000000000000000000" pitchFamily="2" charset="-78"/>
                <a:cs typeface="Sakkal Majalla" panose="02000000000000000000" pitchFamily="2" charset="-78"/>
              </a:endParaRPr>
            </a:p>
          </p:txBody>
        </p:sp>
      </p:grpSp>
      <p:sp>
        <p:nvSpPr>
          <p:cNvPr id="17" name="مربع نص 16"/>
          <p:cNvSpPr txBox="1"/>
          <p:nvPr/>
        </p:nvSpPr>
        <p:spPr>
          <a:xfrm>
            <a:off x="806902" y="2400828"/>
            <a:ext cx="7400925" cy="400110"/>
          </a:xfrm>
          <a:prstGeom prst="rect">
            <a:avLst/>
          </a:prstGeom>
          <a:solidFill>
            <a:schemeClr val="bg1">
              <a:lumMod val="95000"/>
            </a:schemeClr>
          </a:solidFill>
        </p:spPr>
        <p:txBody>
          <a:bodyPr wrap="square" rtlCol="0">
            <a:spAutoFit/>
          </a:bodyPr>
          <a:lstStyle/>
          <a:p>
            <a:pPr algn="r" rtl="1"/>
            <a:r>
              <a:rPr lang="ar-EG" sz="2000" b="1" dirty="0">
                <a:latin typeface="Sakkal Majalla" panose="02000000000000000000" pitchFamily="2" charset="-78"/>
                <a:cs typeface="Sakkal Majalla" panose="02000000000000000000" pitchFamily="2" charset="-78"/>
              </a:rPr>
              <a:t>الحد من الاستخدام - إعادة الاستخدام – إعادة التدوير –  لتتفادى طمر النفايات </a:t>
            </a:r>
            <a:endParaRPr lang="en-US" sz="2000" b="1" dirty="0">
              <a:latin typeface="Sakkal Majalla" panose="02000000000000000000" pitchFamily="2" charset="-78"/>
              <a:cs typeface="Sakkal Majalla" panose="02000000000000000000" pitchFamily="2" charset="-78"/>
            </a:endParaRPr>
          </a:p>
        </p:txBody>
      </p:sp>
      <p:sp>
        <p:nvSpPr>
          <p:cNvPr id="18" name="مربع نص 17"/>
          <p:cNvSpPr txBox="1"/>
          <p:nvPr/>
        </p:nvSpPr>
        <p:spPr>
          <a:xfrm>
            <a:off x="6334125" y="3943350"/>
            <a:ext cx="1476375" cy="307777"/>
          </a:xfrm>
          <a:prstGeom prst="rect">
            <a:avLst/>
          </a:prstGeom>
          <a:solidFill>
            <a:schemeClr val="bg1"/>
          </a:solidFill>
          <a:ln>
            <a:solidFill>
              <a:schemeClr val="bg1"/>
            </a:solidFill>
          </a:ln>
        </p:spPr>
        <p:txBody>
          <a:bodyPr wrap="square" rtlCol="0">
            <a:spAutoFit/>
          </a:bodyPr>
          <a:lstStyle/>
          <a:p>
            <a:pPr algn="ctr"/>
            <a:r>
              <a:rPr lang="ar-EG" dirty="0">
                <a:latin typeface="Sakkal Majalla" panose="02000000000000000000" pitchFamily="2" charset="-78"/>
                <a:cs typeface="Sakkal Majalla" panose="02000000000000000000" pitchFamily="2" charset="-78"/>
              </a:rPr>
              <a:t>التصنيع</a:t>
            </a:r>
            <a:endParaRPr lang="en-US" dirty="0">
              <a:latin typeface="Sakkal Majalla" panose="02000000000000000000" pitchFamily="2" charset="-78"/>
              <a:cs typeface="Sakkal Majalla" panose="02000000000000000000" pitchFamily="2" charset="-78"/>
            </a:endParaRPr>
          </a:p>
        </p:txBody>
      </p:sp>
      <p:sp>
        <p:nvSpPr>
          <p:cNvPr id="19" name="مربع نص 18"/>
          <p:cNvSpPr txBox="1"/>
          <p:nvPr/>
        </p:nvSpPr>
        <p:spPr>
          <a:xfrm>
            <a:off x="1219200" y="2933700"/>
            <a:ext cx="1419225" cy="307777"/>
          </a:xfrm>
          <a:prstGeom prst="rect">
            <a:avLst/>
          </a:prstGeom>
          <a:solidFill>
            <a:schemeClr val="bg1"/>
          </a:solidFill>
        </p:spPr>
        <p:txBody>
          <a:bodyPr wrap="square" rtlCol="0">
            <a:spAutoFit/>
          </a:bodyPr>
          <a:lstStyle/>
          <a:p>
            <a:pPr algn="ctr"/>
            <a:r>
              <a:rPr lang="ar-EG" dirty="0">
                <a:latin typeface="Sakkal Majalla" panose="02000000000000000000" pitchFamily="2" charset="-78"/>
                <a:cs typeface="Sakkal Majalla" panose="02000000000000000000" pitchFamily="2" charset="-78"/>
              </a:rPr>
              <a:t>الحد من الاستخدام</a:t>
            </a:r>
            <a:endParaRPr lang="en-US" dirty="0">
              <a:latin typeface="Sakkal Majalla" panose="02000000000000000000" pitchFamily="2" charset="-78"/>
              <a:cs typeface="Sakkal Majalla" panose="02000000000000000000" pitchFamily="2" charset="-78"/>
            </a:endParaRPr>
          </a:p>
        </p:txBody>
      </p:sp>
      <p:sp>
        <p:nvSpPr>
          <p:cNvPr id="20" name="مربع نص 19"/>
          <p:cNvSpPr txBox="1"/>
          <p:nvPr/>
        </p:nvSpPr>
        <p:spPr>
          <a:xfrm>
            <a:off x="1905001" y="3209925"/>
            <a:ext cx="1257300" cy="307777"/>
          </a:xfrm>
          <a:prstGeom prst="rect">
            <a:avLst/>
          </a:prstGeom>
          <a:solidFill>
            <a:schemeClr val="bg1"/>
          </a:solidFill>
        </p:spPr>
        <p:txBody>
          <a:bodyPr wrap="square" rtlCol="0">
            <a:spAutoFit/>
          </a:bodyPr>
          <a:lstStyle/>
          <a:p>
            <a:pPr algn="ctr"/>
            <a:r>
              <a:rPr lang="ar-EG" dirty="0">
                <a:latin typeface="Sakkal Majalla" panose="02000000000000000000" pitchFamily="2" charset="-78"/>
                <a:cs typeface="Sakkal Majalla" panose="02000000000000000000" pitchFamily="2" charset="-78"/>
              </a:rPr>
              <a:t>أعادة الاستخدام</a:t>
            </a:r>
            <a:endParaRPr lang="en-US" dirty="0">
              <a:latin typeface="Sakkal Majalla" panose="02000000000000000000" pitchFamily="2" charset="-78"/>
              <a:cs typeface="Sakkal Majalla" panose="02000000000000000000" pitchFamily="2" charset="-78"/>
            </a:endParaRPr>
          </a:p>
        </p:txBody>
      </p:sp>
      <p:sp>
        <p:nvSpPr>
          <p:cNvPr id="21" name="مربع نص 20"/>
          <p:cNvSpPr txBox="1"/>
          <p:nvPr/>
        </p:nvSpPr>
        <p:spPr>
          <a:xfrm>
            <a:off x="4010025" y="3943350"/>
            <a:ext cx="1314450" cy="307777"/>
          </a:xfrm>
          <a:prstGeom prst="rect">
            <a:avLst/>
          </a:prstGeom>
          <a:solidFill>
            <a:schemeClr val="bg1"/>
          </a:solidFill>
        </p:spPr>
        <p:txBody>
          <a:bodyPr wrap="square" rtlCol="0">
            <a:spAutoFit/>
          </a:bodyPr>
          <a:lstStyle/>
          <a:p>
            <a:r>
              <a:rPr lang="ar-EG" dirty="0">
                <a:latin typeface="Sakkal Majalla" panose="02000000000000000000" pitchFamily="2" charset="-78"/>
                <a:cs typeface="Sakkal Majalla" panose="02000000000000000000" pitchFamily="2" charset="-78"/>
              </a:rPr>
              <a:t>مراكز إعادة التدوير</a:t>
            </a:r>
            <a:endParaRPr lang="en-US" dirty="0">
              <a:latin typeface="Sakkal Majalla" panose="02000000000000000000" pitchFamily="2" charset="-78"/>
              <a:cs typeface="Sakkal Majalla" panose="02000000000000000000" pitchFamily="2" charset="-78"/>
            </a:endParaRPr>
          </a:p>
        </p:txBody>
      </p:sp>
      <p:sp>
        <p:nvSpPr>
          <p:cNvPr id="22" name="مربع نص 21"/>
          <p:cNvSpPr txBox="1"/>
          <p:nvPr/>
        </p:nvSpPr>
        <p:spPr>
          <a:xfrm>
            <a:off x="7077075" y="5848350"/>
            <a:ext cx="1619250" cy="307777"/>
          </a:xfrm>
          <a:prstGeom prst="rect">
            <a:avLst/>
          </a:prstGeom>
          <a:solidFill>
            <a:schemeClr val="bg1"/>
          </a:solidFill>
        </p:spPr>
        <p:txBody>
          <a:bodyPr wrap="square" rtlCol="0">
            <a:spAutoFit/>
          </a:bodyPr>
          <a:lstStyle/>
          <a:p>
            <a:pPr algn="ctr"/>
            <a:r>
              <a:rPr lang="ar-EG" dirty="0">
                <a:latin typeface="Sakkal Majalla" panose="02000000000000000000" pitchFamily="2" charset="-78"/>
                <a:cs typeface="Sakkal Majalla" panose="02000000000000000000" pitchFamily="2" charset="-78"/>
              </a:rPr>
              <a:t>مكبات النفايات</a:t>
            </a:r>
            <a:endParaRPr lang="en-US" dirty="0">
              <a:latin typeface="Sakkal Majalla" panose="02000000000000000000" pitchFamily="2" charset="-78"/>
              <a:cs typeface="Sakkal Majalla" panose="02000000000000000000" pitchFamily="2" charset="-78"/>
            </a:endParaRPr>
          </a:p>
        </p:txBody>
      </p:sp>
      <p:sp>
        <p:nvSpPr>
          <p:cNvPr id="23" name="مربع نص 22"/>
          <p:cNvSpPr txBox="1"/>
          <p:nvPr/>
        </p:nvSpPr>
        <p:spPr>
          <a:xfrm>
            <a:off x="4610100" y="5162550"/>
            <a:ext cx="1314450" cy="307777"/>
          </a:xfrm>
          <a:prstGeom prst="rect">
            <a:avLst/>
          </a:prstGeom>
          <a:solidFill>
            <a:schemeClr val="bg1"/>
          </a:solidFill>
        </p:spPr>
        <p:txBody>
          <a:bodyPr wrap="square" rtlCol="0">
            <a:spAutoFit/>
          </a:bodyPr>
          <a:lstStyle/>
          <a:p>
            <a:pPr algn="ctr"/>
            <a:r>
              <a:rPr lang="ar-EG" dirty="0">
                <a:latin typeface="Sakkal Majalla" panose="02000000000000000000" pitchFamily="2" charset="-78"/>
                <a:cs typeface="Sakkal Majalla" panose="02000000000000000000" pitchFamily="2" charset="-78"/>
              </a:rPr>
              <a:t>محطة ترحيل</a:t>
            </a:r>
            <a:endParaRPr lang="en-US" dirty="0">
              <a:latin typeface="Sakkal Majalla" panose="02000000000000000000" pitchFamily="2" charset="-78"/>
              <a:cs typeface="Sakkal Majalla" panose="02000000000000000000" pitchFamily="2" charset="-78"/>
            </a:endParaRPr>
          </a:p>
        </p:txBody>
      </p:sp>
      <p:sp>
        <p:nvSpPr>
          <p:cNvPr id="24" name="مربع نص 23"/>
          <p:cNvSpPr txBox="1"/>
          <p:nvPr/>
        </p:nvSpPr>
        <p:spPr>
          <a:xfrm>
            <a:off x="2781300" y="5210175"/>
            <a:ext cx="1552575" cy="307777"/>
          </a:xfrm>
          <a:prstGeom prst="rect">
            <a:avLst/>
          </a:prstGeom>
          <a:solidFill>
            <a:schemeClr val="bg1"/>
          </a:solidFill>
        </p:spPr>
        <p:txBody>
          <a:bodyPr wrap="square" rtlCol="0">
            <a:spAutoFit/>
          </a:bodyPr>
          <a:lstStyle/>
          <a:p>
            <a:pPr algn="ctr"/>
            <a:r>
              <a:rPr lang="ar-EG" dirty="0">
                <a:latin typeface="Sakkal Majalla" panose="02000000000000000000" pitchFamily="2" charset="-78"/>
                <a:cs typeface="Sakkal Majalla" panose="02000000000000000000" pitchFamily="2" charset="-78"/>
              </a:rPr>
              <a:t>نقل النفايات</a:t>
            </a:r>
            <a:endParaRPr lang="en-US" dirty="0">
              <a:latin typeface="Sakkal Majalla" panose="02000000000000000000" pitchFamily="2" charset="-78"/>
              <a:cs typeface="Sakkal Majalla" panose="02000000000000000000" pitchFamily="2" charset="-78"/>
            </a:endParaRPr>
          </a:p>
        </p:txBody>
      </p:sp>
      <p:sp>
        <p:nvSpPr>
          <p:cNvPr id="25" name="مربع نص 24"/>
          <p:cNvSpPr txBox="1"/>
          <p:nvPr/>
        </p:nvSpPr>
        <p:spPr>
          <a:xfrm>
            <a:off x="249325" y="4959609"/>
            <a:ext cx="1571626" cy="646331"/>
          </a:xfrm>
          <a:prstGeom prst="rect">
            <a:avLst/>
          </a:prstGeom>
          <a:solidFill>
            <a:schemeClr val="bg1"/>
          </a:solidFill>
        </p:spPr>
        <p:txBody>
          <a:bodyPr wrap="square" rtlCol="0">
            <a:spAutoFit/>
          </a:bodyPr>
          <a:lstStyle/>
          <a:p>
            <a:pPr algn="ctr"/>
            <a:r>
              <a:rPr lang="ar-EG" sz="1200" b="1" dirty="0">
                <a:latin typeface="Sakkal Majalla" panose="02000000000000000000" pitchFamily="2" charset="-78"/>
                <a:cs typeface="Sakkal Majalla" panose="02000000000000000000" pitchFamily="2" charset="-78"/>
              </a:rPr>
              <a:t>النفايات المتولدة من </a:t>
            </a:r>
            <a:r>
              <a:rPr lang="en-US" sz="1200" b="1" dirty="0">
                <a:latin typeface="Sakkal Majalla" panose="02000000000000000000" pitchFamily="2" charset="-78"/>
                <a:cs typeface="Sakkal Majalla" panose="02000000000000000000" pitchFamily="2" charset="-78"/>
              </a:rPr>
              <a:t>/</a:t>
            </a:r>
            <a:r>
              <a:rPr lang="ar-EG" sz="1200" b="1" dirty="0">
                <a:latin typeface="Sakkal Majalla" panose="02000000000000000000" pitchFamily="2" charset="-78"/>
                <a:cs typeface="Sakkal Majalla" panose="02000000000000000000" pitchFamily="2" charset="-78"/>
              </a:rPr>
              <a:t>الفنادق/مراكز التسوق الاسواق التجارية/المطاعم</a:t>
            </a:r>
            <a:endParaRPr lang="en-US" sz="1200" b="1" dirty="0">
              <a:latin typeface="Sakkal Majalla" panose="02000000000000000000" pitchFamily="2" charset="-78"/>
              <a:cs typeface="Sakkal Majalla" panose="02000000000000000000" pitchFamily="2" charset="-78"/>
            </a:endParaRPr>
          </a:p>
        </p:txBody>
      </p:sp>
      <p:sp>
        <p:nvSpPr>
          <p:cNvPr id="26" name="مربع نص 25"/>
          <p:cNvSpPr txBox="1"/>
          <p:nvPr/>
        </p:nvSpPr>
        <p:spPr>
          <a:xfrm>
            <a:off x="1657350" y="5238750"/>
            <a:ext cx="1304925" cy="307777"/>
          </a:xfrm>
          <a:prstGeom prst="rect">
            <a:avLst/>
          </a:prstGeom>
          <a:solidFill>
            <a:schemeClr val="bg1"/>
          </a:solidFill>
        </p:spPr>
        <p:txBody>
          <a:bodyPr wrap="square" rtlCol="0">
            <a:spAutoFit/>
          </a:bodyPr>
          <a:lstStyle/>
          <a:p>
            <a:pPr algn="ctr"/>
            <a:r>
              <a:rPr lang="ar-EG" dirty="0">
                <a:latin typeface="Sakkal Majalla" panose="02000000000000000000" pitchFamily="2" charset="-78"/>
                <a:cs typeface="Sakkal Majalla" panose="02000000000000000000" pitchFamily="2" charset="-78"/>
              </a:rPr>
              <a:t>حاويات النفايات</a:t>
            </a:r>
            <a:endParaRPr lang="en-US" dirty="0">
              <a:latin typeface="Sakkal Majalla" panose="02000000000000000000" pitchFamily="2" charset="-78"/>
              <a:cs typeface="Sakkal Majalla" panose="02000000000000000000" pitchFamily="2" charset="-78"/>
            </a:endParaRPr>
          </a:p>
        </p:txBody>
      </p:sp>
      <p:sp>
        <p:nvSpPr>
          <p:cNvPr id="27" name="مربع نص 26"/>
          <p:cNvSpPr txBox="1"/>
          <p:nvPr/>
        </p:nvSpPr>
        <p:spPr>
          <a:xfrm>
            <a:off x="923925" y="5743576"/>
            <a:ext cx="1514475" cy="276999"/>
          </a:xfrm>
          <a:prstGeom prst="rect">
            <a:avLst/>
          </a:prstGeom>
          <a:solidFill>
            <a:schemeClr val="bg1"/>
          </a:solidFill>
        </p:spPr>
        <p:txBody>
          <a:bodyPr wrap="square" rtlCol="0">
            <a:spAutoFit/>
          </a:bodyPr>
          <a:lstStyle/>
          <a:p>
            <a:pPr algn="ctr"/>
            <a:r>
              <a:rPr lang="ar-EG" sz="1200" b="1" dirty="0">
                <a:latin typeface="Sakkal Majalla" panose="02000000000000000000" pitchFamily="2" charset="-78"/>
                <a:cs typeface="Sakkal Majalla" panose="02000000000000000000" pitchFamily="2" charset="-78"/>
              </a:rPr>
              <a:t>إعادة التدوير غير الرسمي</a:t>
            </a:r>
            <a:endParaRPr lang="en-US" sz="1200" b="1" dirty="0">
              <a:latin typeface="Sakkal Majalla" panose="02000000000000000000" pitchFamily="2" charset="-78"/>
              <a:cs typeface="Sakkal Majalla" panose="02000000000000000000" pitchFamily="2" charset="-78"/>
            </a:endParaRPr>
          </a:p>
        </p:txBody>
      </p:sp>
      <p:sp>
        <p:nvSpPr>
          <p:cNvPr id="28" name="مربع نص 27"/>
          <p:cNvSpPr txBox="1"/>
          <p:nvPr/>
        </p:nvSpPr>
        <p:spPr>
          <a:xfrm>
            <a:off x="923925" y="5991225"/>
            <a:ext cx="1419225" cy="276225"/>
          </a:xfrm>
          <a:prstGeom prst="rect">
            <a:avLst/>
          </a:prstGeom>
          <a:solidFill>
            <a:schemeClr val="bg1"/>
          </a:solidFill>
        </p:spPr>
        <p:txBody>
          <a:bodyPr wrap="square" rtlCol="0">
            <a:spAutoFit/>
          </a:bodyPr>
          <a:lstStyle/>
          <a:p>
            <a:pPr algn="ctr"/>
            <a:r>
              <a:rPr lang="ar-EG" sz="1200" b="1" dirty="0">
                <a:latin typeface="Sakkal Majalla" panose="02000000000000000000" pitchFamily="2" charset="-78"/>
                <a:cs typeface="Sakkal Majalla" panose="02000000000000000000" pitchFamily="2" charset="-78"/>
              </a:rPr>
              <a:t>مقدمو الخدمة</a:t>
            </a:r>
            <a:endParaRPr lang="en-US" sz="1200" b="1" dirty="0">
              <a:latin typeface="Sakkal Majalla" panose="02000000000000000000" pitchFamily="2" charset="-78"/>
              <a:cs typeface="Sakkal Majalla" panose="02000000000000000000" pitchFamily="2" charset="-78"/>
            </a:endParaRPr>
          </a:p>
        </p:txBody>
      </p:sp>
      <p:sp>
        <p:nvSpPr>
          <p:cNvPr id="29" name="مربع نص 28"/>
          <p:cNvSpPr txBox="1"/>
          <p:nvPr/>
        </p:nvSpPr>
        <p:spPr>
          <a:xfrm>
            <a:off x="3733801" y="6068454"/>
            <a:ext cx="2152650" cy="276999"/>
          </a:xfrm>
          <a:prstGeom prst="rect">
            <a:avLst/>
          </a:prstGeom>
          <a:solidFill>
            <a:schemeClr val="bg1"/>
          </a:solidFill>
        </p:spPr>
        <p:txBody>
          <a:bodyPr wrap="square" rtlCol="0">
            <a:spAutoFit/>
          </a:bodyPr>
          <a:lstStyle/>
          <a:p>
            <a:pPr algn="ctr"/>
            <a:r>
              <a:rPr lang="ar-EG" sz="1200" b="1" dirty="0">
                <a:latin typeface="Sakkal Majalla" panose="02000000000000000000" pitchFamily="2" charset="-78"/>
                <a:cs typeface="Sakkal Majalla" panose="02000000000000000000" pitchFamily="2" charset="-78"/>
              </a:rPr>
              <a:t>صناعة السماد العضوي</a:t>
            </a:r>
            <a:endParaRPr lang="en-US" sz="1200" b="1" dirty="0">
              <a:latin typeface="Sakkal Majalla" panose="02000000000000000000" pitchFamily="2" charset="-78"/>
              <a:cs typeface="Sakkal Majalla" panose="02000000000000000000" pitchFamily="2" charset="-78"/>
            </a:endParaRPr>
          </a:p>
        </p:txBody>
      </p:sp>
      <p:sp>
        <p:nvSpPr>
          <p:cNvPr id="10" name="Rectangle 9">
            <a:extLst>
              <a:ext uri="{FF2B5EF4-FFF2-40B4-BE49-F238E27FC236}">
                <a16:creationId xmlns:a16="http://schemas.microsoft.com/office/drawing/2014/main" id="{209C323F-AD9C-43F4-B012-808E7D425024}"/>
              </a:ext>
            </a:extLst>
          </p:cNvPr>
          <p:cNvSpPr/>
          <p:nvPr/>
        </p:nvSpPr>
        <p:spPr>
          <a:xfrm>
            <a:off x="272682" y="3635300"/>
            <a:ext cx="1724069" cy="1927447"/>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b="1" u="sng" dirty="0">
                <a:solidFill>
                  <a:srgbClr val="FFFF00"/>
                </a:solidFill>
              </a:rPr>
              <a:t>1- تولد النفايات و التحكم فيه</a:t>
            </a:r>
            <a:endParaRPr lang="en-CA" b="1" u="sng" dirty="0">
              <a:solidFill>
                <a:srgbClr val="FFFF00"/>
              </a:solidFill>
            </a:endParaRPr>
          </a:p>
          <a:p>
            <a:pPr marL="285750" indent="-285750" algn="r" rtl="1">
              <a:buFontTx/>
              <a:buChar char="-"/>
            </a:pPr>
            <a:r>
              <a:rPr lang="ar-EG" dirty="0">
                <a:solidFill>
                  <a:srgbClr val="FFFF00"/>
                </a:solidFill>
              </a:rPr>
              <a:t>خصائص</a:t>
            </a:r>
          </a:p>
          <a:p>
            <a:pPr marL="285750" indent="-285750" algn="r" rtl="1">
              <a:buFontTx/>
              <a:buChar char="-"/>
            </a:pPr>
            <a:r>
              <a:rPr lang="ar-EG" dirty="0">
                <a:solidFill>
                  <a:srgbClr val="FFFF00"/>
                </a:solidFill>
              </a:rPr>
              <a:t>مكونات</a:t>
            </a:r>
          </a:p>
          <a:p>
            <a:pPr marL="285750" indent="-285750" algn="r" rtl="1">
              <a:buFontTx/>
              <a:buChar char="-"/>
            </a:pPr>
            <a:r>
              <a:rPr lang="ar-EG" dirty="0">
                <a:solidFill>
                  <a:srgbClr val="FFFF00"/>
                </a:solidFill>
              </a:rPr>
              <a:t>كميات</a:t>
            </a:r>
          </a:p>
          <a:p>
            <a:pPr marL="285750" indent="-285750" algn="r" rtl="1">
              <a:buFontTx/>
              <a:buChar char="-"/>
            </a:pPr>
            <a:r>
              <a:rPr lang="ar-EG" dirty="0">
                <a:solidFill>
                  <a:srgbClr val="FFFF00"/>
                </a:solidFill>
              </a:rPr>
              <a:t>سعرات</a:t>
            </a:r>
          </a:p>
          <a:p>
            <a:pPr marL="285750" indent="-285750" algn="r" rtl="1">
              <a:buFontTx/>
              <a:buChar char="-"/>
            </a:pPr>
            <a:r>
              <a:rPr lang="ar-EG" dirty="0">
                <a:solidFill>
                  <a:srgbClr val="FFFF00"/>
                </a:solidFill>
              </a:rPr>
              <a:t>مفصولة أم مختلطة</a:t>
            </a:r>
          </a:p>
          <a:p>
            <a:pPr algn="ctr"/>
            <a:endParaRPr lang="en-CA" dirty="0">
              <a:solidFill>
                <a:srgbClr val="FFFF00"/>
              </a:solidFill>
            </a:endParaRPr>
          </a:p>
        </p:txBody>
      </p:sp>
      <p:sp>
        <p:nvSpPr>
          <p:cNvPr id="31" name="Rectangle 30">
            <a:extLst>
              <a:ext uri="{FF2B5EF4-FFF2-40B4-BE49-F238E27FC236}">
                <a16:creationId xmlns:a16="http://schemas.microsoft.com/office/drawing/2014/main" id="{F1BE29A3-54C9-4634-96BD-F6559E12AD87}"/>
              </a:ext>
            </a:extLst>
          </p:cNvPr>
          <p:cNvSpPr/>
          <p:nvPr/>
        </p:nvSpPr>
        <p:spPr>
          <a:xfrm>
            <a:off x="1970248" y="4299143"/>
            <a:ext cx="992027" cy="1323964"/>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b="1" u="sng" dirty="0">
                <a:solidFill>
                  <a:srgbClr val="FFFF00"/>
                </a:solidFill>
              </a:rPr>
              <a:t>2- المناولة</a:t>
            </a:r>
            <a:endParaRPr lang="en-CA" b="1" u="sng" dirty="0">
              <a:solidFill>
                <a:srgbClr val="FFFF00"/>
              </a:solidFill>
            </a:endParaRPr>
          </a:p>
          <a:p>
            <a:pPr marL="285750" indent="-285750" algn="r" rtl="1">
              <a:buFontTx/>
              <a:buChar char="-"/>
            </a:pPr>
            <a:r>
              <a:rPr lang="ar-EG" sz="1050" dirty="0">
                <a:solidFill>
                  <a:srgbClr val="FFFF00"/>
                </a:solidFill>
              </a:rPr>
              <a:t>طرق المناولة</a:t>
            </a:r>
          </a:p>
          <a:p>
            <a:pPr marL="285750" indent="-285750" algn="r" rtl="1">
              <a:buFontTx/>
              <a:buChar char="-"/>
            </a:pPr>
            <a:r>
              <a:rPr lang="ar-EG" sz="1050" dirty="0">
                <a:solidFill>
                  <a:srgbClr val="FFFF00"/>
                </a:solidFill>
              </a:rPr>
              <a:t>أشكال /أنواع /أحجام الحاويات </a:t>
            </a:r>
          </a:p>
          <a:p>
            <a:pPr algn="ctr"/>
            <a:endParaRPr lang="en-CA" sz="1050" dirty="0"/>
          </a:p>
        </p:txBody>
      </p:sp>
      <p:sp>
        <p:nvSpPr>
          <p:cNvPr id="33" name="Rectangle 32">
            <a:extLst>
              <a:ext uri="{FF2B5EF4-FFF2-40B4-BE49-F238E27FC236}">
                <a16:creationId xmlns:a16="http://schemas.microsoft.com/office/drawing/2014/main" id="{6351967D-4FAC-417A-A441-5A102BBFDA39}"/>
              </a:ext>
            </a:extLst>
          </p:cNvPr>
          <p:cNvSpPr/>
          <p:nvPr/>
        </p:nvSpPr>
        <p:spPr>
          <a:xfrm>
            <a:off x="2935773" y="4299485"/>
            <a:ext cx="1314450" cy="1306455"/>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b="1" u="sng" dirty="0">
                <a:solidFill>
                  <a:srgbClr val="FFFF00"/>
                </a:solidFill>
              </a:rPr>
              <a:t>3- الجمع و النقل</a:t>
            </a:r>
            <a:endParaRPr lang="en-CA" b="1" u="sng" dirty="0">
              <a:solidFill>
                <a:srgbClr val="FFFF00"/>
              </a:solidFill>
            </a:endParaRPr>
          </a:p>
          <a:p>
            <a:pPr marL="285750" indent="-285750" algn="r" rtl="1">
              <a:buFontTx/>
              <a:buChar char="-"/>
            </a:pPr>
            <a:r>
              <a:rPr lang="ar-EG" sz="1050" dirty="0">
                <a:solidFill>
                  <a:srgbClr val="FFFF00"/>
                </a:solidFill>
              </a:rPr>
              <a:t>يعتمد على طريقة المناولة</a:t>
            </a:r>
          </a:p>
          <a:p>
            <a:pPr marL="285750" indent="-285750" algn="r" rtl="1">
              <a:buFontTx/>
              <a:buChar char="-"/>
            </a:pPr>
            <a:r>
              <a:rPr lang="ar-EG" sz="1050" dirty="0">
                <a:solidFill>
                  <a:srgbClr val="FFFF00"/>
                </a:solidFill>
              </a:rPr>
              <a:t>خصائص الطرق</a:t>
            </a:r>
          </a:p>
          <a:p>
            <a:pPr marL="285750" indent="-285750" algn="r" rtl="1">
              <a:buFontTx/>
              <a:buChar char="-"/>
            </a:pPr>
            <a:r>
              <a:rPr lang="ar-EG" sz="1050" dirty="0">
                <a:solidFill>
                  <a:srgbClr val="FFFF00"/>
                </a:solidFill>
              </a:rPr>
              <a:t>مسافات قصيرة</a:t>
            </a:r>
          </a:p>
          <a:p>
            <a:pPr algn="ctr"/>
            <a:endParaRPr lang="en-CA" dirty="0"/>
          </a:p>
        </p:txBody>
      </p:sp>
      <p:sp>
        <p:nvSpPr>
          <p:cNvPr id="35" name="Rectangle 34">
            <a:extLst>
              <a:ext uri="{FF2B5EF4-FFF2-40B4-BE49-F238E27FC236}">
                <a16:creationId xmlns:a16="http://schemas.microsoft.com/office/drawing/2014/main" id="{1D0CDCED-88AE-4F2D-B7D9-D38817820AE9}"/>
              </a:ext>
            </a:extLst>
          </p:cNvPr>
          <p:cNvSpPr/>
          <p:nvPr/>
        </p:nvSpPr>
        <p:spPr>
          <a:xfrm>
            <a:off x="3906421" y="2970752"/>
            <a:ext cx="3978234" cy="1306455"/>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b="1" u="sng" dirty="0">
                <a:solidFill>
                  <a:srgbClr val="FFFF00"/>
                </a:solidFill>
              </a:rPr>
              <a:t>5- معالجة و إعادة تدوير</a:t>
            </a:r>
            <a:endParaRPr lang="en-CA" b="1" u="sng" dirty="0">
              <a:solidFill>
                <a:srgbClr val="FFFF00"/>
              </a:solidFill>
            </a:endParaRPr>
          </a:p>
          <a:p>
            <a:pPr marL="285750" indent="-285750" algn="r" rtl="1">
              <a:buFontTx/>
              <a:buChar char="-"/>
            </a:pPr>
            <a:r>
              <a:rPr lang="ar-EG" sz="1050" dirty="0">
                <a:solidFill>
                  <a:srgbClr val="FFFF00"/>
                </a:solidFill>
              </a:rPr>
              <a:t>له صور متعددة</a:t>
            </a:r>
          </a:p>
          <a:p>
            <a:pPr marL="285750" indent="-285750" algn="r" rtl="1">
              <a:buFontTx/>
              <a:buChar char="-"/>
            </a:pPr>
            <a:r>
              <a:rPr lang="ar-EG" sz="1050" dirty="0">
                <a:solidFill>
                  <a:srgbClr val="FFFF00"/>
                </a:solidFill>
              </a:rPr>
              <a:t>يعتمد على كل المراحل التي تسبقه</a:t>
            </a:r>
          </a:p>
          <a:p>
            <a:pPr marL="285750" indent="-285750" algn="r" rtl="1">
              <a:buFontTx/>
              <a:buChar char="-"/>
            </a:pPr>
            <a:r>
              <a:rPr lang="ar-EG" sz="1050" dirty="0">
                <a:solidFill>
                  <a:srgbClr val="FFFF00"/>
                </a:solidFill>
              </a:rPr>
              <a:t>يعتمد على السوق</a:t>
            </a:r>
          </a:p>
          <a:p>
            <a:pPr algn="ctr"/>
            <a:endParaRPr lang="en-CA" dirty="0"/>
          </a:p>
        </p:txBody>
      </p:sp>
      <p:sp>
        <p:nvSpPr>
          <p:cNvPr id="36" name="Rectangle 35">
            <a:extLst>
              <a:ext uri="{FF2B5EF4-FFF2-40B4-BE49-F238E27FC236}">
                <a16:creationId xmlns:a16="http://schemas.microsoft.com/office/drawing/2014/main" id="{4D0C20E9-4C1B-4309-A9D0-8071A746197A}"/>
              </a:ext>
            </a:extLst>
          </p:cNvPr>
          <p:cNvSpPr/>
          <p:nvPr/>
        </p:nvSpPr>
        <p:spPr>
          <a:xfrm>
            <a:off x="3733801" y="5682879"/>
            <a:ext cx="2646902" cy="584571"/>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b="1" u="sng" dirty="0">
                <a:solidFill>
                  <a:srgbClr val="FFFF00"/>
                </a:solidFill>
              </a:rPr>
              <a:t>5- معالجة و إعادة تدوير</a:t>
            </a:r>
            <a:endParaRPr lang="en-CA" b="1" u="sng" dirty="0">
              <a:solidFill>
                <a:srgbClr val="FFFF00"/>
              </a:solidFill>
            </a:endParaRPr>
          </a:p>
        </p:txBody>
      </p:sp>
      <p:sp>
        <p:nvSpPr>
          <p:cNvPr id="37" name="Rectangle 36">
            <a:extLst>
              <a:ext uri="{FF2B5EF4-FFF2-40B4-BE49-F238E27FC236}">
                <a16:creationId xmlns:a16="http://schemas.microsoft.com/office/drawing/2014/main" id="{82A74A5B-3812-42AC-A581-1CD0860F1095}"/>
              </a:ext>
            </a:extLst>
          </p:cNvPr>
          <p:cNvSpPr/>
          <p:nvPr/>
        </p:nvSpPr>
        <p:spPr>
          <a:xfrm>
            <a:off x="4572000" y="4289913"/>
            <a:ext cx="1662079" cy="1180414"/>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b="1" u="sng" dirty="0">
                <a:solidFill>
                  <a:srgbClr val="FFFF00"/>
                </a:solidFill>
              </a:rPr>
              <a:t>4- ترحيل و تخزين</a:t>
            </a:r>
            <a:endParaRPr lang="en-CA" b="1" u="sng" dirty="0">
              <a:solidFill>
                <a:srgbClr val="FFFF00"/>
              </a:solidFill>
            </a:endParaRPr>
          </a:p>
          <a:p>
            <a:pPr marL="285750" indent="-285750" algn="r" rtl="1">
              <a:buFontTx/>
              <a:buChar char="-"/>
            </a:pPr>
            <a:r>
              <a:rPr lang="ar-EG" sz="1050" dirty="0">
                <a:solidFill>
                  <a:srgbClr val="FFFF00"/>
                </a:solidFill>
              </a:rPr>
              <a:t>عندما تكون منشآت المعالجة أو التخلص بعيدة</a:t>
            </a:r>
          </a:p>
          <a:p>
            <a:pPr algn="ctr"/>
            <a:endParaRPr lang="en-CA" dirty="0"/>
          </a:p>
        </p:txBody>
      </p:sp>
      <p:sp>
        <p:nvSpPr>
          <p:cNvPr id="38" name="Rectangle 37">
            <a:extLst>
              <a:ext uri="{FF2B5EF4-FFF2-40B4-BE49-F238E27FC236}">
                <a16:creationId xmlns:a16="http://schemas.microsoft.com/office/drawing/2014/main" id="{2B5212C2-47CD-4A1A-94EA-4D839375E1B1}"/>
              </a:ext>
            </a:extLst>
          </p:cNvPr>
          <p:cNvSpPr/>
          <p:nvPr/>
        </p:nvSpPr>
        <p:spPr>
          <a:xfrm>
            <a:off x="6120327" y="4433613"/>
            <a:ext cx="1552576" cy="769366"/>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b="1" u="sng" dirty="0">
                <a:solidFill>
                  <a:srgbClr val="FFFF00"/>
                </a:solidFill>
              </a:rPr>
              <a:t>6- نقل مسافات</a:t>
            </a:r>
            <a:endParaRPr lang="en-CA" b="1" u="sng" dirty="0">
              <a:solidFill>
                <a:srgbClr val="FFFF00"/>
              </a:solidFill>
            </a:endParaRPr>
          </a:p>
          <a:p>
            <a:pPr marL="285750" indent="-285750" algn="r" rtl="1">
              <a:buFontTx/>
              <a:buChar char="-"/>
            </a:pPr>
            <a:r>
              <a:rPr lang="ar-EG" sz="1050" dirty="0">
                <a:solidFill>
                  <a:srgbClr val="FFFF00"/>
                </a:solidFill>
              </a:rPr>
              <a:t>عندما تكون منشآت المعالجة أو التخلص بعيدة</a:t>
            </a:r>
          </a:p>
          <a:p>
            <a:pPr algn="ctr"/>
            <a:endParaRPr lang="en-CA" dirty="0"/>
          </a:p>
        </p:txBody>
      </p:sp>
      <p:sp>
        <p:nvSpPr>
          <p:cNvPr id="39" name="Rectangle 38">
            <a:extLst>
              <a:ext uri="{FF2B5EF4-FFF2-40B4-BE49-F238E27FC236}">
                <a16:creationId xmlns:a16="http://schemas.microsoft.com/office/drawing/2014/main" id="{7EE2882B-8C1B-49EC-A74A-343FEAE5F81A}"/>
              </a:ext>
            </a:extLst>
          </p:cNvPr>
          <p:cNvSpPr/>
          <p:nvPr/>
        </p:nvSpPr>
        <p:spPr>
          <a:xfrm>
            <a:off x="6596394" y="5210175"/>
            <a:ext cx="2232848" cy="1453272"/>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b="1" u="sng" dirty="0">
                <a:solidFill>
                  <a:srgbClr val="FFFF00"/>
                </a:solidFill>
              </a:rPr>
              <a:t>7- التخلص النهائي</a:t>
            </a:r>
            <a:endParaRPr lang="en-CA" b="1" u="sng" dirty="0">
              <a:solidFill>
                <a:srgbClr val="FFFF00"/>
              </a:solidFill>
            </a:endParaRPr>
          </a:p>
          <a:p>
            <a:pPr marL="285750" indent="-285750" algn="r" rtl="1">
              <a:buFontTx/>
              <a:buChar char="-"/>
            </a:pPr>
            <a:r>
              <a:rPr lang="ar-EG" sz="1050" dirty="0">
                <a:solidFill>
                  <a:srgbClr val="FFFF00"/>
                </a:solidFill>
              </a:rPr>
              <a:t>أقل الحلول استدامة</a:t>
            </a:r>
          </a:p>
          <a:p>
            <a:pPr algn="ctr"/>
            <a:endParaRPr lang="ar-EG" b="1" u="sng" dirty="0">
              <a:solidFill>
                <a:srgbClr val="FFFF00"/>
              </a:solidFill>
            </a:endParaRPr>
          </a:p>
          <a:p>
            <a:pPr algn="ctr"/>
            <a:r>
              <a:rPr lang="ar-EG" b="1" u="sng" dirty="0">
                <a:solidFill>
                  <a:srgbClr val="FFFF00"/>
                </a:solidFill>
              </a:rPr>
              <a:t>8- الرعاية اللاحقة و الاستصلاح</a:t>
            </a:r>
            <a:endParaRPr lang="en-CA" b="1" u="sng" dirty="0">
              <a:solidFill>
                <a:srgbClr val="FFFF00"/>
              </a:solidFill>
            </a:endParaRPr>
          </a:p>
          <a:p>
            <a:pPr marL="285750" indent="-285750" algn="r" rtl="1">
              <a:buFontTx/>
              <a:buChar char="-"/>
            </a:pPr>
            <a:r>
              <a:rPr lang="ar-EG" sz="1050" dirty="0">
                <a:solidFill>
                  <a:srgbClr val="FFFF00"/>
                </a:solidFill>
              </a:rPr>
              <a:t>متابعة المكب بعد الغلق</a:t>
            </a:r>
          </a:p>
          <a:p>
            <a:pPr marL="285750" indent="-285750" algn="r" rtl="1">
              <a:buFontTx/>
              <a:buChar char="-"/>
            </a:pPr>
            <a:r>
              <a:rPr lang="ar-EG" sz="1050" dirty="0">
                <a:solidFill>
                  <a:srgbClr val="FFFF00"/>
                </a:solidFill>
              </a:rPr>
              <a:t>تعدين المكبات</a:t>
            </a:r>
          </a:p>
          <a:p>
            <a:pPr algn="ctr"/>
            <a:endParaRPr lang="en-CA" dirty="0"/>
          </a:p>
        </p:txBody>
      </p:sp>
      <p:sp>
        <p:nvSpPr>
          <p:cNvPr id="30" name="Oval 29">
            <a:extLst>
              <a:ext uri="{FF2B5EF4-FFF2-40B4-BE49-F238E27FC236}">
                <a16:creationId xmlns:a16="http://schemas.microsoft.com/office/drawing/2014/main" id="{D4A9FB3A-9594-4C20-B268-DC8A5F246750}"/>
              </a:ext>
            </a:extLst>
          </p:cNvPr>
          <p:cNvSpPr/>
          <p:nvPr/>
        </p:nvSpPr>
        <p:spPr>
          <a:xfrm>
            <a:off x="34226" y="2940285"/>
            <a:ext cx="9078685" cy="3637281"/>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000" b="1" dirty="0">
                <a:solidFill>
                  <a:srgbClr val="FFFF00"/>
                </a:solidFill>
              </a:rPr>
              <a:t>9- تحليل مالي و دراسة جدوى لكل مرحلة / عنصر في المنظومة</a:t>
            </a:r>
          </a:p>
          <a:p>
            <a:pPr algn="ctr"/>
            <a:endParaRPr lang="ar-EG" sz="2000" b="1" dirty="0">
              <a:solidFill>
                <a:srgbClr val="FFFF00"/>
              </a:solidFill>
            </a:endParaRPr>
          </a:p>
          <a:p>
            <a:pPr algn="ctr"/>
            <a:r>
              <a:rPr lang="ar-EG" sz="2000" b="1" dirty="0">
                <a:solidFill>
                  <a:srgbClr val="FFFF00"/>
                </a:solidFill>
              </a:rPr>
              <a:t>10- إطار تشريعي و بناء مؤسسي</a:t>
            </a:r>
          </a:p>
          <a:p>
            <a:pPr algn="ctr"/>
            <a:endParaRPr lang="ar-EG" sz="2000" b="1" dirty="0">
              <a:solidFill>
                <a:srgbClr val="FFFF00"/>
              </a:solidFill>
            </a:endParaRPr>
          </a:p>
          <a:p>
            <a:pPr algn="ctr"/>
            <a:r>
              <a:rPr lang="ar-EG" sz="2000" b="1" dirty="0">
                <a:solidFill>
                  <a:srgbClr val="FFFF00"/>
                </a:solidFill>
              </a:rPr>
              <a:t>11- وعي و مشاركة لكل المشاركين في المنظومة</a:t>
            </a:r>
            <a:endParaRPr lang="en-CA" sz="2000" b="1" dirty="0">
              <a:solidFill>
                <a:srgbClr val="FFFF00"/>
              </a:solidFill>
            </a:endParaRPr>
          </a:p>
        </p:txBody>
      </p:sp>
      <p:sp>
        <p:nvSpPr>
          <p:cNvPr id="40" name="Hexagon 39">
            <a:extLst>
              <a:ext uri="{FF2B5EF4-FFF2-40B4-BE49-F238E27FC236}">
                <a16:creationId xmlns:a16="http://schemas.microsoft.com/office/drawing/2014/main" id="{954CCB24-9CD9-4A80-BAB5-1ED073C30E6A}"/>
              </a:ext>
            </a:extLst>
          </p:cNvPr>
          <p:cNvSpPr/>
          <p:nvPr/>
        </p:nvSpPr>
        <p:spPr>
          <a:xfrm>
            <a:off x="31090" y="1898392"/>
            <a:ext cx="1778914" cy="1133794"/>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1600" b="1" dirty="0"/>
              <a:t>منظومة إدارة المخلفات الصلبة</a:t>
            </a:r>
            <a:endParaRPr lang="en-CA" sz="1600" b="1" dirty="0"/>
          </a:p>
        </p:txBody>
      </p:sp>
    </p:spTree>
    <p:extLst>
      <p:ext uri="{BB962C8B-B14F-4D97-AF65-F5344CB8AC3E}">
        <p14:creationId xmlns:p14="http://schemas.microsoft.com/office/powerpoint/2010/main" val="372512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3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10" grpId="0" animBg="1"/>
      <p:bldP spid="31" grpId="0" animBg="1"/>
      <p:bldP spid="33" grpId="0" animBg="1"/>
      <p:bldP spid="35" grpId="0" animBg="1"/>
      <p:bldP spid="36" grpId="0" animBg="1"/>
      <p:bldP spid="37" grpId="0" animBg="1"/>
      <p:bldP spid="38" grpId="0" animBg="1"/>
      <p:bldP spid="39" grpId="0" animBg="1"/>
      <p:bldP spid="30" grpId="0" animBg="1"/>
      <p:bldP spid="4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51660" y="6426701"/>
            <a:ext cx="7837715" cy="230832"/>
          </a:xfrm>
          <a:prstGeom prst="rect">
            <a:avLst/>
          </a:prstGeom>
          <a:noFill/>
        </p:spPr>
        <p:txBody>
          <a:bodyPr wrap="square" rtlCol="0">
            <a:spAutoFit/>
          </a:bodyPr>
          <a:lstStyle/>
          <a:p>
            <a:pPr algn="ctr"/>
            <a:r>
              <a:rPr lang="ar-EG" sz="900" dirty="0">
                <a:latin typeface="Sakkal Majalla" panose="02000000000000000000" pitchFamily="2" charset="-78"/>
                <a:cs typeface="Sakkal Majalla" panose="02000000000000000000" pitchFamily="2" charset="-78"/>
              </a:rPr>
              <a:t>مجلة الإدارة والاستدامة_مفهوم_النفايات_و_إدارة_النفايات_2016</a:t>
            </a:r>
            <a:endParaRPr lang="en-US" sz="900" dirty="0">
              <a:latin typeface="Sakkal Majalla" panose="02000000000000000000" pitchFamily="2" charset="-78"/>
              <a:cs typeface="Sakkal Majalla" panose="02000000000000000000" pitchFamily="2" charset="-78"/>
            </a:endParaRPr>
          </a:p>
        </p:txBody>
      </p:sp>
      <p:sp>
        <p:nvSpPr>
          <p:cNvPr id="6" name="TextBox 5">
            <a:extLst>
              <a:ext uri="{FF2B5EF4-FFF2-40B4-BE49-F238E27FC236}">
                <a16:creationId xmlns:a16="http://schemas.microsoft.com/office/drawing/2014/main" id="{12B1C9C1-5F40-45FC-802B-D1C3F2A3152E}"/>
              </a:ext>
            </a:extLst>
          </p:cNvPr>
          <p:cNvSpPr txBox="1"/>
          <p:nvPr/>
        </p:nvSpPr>
        <p:spPr>
          <a:xfrm>
            <a:off x="65315" y="182880"/>
            <a:ext cx="4053946" cy="2057230"/>
          </a:xfrm>
          <a:prstGeom prst="rect">
            <a:avLst/>
          </a:prstGeom>
          <a:noFill/>
        </p:spPr>
        <p:txBody>
          <a:bodyPr wrap="square">
            <a:spAutoFit/>
          </a:bodyPr>
          <a:lstStyle/>
          <a:p>
            <a:pPr algn="r" rtl="1">
              <a:lnSpc>
                <a:spcPct val="114000"/>
              </a:lnSpc>
            </a:pPr>
            <a:r>
              <a:rPr lang="ar-EG" sz="2800" dirty="0">
                <a:solidFill>
                  <a:srgbClr val="002060"/>
                </a:solidFill>
                <a:latin typeface="Sakkal Majalla" panose="02000000000000000000" pitchFamily="2" charset="-78"/>
                <a:ea typeface="Gill Sans"/>
                <a:cs typeface="Sakkal Majalla" panose="02000000000000000000" pitchFamily="2" charset="-78"/>
                <a:sym typeface="Gill Sans"/>
              </a:rPr>
              <a:t>الهدف الأساسي من الدليل هو دعم المنشآت التجارية والتعليمية في ايجاد فرص للحد من النفايات وإعادة استخدامها وإعادة تدويرها</a:t>
            </a:r>
            <a:endParaRPr lang="en-US" sz="2800" dirty="0">
              <a:solidFill>
                <a:srgbClr val="002060"/>
              </a:solidFill>
              <a:latin typeface="Sakkal Majalla" panose="02000000000000000000" pitchFamily="2" charset="-78"/>
              <a:cs typeface="Sakkal Majalla" panose="02000000000000000000" pitchFamily="2" charset="-78"/>
            </a:endParaRPr>
          </a:p>
        </p:txBody>
      </p:sp>
      <p:sp>
        <p:nvSpPr>
          <p:cNvPr id="13" name="Title 1">
            <a:extLst>
              <a:ext uri="{FF2B5EF4-FFF2-40B4-BE49-F238E27FC236}">
                <a16:creationId xmlns:a16="http://schemas.microsoft.com/office/drawing/2014/main" id="{DB5AB9E9-1C2D-4B4B-9F14-B2230E7D9E7C}"/>
              </a:ext>
            </a:extLst>
          </p:cNvPr>
          <p:cNvSpPr txBox="1">
            <a:spLocks/>
          </p:cNvSpPr>
          <p:nvPr/>
        </p:nvSpPr>
        <p:spPr>
          <a:xfrm>
            <a:off x="3931920" y="182880"/>
            <a:ext cx="4564840"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14000"/>
              </a:lnSpc>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مقدمة </a:t>
            </a:r>
          </a:p>
          <a:p>
            <a:pPr algn="r">
              <a:lnSpc>
                <a:spcPct val="114000"/>
              </a:lnSpc>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ادارة النفايات واعادة التدوير</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grpSp>
        <p:nvGrpSpPr>
          <p:cNvPr id="7" name="Group 6">
            <a:extLst>
              <a:ext uri="{FF2B5EF4-FFF2-40B4-BE49-F238E27FC236}">
                <a16:creationId xmlns:a16="http://schemas.microsoft.com/office/drawing/2014/main" id="{476F4CAB-142B-46C8-98D4-B3998CCBB58E}"/>
              </a:ext>
            </a:extLst>
          </p:cNvPr>
          <p:cNvGrpSpPr/>
          <p:nvPr/>
        </p:nvGrpSpPr>
        <p:grpSpPr>
          <a:xfrm>
            <a:off x="245694" y="2893811"/>
            <a:ext cx="8652615" cy="3440017"/>
            <a:chOff x="245694" y="2893811"/>
            <a:chExt cx="8652615" cy="3440017"/>
          </a:xfrm>
        </p:grpSpPr>
        <p:grpSp>
          <p:nvGrpSpPr>
            <p:cNvPr id="2" name="Group 1"/>
            <p:cNvGrpSpPr/>
            <p:nvPr/>
          </p:nvGrpSpPr>
          <p:grpSpPr>
            <a:xfrm>
              <a:off x="245694" y="2893811"/>
              <a:ext cx="8652615" cy="3440017"/>
              <a:chOff x="245694" y="2169881"/>
              <a:chExt cx="8652615" cy="3440017"/>
            </a:xfrm>
          </p:grpSpPr>
          <p:pic>
            <p:nvPicPr>
              <p:cNvPr id="9" name="Content Placeholder 6"/>
              <p:cNvPicPr>
                <a:picLocks noChangeAspect="1"/>
              </p:cNvPicPr>
              <p:nvPr/>
            </p:nvPicPr>
            <p:blipFill>
              <a:blip r:embed="rId3"/>
              <a:stretch>
                <a:fillRect/>
              </a:stretch>
            </p:blipFill>
            <p:spPr>
              <a:xfrm>
                <a:off x="245694" y="2169883"/>
                <a:ext cx="8652615" cy="3440015"/>
              </a:xfrm>
              <a:prstGeom prst="rect">
                <a:avLst/>
              </a:prstGeom>
              <a:noFill/>
              <a:ln>
                <a:noFill/>
              </a:ln>
            </p:spPr>
          </p:pic>
          <p:pic>
            <p:nvPicPr>
              <p:cNvPr id="1028" name="Picture 4" descr="4,713 Losing Money Icon Stock Photos, Pictures &amp; Royalty-Free Images">
                <a:extLst>
                  <a:ext uri="{FF2B5EF4-FFF2-40B4-BE49-F238E27FC236}">
                    <a16:creationId xmlns:a16="http://schemas.microsoft.com/office/drawing/2014/main" id="{53405BDF-D7F1-49E4-BADD-8B01F6E45D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00" t="24223" r="13212" b="20097"/>
              <a:stretch/>
            </p:blipFill>
            <p:spPr bwMode="auto">
              <a:xfrm>
                <a:off x="7522027" y="4505128"/>
                <a:ext cx="685800" cy="4932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arn Money Icons - Download Free Vector Icons | Noun Project">
                <a:extLst>
                  <a:ext uri="{FF2B5EF4-FFF2-40B4-BE49-F238E27FC236}">
                    <a16:creationId xmlns:a16="http://schemas.microsoft.com/office/drawing/2014/main" id="{A17571C0-4B66-4F83-A35C-1BC7FF61A7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2121" y="2169881"/>
                <a:ext cx="1211412" cy="12114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928364" y="5035430"/>
                <a:ext cx="1481204" cy="166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latin typeface="Sakkal Majalla" panose="02000000000000000000" pitchFamily="2" charset="-78"/>
                    <a:cs typeface="Sakkal Majalla" panose="02000000000000000000" pitchFamily="2" charset="-78"/>
                  </a:rPr>
                  <a:t>Informal recycling</a:t>
                </a:r>
              </a:p>
            </p:txBody>
          </p:sp>
          <p:sp>
            <p:nvSpPr>
              <p:cNvPr id="12" name="Rectangle 11"/>
              <p:cNvSpPr/>
              <p:nvPr/>
            </p:nvSpPr>
            <p:spPr>
              <a:xfrm>
                <a:off x="928364" y="5322664"/>
                <a:ext cx="1481204" cy="166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latin typeface="Sakkal Majalla" panose="02000000000000000000" pitchFamily="2" charset="-78"/>
                    <a:cs typeface="Sakkal Majalla" panose="02000000000000000000" pitchFamily="2" charset="-78"/>
                  </a:rPr>
                  <a:t>Service providers</a:t>
                </a:r>
              </a:p>
            </p:txBody>
          </p:sp>
        </p:grpSp>
        <p:sp>
          <p:nvSpPr>
            <p:cNvPr id="3" name="Arrow: Curved Down 2">
              <a:extLst>
                <a:ext uri="{FF2B5EF4-FFF2-40B4-BE49-F238E27FC236}">
                  <a16:creationId xmlns:a16="http://schemas.microsoft.com/office/drawing/2014/main" id="{59A9E953-330B-41B8-B2F4-6491BDEA3B06}"/>
                </a:ext>
              </a:extLst>
            </p:cNvPr>
            <p:cNvSpPr/>
            <p:nvPr/>
          </p:nvSpPr>
          <p:spPr>
            <a:xfrm rot="1148329" flipH="1">
              <a:off x="1319880" y="3492164"/>
              <a:ext cx="1005840" cy="353615"/>
            </a:xfrm>
            <a:prstGeom prst="curvedDownArrow">
              <a:avLst/>
            </a:prstGeom>
            <a:solidFill>
              <a:srgbClr val="006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Sakkal Majalla" panose="02000000000000000000" pitchFamily="2" charset="-78"/>
                <a:cs typeface="Sakkal Majalla" panose="02000000000000000000" pitchFamily="2" charset="-78"/>
              </a:endParaRPr>
            </a:p>
          </p:txBody>
        </p:sp>
        <p:sp>
          <p:nvSpPr>
            <p:cNvPr id="4" name="TextBox 3">
              <a:extLst>
                <a:ext uri="{FF2B5EF4-FFF2-40B4-BE49-F238E27FC236}">
                  <a16:creationId xmlns:a16="http://schemas.microsoft.com/office/drawing/2014/main" id="{46092DB2-23C6-4F58-9A6D-16758CA29FC6}"/>
                </a:ext>
              </a:extLst>
            </p:cNvPr>
            <p:cNvSpPr txBox="1"/>
            <p:nvPr/>
          </p:nvSpPr>
          <p:spPr>
            <a:xfrm>
              <a:off x="1894780" y="3283856"/>
              <a:ext cx="707571" cy="276999"/>
            </a:xfrm>
            <a:prstGeom prst="rect">
              <a:avLst/>
            </a:prstGeom>
            <a:noFill/>
          </p:spPr>
          <p:txBody>
            <a:bodyPr wrap="square" rtlCol="0">
              <a:spAutoFit/>
            </a:bodyPr>
            <a:lstStyle/>
            <a:p>
              <a:r>
                <a:rPr lang="en-CA" sz="1200" b="1" dirty="0">
                  <a:solidFill>
                    <a:schemeClr val="accent4">
                      <a:lumMod val="85000"/>
                      <a:lumOff val="15000"/>
                    </a:schemeClr>
                  </a:solidFill>
                  <a:latin typeface="Sakkal Majalla" panose="02000000000000000000" pitchFamily="2" charset="-78"/>
                  <a:cs typeface="Sakkal Majalla" panose="02000000000000000000" pitchFamily="2" charset="-78"/>
                </a:rPr>
                <a:t>Reuse</a:t>
              </a:r>
              <a:endParaRPr lang="en-US" sz="1200" b="1" dirty="0">
                <a:solidFill>
                  <a:schemeClr val="accent4">
                    <a:lumMod val="85000"/>
                    <a:lumOff val="15000"/>
                  </a:schemeClr>
                </a:solidFill>
                <a:latin typeface="Sakkal Majalla" panose="02000000000000000000" pitchFamily="2" charset="-78"/>
                <a:cs typeface="Sakkal Majalla" panose="02000000000000000000" pitchFamily="2" charset="-78"/>
              </a:endParaRPr>
            </a:p>
          </p:txBody>
        </p:sp>
        <p:pic>
          <p:nvPicPr>
            <p:cNvPr id="1026" name="Picture 2" descr="Reduce waste icons - 14 Free Reduce waste icons | Download PNG &amp;amp; SVG">
              <a:extLst>
                <a:ext uri="{FF2B5EF4-FFF2-40B4-BE49-F238E27FC236}">
                  <a16:creationId xmlns:a16="http://schemas.microsoft.com/office/drawing/2014/main" id="{E5B956D6-7B7A-4E1F-B352-D60F84A256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593" t="11377" r="70107" b="63931"/>
            <a:stretch/>
          </p:blipFill>
          <p:spPr bwMode="auto">
            <a:xfrm>
              <a:off x="894171" y="3092545"/>
              <a:ext cx="344471" cy="32981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E42C278-BCF6-4187-AFE2-0D60DCB2BBD7}"/>
                </a:ext>
              </a:extLst>
            </p:cNvPr>
            <p:cNvSpPr txBox="1"/>
            <p:nvPr/>
          </p:nvSpPr>
          <p:spPr>
            <a:xfrm>
              <a:off x="1179548" y="2893811"/>
              <a:ext cx="1211412" cy="276999"/>
            </a:xfrm>
            <a:prstGeom prst="rect">
              <a:avLst/>
            </a:prstGeom>
            <a:noFill/>
          </p:spPr>
          <p:txBody>
            <a:bodyPr wrap="square" rtlCol="0">
              <a:spAutoFit/>
            </a:bodyPr>
            <a:lstStyle/>
            <a:p>
              <a:r>
                <a:rPr lang="en-CA" sz="1200" b="1" dirty="0">
                  <a:solidFill>
                    <a:schemeClr val="accent4">
                      <a:lumMod val="85000"/>
                      <a:lumOff val="15000"/>
                    </a:schemeClr>
                  </a:solidFill>
                  <a:latin typeface="Sakkal Majalla" panose="02000000000000000000" pitchFamily="2" charset="-78"/>
                  <a:cs typeface="Sakkal Majalla" panose="02000000000000000000" pitchFamily="2" charset="-78"/>
                </a:rPr>
                <a:t>Reduce / avoid</a:t>
              </a:r>
              <a:endParaRPr lang="en-US" sz="1200" b="1" dirty="0">
                <a:solidFill>
                  <a:schemeClr val="accent4">
                    <a:lumMod val="85000"/>
                    <a:lumOff val="15000"/>
                  </a:schemeClr>
                </a:solidFill>
                <a:latin typeface="Sakkal Majalla" panose="02000000000000000000" pitchFamily="2" charset="-78"/>
                <a:cs typeface="Sakkal Majalla" panose="02000000000000000000" pitchFamily="2" charset="-78"/>
              </a:endParaRPr>
            </a:p>
          </p:txBody>
        </p:sp>
      </p:grpSp>
      <p:sp>
        <p:nvSpPr>
          <p:cNvPr id="17" name="مربع نص 16"/>
          <p:cNvSpPr txBox="1"/>
          <p:nvPr/>
        </p:nvSpPr>
        <p:spPr>
          <a:xfrm>
            <a:off x="806902" y="2400828"/>
            <a:ext cx="7400925" cy="400110"/>
          </a:xfrm>
          <a:prstGeom prst="rect">
            <a:avLst/>
          </a:prstGeom>
          <a:solidFill>
            <a:schemeClr val="bg1">
              <a:lumMod val="95000"/>
            </a:schemeClr>
          </a:solidFill>
        </p:spPr>
        <p:txBody>
          <a:bodyPr wrap="square" rtlCol="0">
            <a:spAutoFit/>
          </a:bodyPr>
          <a:lstStyle/>
          <a:p>
            <a:pPr algn="r" rtl="1"/>
            <a:r>
              <a:rPr lang="ar-EG" sz="2000" b="1" dirty="0">
                <a:latin typeface="Sakkal Majalla" panose="02000000000000000000" pitchFamily="2" charset="-78"/>
                <a:cs typeface="Sakkal Majalla" panose="02000000000000000000" pitchFamily="2" charset="-78"/>
              </a:rPr>
              <a:t>الحد من الاستخدام - إعادة الاستخدام – إعادة التدوير –  لتتفادى طمر النفايات </a:t>
            </a:r>
            <a:endParaRPr lang="en-US" sz="2000" b="1" dirty="0">
              <a:latin typeface="Sakkal Majalla" panose="02000000000000000000" pitchFamily="2" charset="-78"/>
              <a:cs typeface="Sakkal Majalla" panose="02000000000000000000" pitchFamily="2" charset="-78"/>
            </a:endParaRPr>
          </a:p>
        </p:txBody>
      </p:sp>
      <p:sp>
        <p:nvSpPr>
          <p:cNvPr id="18" name="مربع نص 17"/>
          <p:cNvSpPr txBox="1"/>
          <p:nvPr/>
        </p:nvSpPr>
        <p:spPr>
          <a:xfrm>
            <a:off x="6334125" y="3943350"/>
            <a:ext cx="1476375" cy="307777"/>
          </a:xfrm>
          <a:prstGeom prst="rect">
            <a:avLst/>
          </a:prstGeom>
          <a:solidFill>
            <a:schemeClr val="bg1"/>
          </a:solidFill>
          <a:ln>
            <a:solidFill>
              <a:schemeClr val="bg1"/>
            </a:solidFill>
          </a:ln>
        </p:spPr>
        <p:txBody>
          <a:bodyPr wrap="square" rtlCol="0">
            <a:spAutoFit/>
          </a:bodyPr>
          <a:lstStyle/>
          <a:p>
            <a:pPr algn="ctr"/>
            <a:r>
              <a:rPr lang="ar-EG" dirty="0">
                <a:latin typeface="Sakkal Majalla" panose="02000000000000000000" pitchFamily="2" charset="-78"/>
                <a:cs typeface="Sakkal Majalla" panose="02000000000000000000" pitchFamily="2" charset="-78"/>
              </a:rPr>
              <a:t>التصنيع</a:t>
            </a:r>
            <a:endParaRPr lang="en-US" dirty="0">
              <a:latin typeface="Sakkal Majalla" panose="02000000000000000000" pitchFamily="2" charset="-78"/>
              <a:cs typeface="Sakkal Majalla" panose="02000000000000000000" pitchFamily="2" charset="-78"/>
            </a:endParaRPr>
          </a:p>
        </p:txBody>
      </p:sp>
      <p:sp>
        <p:nvSpPr>
          <p:cNvPr id="19" name="مربع نص 18"/>
          <p:cNvSpPr txBox="1"/>
          <p:nvPr/>
        </p:nvSpPr>
        <p:spPr>
          <a:xfrm>
            <a:off x="1219200" y="2933700"/>
            <a:ext cx="1419225" cy="307777"/>
          </a:xfrm>
          <a:prstGeom prst="rect">
            <a:avLst/>
          </a:prstGeom>
          <a:solidFill>
            <a:schemeClr val="bg1"/>
          </a:solidFill>
        </p:spPr>
        <p:txBody>
          <a:bodyPr wrap="square" rtlCol="0">
            <a:spAutoFit/>
          </a:bodyPr>
          <a:lstStyle/>
          <a:p>
            <a:pPr algn="ctr"/>
            <a:r>
              <a:rPr lang="ar-EG" dirty="0">
                <a:latin typeface="Sakkal Majalla" panose="02000000000000000000" pitchFamily="2" charset="-78"/>
                <a:cs typeface="Sakkal Majalla" panose="02000000000000000000" pitchFamily="2" charset="-78"/>
              </a:rPr>
              <a:t>الحد من الاستخدام</a:t>
            </a:r>
            <a:endParaRPr lang="en-US" dirty="0">
              <a:latin typeface="Sakkal Majalla" panose="02000000000000000000" pitchFamily="2" charset="-78"/>
              <a:cs typeface="Sakkal Majalla" panose="02000000000000000000" pitchFamily="2" charset="-78"/>
            </a:endParaRPr>
          </a:p>
        </p:txBody>
      </p:sp>
      <p:sp>
        <p:nvSpPr>
          <p:cNvPr id="20" name="مربع نص 19"/>
          <p:cNvSpPr txBox="1"/>
          <p:nvPr/>
        </p:nvSpPr>
        <p:spPr>
          <a:xfrm>
            <a:off x="1905001" y="3209925"/>
            <a:ext cx="1257300" cy="307777"/>
          </a:xfrm>
          <a:prstGeom prst="rect">
            <a:avLst/>
          </a:prstGeom>
          <a:solidFill>
            <a:schemeClr val="bg1"/>
          </a:solidFill>
        </p:spPr>
        <p:txBody>
          <a:bodyPr wrap="square" rtlCol="0">
            <a:spAutoFit/>
          </a:bodyPr>
          <a:lstStyle/>
          <a:p>
            <a:pPr algn="ctr"/>
            <a:r>
              <a:rPr lang="ar-EG" dirty="0">
                <a:latin typeface="Sakkal Majalla" panose="02000000000000000000" pitchFamily="2" charset="-78"/>
                <a:cs typeface="Sakkal Majalla" panose="02000000000000000000" pitchFamily="2" charset="-78"/>
              </a:rPr>
              <a:t>أعادة الاستخدام</a:t>
            </a:r>
            <a:endParaRPr lang="en-US" dirty="0">
              <a:latin typeface="Sakkal Majalla" panose="02000000000000000000" pitchFamily="2" charset="-78"/>
              <a:cs typeface="Sakkal Majalla" panose="02000000000000000000" pitchFamily="2" charset="-78"/>
            </a:endParaRPr>
          </a:p>
        </p:txBody>
      </p:sp>
      <p:sp>
        <p:nvSpPr>
          <p:cNvPr id="21" name="مربع نص 20"/>
          <p:cNvSpPr txBox="1"/>
          <p:nvPr/>
        </p:nvSpPr>
        <p:spPr>
          <a:xfrm>
            <a:off x="4010025" y="3943350"/>
            <a:ext cx="1314450" cy="307777"/>
          </a:xfrm>
          <a:prstGeom prst="rect">
            <a:avLst/>
          </a:prstGeom>
          <a:solidFill>
            <a:schemeClr val="bg1"/>
          </a:solidFill>
        </p:spPr>
        <p:txBody>
          <a:bodyPr wrap="square" rtlCol="0">
            <a:spAutoFit/>
          </a:bodyPr>
          <a:lstStyle/>
          <a:p>
            <a:r>
              <a:rPr lang="ar-EG" dirty="0">
                <a:latin typeface="Sakkal Majalla" panose="02000000000000000000" pitchFamily="2" charset="-78"/>
                <a:cs typeface="Sakkal Majalla" panose="02000000000000000000" pitchFamily="2" charset="-78"/>
              </a:rPr>
              <a:t>مراكز إعادة التدوير</a:t>
            </a:r>
            <a:endParaRPr lang="en-US" dirty="0">
              <a:latin typeface="Sakkal Majalla" panose="02000000000000000000" pitchFamily="2" charset="-78"/>
              <a:cs typeface="Sakkal Majalla" panose="02000000000000000000" pitchFamily="2" charset="-78"/>
            </a:endParaRPr>
          </a:p>
        </p:txBody>
      </p:sp>
      <p:sp>
        <p:nvSpPr>
          <p:cNvPr id="22" name="مربع نص 21"/>
          <p:cNvSpPr txBox="1"/>
          <p:nvPr/>
        </p:nvSpPr>
        <p:spPr>
          <a:xfrm>
            <a:off x="7077075" y="5848350"/>
            <a:ext cx="1619250" cy="307777"/>
          </a:xfrm>
          <a:prstGeom prst="rect">
            <a:avLst/>
          </a:prstGeom>
          <a:solidFill>
            <a:schemeClr val="bg1"/>
          </a:solidFill>
        </p:spPr>
        <p:txBody>
          <a:bodyPr wrap="square" rtlCol="0">
            <a:spAutoFit/>
          </a:bodyPr>
          <a:lstStyle/>
          <a:p>
            <a:pPr algn="ctr"/>
            <a:r>
              <a:rPr lang="ar-EG" dirty="0">
                <a:latin typeface="Sakkal Majalla" panose="02000000000000000000" pitchFamily="2" charset="-78"/>
                <a:cs typeface="Sakkal Majalla" panose="02000000000000000000" pitchFamily="2" charset="-78"/>
              </a:rPr>
              <a:t>مكبات النفايات</a:t>
            </a:r>
            <a:endParaRPr lang="en-US" dirty="0">
              <a:latin typeface="Sakkal Majalla" panose="02000000000000000000" pitchFamily="2" charset="-78"/>
              <a:cs typeface="Sakkal Majalla" panose="02000000000000000000" pitchFamily="2" charset="-78"/>
            </a:endParaRPr>
          </a:p>
        </p:txBody>
      </p:sp>
      <p:sp>
        <p:nvSpPr>
          <p:cNvPr id="23" name="مربع نص 22"/>
          <p:cNvSpPr txBox="1"/>
          <p:nvPr/>
        </p:nvSpPr>
        <p:spPr>
          <a:xfrm>
            <a:off x="4610100" y="5162550"/>
            <a:ext cx="1314450" cy="307777"/>
          </a:xfrm>
          <a:prstGeom prst="rect">
            <a:avLst/>
          </a:prstGeom>
          <a:solidFill>
            <a:schemeClr val="bg1"/>
          </a:solidFill>
        </p:spPr>
        <p:txBody>
          <a:bodyPr wrap="square" rtlCol="0">
            <a:spAutoFit/>
          </a:bodyPr>
          <a:lstStyle/>
          <a:p>
            <a:pPr algn="ctr"/>
            <a:r>
              <a:rPr lang="ar-EG" dirty="0">
                <a:latin typeface="Sakkal Majalla" panose="02000000000000000000" pitchFamily="2" charset="-78"/>
                <a:cs typeface="Sakkal Majalla" panose="02000000000000000000" pitchFamily="2" charset="-78"/>
              </a:rPr>
              <a:t>محطة ترحيل</a:t>
            </a:r>
            <a:endParaRPr lang="en-US" dirty="0">
              <a:latin typeface="Sakkal Majalla" panose="02000000000000000000" pitchFamily="2" charset="-78"/>
              <a:cs typeface="Sakkal Majalla" panose="02000000000000000000" pitchFamily="2" charset="-78"/>
            </a:endParaRPr>
          </a:p>
        </p:txBody>
      </p:sp>
      <p:sp>
        <p:nvSpPr>
          <p:cNvPr id="24" name="مربع نص 23"/>
          <p:cNvSpPr txBox="1"/>
          <p:nvPr/>
        </p:nvSpPr>
        <p:spPr>
          <a:xfrm>
            <a:off x="2781300" y="5210175"/>
            <a:ext cx="1552575" cy="307777"/>
          </a:xfrm>
          <a:prstGeom prst="rect">
            <a:avLst/>
          </a:prstGeom>
          <a:solidFill>
            <a:schemeClr val="bg1"/>
          </a:solidFill>
        </p:spPr>
        <p:txBody>
          <a:bodyPr wrap="square" rtlCol="0">
            <a:spAutoFit/>
          </a:bodyPr>
          <a:lstStyle/>
          <a:p>
            <a:pPr algn="ctr"/>
            <a:r>
              <a:rPr lang="ar-EG" dirty="0">
                <a:latin typeface="Sakkal Majalla" panose="02000000000000000000" pitchFamily="2" charset="-78"/>
                <a:cs typeface="Sakkal Majalla" panose="02000000000000000000" pitchFamily="2" charset="-78"/>
              </a:rPr>
              <a:t>نقل النفايات</a:t>
            </a:r>
            <a:endParaRPr lang="en-US" dirty="0">
              <a:latin typeface="Sakkal Majalla" panose="02000000000000000000" pitchFamily="2" charset="-78"/>
              <a:cs typeface="Sakkal Majalla" panose="02000000000000000000" pitchFamily="2" charset="-78"/>
            </a:endParaRPr>
          </a:p>
        </p:txBody>
      </p:sp>
      <p:sp>
        <p:nvSpPr>
          <p:cNvPr id="25" name="مربع نص 24"/>
          <p:cNvSpPr txBox="1"/>
          <p:nvPr/>
        </p:nvSpPr>
        <p:spPr>
          <a:xfrm>
            <a:off x="249325" y="4959609"/>
            <a:ext cx="1571626" cy="646331"/>
          </a:xfrm>
          <a:prstGeom prst="rect">
            <a:avLst/>
          </a:prstGeom>
          <a:solidFill>
            <a:schemeClr val="bg1"/>
          </a:solidFill>
        </p:spPr>
        <p:txBody>
          <a:bodyPr wrap="square" rtlCol="0">
            <a:spAutoFit/>
          </a:bodyPr>
          <a:lstStyle/>
          <a:p>
            <a:pPr algn="ctr"/>
            <a:r>
              <a:rPr lang="ar-EG" sz="1200" b="1" dirty="0">
                <a:latin typeface="Sakkal Majalla" panose="02000000000000000000" pitchFamily="2" charset="-78"/>
                <a:cs typeface="Sakkal Majalla" panose="02000000000000000000" pitchFamily="2" charset="-78"/>
              </a:rPr>
              <a:t>النفايات المتولدة من </a:t>
            </a:r>
            <a:r>
              <a:rPr lang="en-US" sz="1200" b="1" dirty="0">
                <a:latin typeface="Sakkal Majalla" panose="02000000000000000000" pitchFamily="2" charset="-78"/>
                <a:cs typeface="Sakkal Majalla" panose="02000000000000000000" pitchFamily="2" charset="-78"/>
              </a:rPr>
              <a:t>/</a:t>
            </a:r>
            <a:r>
              <a:rPr lang="ar-EG" sz="1200" b="1" dirty="0">
                <a:latin typeface="Sakkal Majalla" panose="02000000000000000000" pitchFamily="2" charset="-78"/>
                <a:cs typeface="Sakkal Majalla" panose="02000000000000000000" pitchFamily="2" charset="-78"/>
              </a:rPr>
              <a:t>الفنادق/مراكز التسوق الاسواق التجارية/المطاعم</a:t>
            </a:r>
            <a:endParaRPr lang="en-US" sz="1200" b="1" dirty="0">
              <a:latin typeface="Sakkal Majalla" panose="02000000000000000000" pitchFamily="2" charset="-78"/>
              <a:cs typeface="Sakkal Majalla" panose="02000000000000000000" pitchFamily="2" charset="-78"/>
            </a:endParaRPr>
          </a:p>
        </p:txBody>
      </p:sp>
      <p:sp>
        <p:nvSpPr>
          <p:cNvPr id="26" name="مربع نص 25"/>
          <p:cNvSpPr txBox="1"/>
          <p:nvPr/>
        </p:nvSpPr>
        <p:spPr>
          <a:xfrm>
            <a:off x="1657350" y="5238750"/>
            <a:ext cx="1304925" cy="307777"/>
          </a:xfrm>
          <a:prstGeom prst="rect">
            <a:avLst/>
          </a:prstGeom>
          <a:solidFill>
            <a:schemeClr val="bg1"/>
          </a:solidFill>
        </p:spPr>
        <p:txBody>
          <a:bodyPr wrap="square" rtlCol="0">
            <a:spAutoFit/>
          </a:bodyPr>
          <a:lstStyle/>
          <a:p>
            <a:pPr algn="ctr"/>
            <a:r>
              <a:rPr lang="ar-EG" dirty="0">
                <a:latin typeface="Sakkal Majalla" panose="02000000000000000000" pitchFamily="2" charset="-78"/>
                <a:cs typeface="Sakkal Majalla" panose="02000000000000000000" pitchFamily="2" charset="-78"/>
              </a:rPr>
              <a:t>حاويات النفايات</a:t>
            </a:r>
            <a:endParaRPr lang="en-US" dirty="0">
              <a:latin typeface="Sakkal Majalla" panose="02000000000000000000" pitchFamily="2" charset="-78"/>
              <a:cs typeface="Sakkal Majalla" panose="02000000000000000000" pitchFamily="2" charset="-78"/>
            </a:endParaRPr>
          </a:p>
        </p:txBody>
      </p:sp>
      <p:sp>
        <p:nvSpPr>
          <p:cNvPr id="27" name="مربع نص 26"/>
          <p:cNvSpPr txBox="1"/>
          <p:nvPr/>
        </p:nvSpPr>
        <p:spPr>
          <a:xfrm>
            <a:off x="923925" y="5743576"/>
            <a:ext cx="1514475" cy="276999"/>
          </a:xfrm>
          <a:prstGeom prst="rect">
            <a:avLst/>
          </a:prstGeom>
          <a:solidFill>
            <a:schemeClr val="bg1"/>
          </a:solidFill>
        </p:spPr>
        <p:txBody>
          <a:bodyPr wrap="square" rtlCol="0">
            <a:spAutoFit/>
          </a:bodyPr>
          <a:lstStyle/>
          <a:p>
            <a:pPr algn="ctr"/>
            <a:r>
              <a:rPr lang="ar-EG" sz="1200" b="1" dirty="0">
                <a:latin typeface="Sakkal Majalla" panose="02000000000000000000" pitchFamily="2" charset="-78"/>
                <a:cs typeface="Sakkal Majalla" panose="02000000000000000000" pitchFamily="2" charset="-78"/>
              </a:rPr>
              <a:t>إعادة التدوير غير الرسمي</a:t>
            </a:r>
            <a:endParaRPr lang="en-US" sz="1200" b="1" dirty="0">
              <a:latin typeface="Sakkal Majalla" panose="02000000000000000000" pitchFamily="2" charset="-78"/>
              <a:cs typeface="Sakkal Majalla" panose="02000000000000000000" pitchFamily="2" charset="-78"/>
            </a:endParaRPr>
          </a:p>
        </p:txBody>
      </p:sp>
      <p:sp>
        <p:nvSpPr>
          <p:cNvPr id="28" name="مربع نص 27"/>
          <p:cNvSpPr txBox="1"/>
          <p:nvPr/>
        </p:nvSpPr>
        <p:spPr>
          <a:xfrm>
            <a:off x="923925" y="5991225"/>
            <a:ext cx="1419225" cy="276225"/>
          </a:xfrm>
          <a:prstGeom prst="rect">
            <a:avLst/>
          </a:prstGeom>
          <a:solidFill>
            <a:schemeClr val="bg1"/>
          </a:solidFill>
        </p:spPr>
        <p:txBody>
          <a:bodyPr wrap="square" rtlCol="0">
            <a:spAutoFit/>
          </a:bodyPr>
          <a:lstStyle/>
          <a:p>
            <a:pPr algn="ctr"/>
            <a:r>
              <a:rPr lang="ar-EG" sz="1200" b="1" dirty="0">
                <a:latin typeface="Sakkal Majalla" panose="02000000000000000000" pitchFamily="2" charset="-78"/>
                <a:cs typeface="Sakkal Majalla" panose="02000000000000000000" pitchFamily="2" charset="-78"/>
              </a:rPr>
              <a:t>مقدمو الخدمة</a:t>
            </a:r>
            <a:endParaRPr lang="en-US" sz="1200" b="1" dirty="0">
              <a:latin typeface="Sakkal Majalla" panose="02000000000000000000" pitchFamily="2" charset="-78"/>
              <a:cs typeface="Sakkal Majalla" panose="02000000000000000000" pitchFamily="2" charset="-78"/>
            </a:endParaRPr>
          </a:p>
        </p:txBody>
      </p:sp>
      <p:sp>
        <p:nvSpPr>
          <p:cNvPr id="29" name="مربع نص 28"/>
          <p:cNvSpPr txBox="1"/>
          <p:nvPr/>
        </p:nvSpPr>
        <p:spPr>
          <a:xfrm>
            <a:off x="3733801" y="6068454"/>
            <a:ext cx="2152650" cy="276999"/>
          </a:xfrm>
          <a:prstGeom prst="rect">
            <a:avLst/>
          </a:prstGeom>
          <a:solidFill>
            <a:schemeClr val="bg1"/>
          </a:solidFill>
        </p:spPr>
        <p:txBody>
          <a:bodyPr wrap="square" rtlCol="0">
            <a:spAutoFit/>
          </a:bodyPr>
          <a:lstStyle/>
          <a:p>
            <a:pPr algn="ctr"/>
            <a:r>
              <a:rPr lang="ar-EG" sz="1200" b="1" dirty="0">
                <a:latin typeface="Sakkal Majalla" panose="02000000000000000000" pitchFamily="2" charset="-78"/>
                <a:cs typeface="Sakkal Majalla" panose="02000000000000000000" pitchFamily="2" charset="-78"/>
              </a:rPr>
              <a:t>صناعة السماد العضوي</a:t>
            </a:r>
            <a:endParaRPr lang="en-US" sz="1200" b="1" dirty="0">
              <a:latin typeface="Sakkal Majalla" panose="02000000000000000000" pitchFamily="2" charset="-78"/>
              <a:cs typeface="Sakkal Majalla" panose="02000000000000000000" pitchFamily="2" charset="-78"/>
            </a:endParaRPr>
          </a:p>
        </p:txBody>
      </p:sp>
      <p:sp>
        <p:nvSpPr>
          <p:cNvPr id="10" name="Rectangle 9">
            <a:extLst>
              <a:ext uri="{FF2B5EF4-FFF2-40B4-BE49-F238E27FC236}">
                <a16:creationId xmlns:a16="http://schemas.microsoft.com/office/drawing/2014/main" id="{209C323F-AD9C-43F4-B012-808E7D425024}"/>
              </a:ext>
            </a:extLst>
          </p:cNvPr>
          <p:cNvSpPr/>
          <p:nvPr/>
        </p:nvSpPr>
        <p:spPr>
          <a:xfrm>
            <a:off x="272682" y="3635300"/>
            <a:ext cx="1724069" cy="1927447"/>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b="1" u="sng" dirty="0">
                <a:solidFill>
                  <a:srgbClr val="FFFF00"/>
                </a:solidFill>
              </a:rPr>
              <a:t>1- تولد النفايات و التحكم فيه</a:t>
            </a:r>
            <a:endParaRPr lang="en-CA" b="1" u="sng" dirty="0">
              <a:solidFill>
                <a:srgbClr val="FFFF00"/>
              </a:solidFill>
            </a:endParaRPr>
          </a:p>
          <a:p>
            <a:pPr marL="285750" indent="-285750" algn="r" rtl="1">
              <a:buFontTx/>
              <a:buChar char="-"/>
            </a:pPr>
            <a:r>
              <a:rPr lang="ar-EG" dirty="0">
                <a:solidFill>
                  <a:srgbClr val="FFFF00"/>
                </a:solidFill>
              </a:rPr>
              <a:t>خصائص</a:t>
            </a:r>
          </a:p>
          <a:p>
            <a:pPr marL="285750" indent="-285750" algn="r" rtl="1">
              <a:buFontTx/>
              <a:buChar char="-"/>
            </a:pPr>
            <a:r>
              <a:rPr lang="ar-EG" dirty="0">
                <a:solidFill>
                  <a:srgbClr val="FFFF00"/>
                </a:solidFill>
              </a:rPr>
              <a:t>مكونات</a:t>
            </a:r>
          </a:p>
          <a:p>
            <a:pPr marL="285750" indent="-285750" algn="r" rtl="1">
              <a:buFontTx/>
              <a:buChar char="-"/>
            </a:pPr>
            <a:r>
              <a:rPr lang="ar-EG" dirty="0">
                <a:solidFill>
                  <a:srgbClr val="FFFF00"/>
                </a:solidFill>
              </a:rPr>
              <a:t>كميات</a:t>
            </a:r>
          </a:p>
          <a:p>
            <a:pPr marL="285750" indent="-285750" algn="r" rtl="1">
              <a:buFontTx/>
              <a:buChar char="-"/>
            </a:pPr>
            <a:r>
              <a:rPr lang="ar-EG" dirty="0">
                <a:solidFill>
                  <a:srgbClr val="FFFF00"/>
                </a:solidFill>
              </a:rPr>
              <a:t>سعرات</a:t>
            </a:r>
          </a:p>
          <a:p>
            <a:pPr marL="285750" indent="-285750" algn="r" rtl="1">
              <a:buFontTx/>
              <a:buChar char="-"/>
            </a:pPr>
            <a:r>
              <a:rPr lang="ar-EG" dirty="0">
                <a:solidFill>
                  <a:srgbClr val="FFFF00"/>
                </a:solidFill>
              </a:rPr>
              <a:t>مفصولة أم مختلطة</a:t>
            </a:r>
          </a:p>
          <a:p>
            <a:pPr algn="ctr"/>
            <a:endParaRPr lang="en-CA" dirty="0">
              <a:solidFill>
                <a:srgbClr val="FFFF00"/>
              </a:solidFill>
            </a:endParaRPr>
          </a:p>
        </p:txBody>
      </p:sp>
      <p:sp>
        <p:nvSpPr>
          <p:cNvPr id="31" name="Rectangle 30">
            <a:extLst>
              <a:ext uri="{FF2B5EF4-FFF2-40B4-BE49-F238E27FC236}">
                <a16:creationId xmlns:a16="http://schemas.microsoft.com/office/drawing/2014/main" id="{F1BE29A3-54C9-4634-96BD-F6559E12AD87}"/>
              </a:ext>
            </a:extLst>
          </p:cNvPr>
          <p:cNvSpPr/>
          <p:nvPr/>
        </p:nvSpPr>
        <p:spPr>
          <a:xfrm>
            <a:off x="1970248" y="4299143"/>
            <a:ext cx="992027" cy="1323964"/>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b="1" u="sng" dirty="0">
                <a:solidFill>
                  <a:srgbClr val="FFFF00"/>
                </a:solidFill>
              </a:rPr>
              <a:t>2- المناولة</a:t>
            </a:r>
            <a:endParaRPr lang="en-CA" b="1" u="sng" dirty="0">
              <a:solidFill>
                <a:srgbClr val="FFFF00"/>
              </a:solidFill>
            </a:endParaRPr>
          </a:p>
          <a:p>
            <a:pPr marL="285750" indent="-285750" algn="r" rtl="1">
              <a:buFontTx/>
              <a:buChar char="-"/>
            </a:pPr>
            <a:r>
              <a:rPr lang="ar-EG" sz="1050" dirty="0">
                <a:solidFill>
                  <a:srgbClr val="FFFF00"/>
                </a:solidFill>
              </a:rPr>
              <a:t>طرق المناولة</a:t>
            </a:r>
          </a:p>
          <a:p>
            <a:pPr marL="285750" indent="-285750" algn="r" rtl="1">
              <a:buFontTx/>
              <a:buChar char="-"/>
            </a:pPr>
            <a:r>
              <a:rPr lang="ar-EG" sz="1050" dirty="0">
                <a:solidFill>
                  <a:srgbClr val="FFFF00"/>
                </a:solidFill>
              </a:rPr>
              <a:t>أشكال /أنواع /أحجام الحاويات </a:t>
            </a:r>
          </a:p>
          <a:p>
            <a:pPr algn="ctr"/>
            <a:endParaRPr lang="en-CA" sz="1050" dirty="0"/>
          </a:p>
        </p:txBody>
      </p:sp>
      <p:sp>
        <p:nvSpPr>
          <p:cNvPr id="33" name="Rectangle 32">
            <a:extLst>
              <a:ext uri="{FF2B5EF4-FFF2-40B4-BE49-F238E27FC236}">
                <a16:creationId xmlns:a16="http://schemas.microsoft.com/office/drawing/2014/main" id="{6351967D-4FAC-417A-A441-5A102BBFDA39}"/>
              </a:ext>
            </a:extLst>
          </p:cNvPr>
          <p:cNvSpPr/>
          <p:nvPr/>
        </p:nvSpPr>
        <p:spPr>
          <a:xfrm>
            <a:off x="2935773" y="4299485"/>
            <a:ext cx="1314450" cy="1306455"/>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b="1" u="sng" dirty="0">
                <a:solidFill>
                  <a:srgbClr val="FFFF00"/>
                </a:solidFill>
              </a:rPr>
              <a:t>3- الجمع و النقل</a:t>
            </a:r>
            <a:endParaRPr lang="en-CA" b="1" u="sng" dirty="0">
              <a:solidFill>
                <a:srgbClr val="FFFF00"/>
              </a:solidFill>
            </a:endParaRPr>
          </a:p>
          <a:p>
            <a:pPr marL="285750" indent="-285750" algn="r" rtl="1">
              <a:buFontTx/>
              <a:buChar char="-"/>
            </a:pPr>
            <a:r>
              <a:rPr lang="ar-EG" sz="1050" dirty="0">
                <a:solidFill>
                  <a:srgbClr val="FFFF00"/>
                </a:solidFill>
              </a:rPr>
              <a:t>يعتمد على طريقة المناولة</a:t>
            </a:r>
          </a:p>
          <a:p>
            <a:pPr marL="285750" indent="-285750" algn="r" rtl="1">
              <a:buFontTx/>
              <a:buChar char="-"/>
            </a:pPr>
            <a:r>
              <a:rPr lang="ar-EG" sz="1050" dirty="0">
                <a:solidFill>
                  <a:srgbClr val="FFFF00"/>
                </a:solidFill>
              </a:rPr>
              <a:t>خصائص الطرق</a:t>
            </a:r>
          </a:p>
          <a:p>
            <a:pPr marL="285750" indent="-285750" algn="r" rtl="1">
              <a:buFontTx/>
              <a:buChar char="-"/>
            </a:pPr>
            <a:r>
              <a:rPr lang="ar-EG" sz="1050" dirty="0">
                <a:solidFill>
                  <a:srgbClr val="FFFF00"/>
                </a:solidFill>
              </a:rPr>
              <a:t>مسافات قصيرة</a:t>
            </a:r>
          </a:p>
          <a:p>
            <a:pPr algn="ctr"/>
            <a:endParaRPr lang="en-CA" dirty="0"/>
          </a:p>
        </p:txBody>
      </p:sp>
      <p:sp>
        <p:nvSpPr>
          <p:cNvPr id="35" name="Rectangle 34">
            <a:extLst>
              <a:ext uri="{FF2B5EF4-FFF2-40B4-BE49-F238E27FC236}">
                <a16:creationId xmlns:a16="http://schemas.microsoft.com/office/drawing/2014/main" id="{1D0CDCED-88AE-4F2D-B7D9-D38817820AE9}"/>
              </a:ext>
            </a:extLst>
          </p:cNvPr>
          <p:cNvSpPr/>
          <p:nvPr/>
        </p:nvSpPr>
        <p:spPr>
          <a:xfrm>
            <a:off x="3906421" y="2970752"/>
            <a:ext cx="3978234" cy="1306455"/>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b="1" u="sng" dirty="0">
                <a:solidFill>
                  <a:srgbClr val="FFFF00"/>
                </a:solidFill>
              </a:rPr>
              <a:t>5- معالجة و إعادة تدوير</a:t>
            </a:r>
            <a:endParaRPr lang="en-CA" b="1" u="sng" dirty="0">
              <a:solidFill>
                <a:srgbClr val="FFFF00"/>
              </a:solidFill>
            </a:endParaRPr>
          </a:p>
          <a:p>
            <a:pPr marL="285750" indent="-285750" algn="r" rtl="1">
              <a:buFontTx/>
              <a:buChar char="-"/>
            </a:pPr>
            <a:r>
              <a:rPr lang="ar-EG" sz="1050" dirty="0">
                <a:solidFill>
                  <a:srgbClr val="FFFF00"/>
                </a:solidFill>
              </a:rPr>
              <a:t>له صور متعددة</a:t>
            </a:r>
          </a:p>
          <a:p>
            <a:pPr marL="285750" indent="-285750" algn="r" rtl="1">
              <a:buFontTx/>
              <a:buChar char="-"/>
            </a:pPr>
            <a:r>
              <a:rPr lang="ar-EG" sz="1050" dirty="0">
                <a:solidFill>
                  <a:srgbClr val="FFFF00"/>
                </a:solidFill>
              </a:rPr>
              <a:t>يعتمد على كل المراحل التي تسبقه</a:t>
            </a:r>
          </a:p>
          <a:p>
            <a:pPr marL="285750" indent="-285750" algn="r" rtl="1">
              <a:buFontTx/>
              <a:buChar char="-"/>
            </a:pPr>
            <a:r>
              <a:rPr lang="ar-EG" sz="1050" dirty="0">
                <a:solidFill>
                  <a:srgbClr val="FFFF00"/>
                </a:solidFill>
              </a:rPr>
              <a:t>يعتمد على السوق</a:t>
            </a:r>
          </a:p>
          <a:p>
            <a:pPr algn="ctr"/>
            <a:endParaRPr lang="en-CA" dirty="0"/>
          </a:p>
        </p:txBody>
      </p:sp>
      <p:sp>
        <p:nvSpPr>
          <p:cNvPr id="36" name="Rectangle 35">
            <a:extLst>
              <a:ext uri="{FF2B5EF4-FFF2-40B4-BE49-F238E27FC236}">
                <a16:creationId xmlns:a16="http://schemas.microsoft.com/office/drawing/2014/main" id="{4D0C20E9-4C1B-4309-A9D0-8071A746197A}"/>
              </a:ext>
            </a:extLst>
          </p:cNvPr>
          <p:cNvSpPr/>
          <p:nvPr/>
        </p:nvSpPr>
        <p:spPr>
          <a:xfrm>
            <a:off x="3733801" y="5682879"/>
            <a:ext cx="2646902" cy="584571"/>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b="1" u="sng" dirty="0">
                <a:solidFill>
                  <a:srgbClr val="FFFF00"/>
                </a:solidFill>
              </a:rPr>
              <a:t>5- معالجة و إعادة تدوير</a:t>
            </a:r>
            <a:endParaRPr lang="en-CA" b="1" u="sng" dirty="0">
              <a:solidFill>
                <a:srgbClr val="FFFF00"/>
              </a:solidFill>
            </a:endParaRPr>
          </a:p>
        </p:txBody>
      </p:sp>
      <p:sp>
        <p:nvSpPr>
          <p:cNvPr id="37" name="Rectangle 36">
            <a:extLst>
              <a:ext uri="{FF2B5EF4-FFF2-40B4-BE49-F238E27FC236}">
                <a16:creationId xmlns:a16="http://schemas.microsoft.com/office/drawing/2014/main" id="{82A74A5B-3812-42AC-A581-1CD0860F1095}"/>
              </a:ext>
            </a:extLst>
          </p:cNvPr>
          <p:cNvSpPr/>
          <p:nvPr/>
        </p:nvSpPr>
        <p:spPr>
          <a:xfrm>
            <a:off x="4572000" y="4289913"/>
            <a:ext cx="1662079" cy="1180414"/>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b="1" u="sng" dirty="0">
                <a:solidFill>
                  <a:srgbClr val="FFFF00"/>
                </a:solidFill>
              </a:rPr>
              <a:t>4- ترحيل و تخزين</a:t>
            </a:r>
            <a:endParaRPr lang="en-CA" b="1" u="sng" dirty="0">
              <a:solidFill>
                <a:srgbClr val="FFFF00"/>
              </a:solidFill>
            </a:endParaRPr>
          </a:p>
          <a:p>
            <a:pPr marL="285750" indent="-285750" algn="r" rtl="1">
              <a:buFontTx/>
              <a:buChar char="-"/>
            </a:pPr>
            <a:r>
              <a:rPr lang="ar-EG" sz="1050" dirty="0">
                <a:solidFill>
                  <a:srgbClr val="FFFF00"/>
                </a:solidFill>
              </a:rPr>
              <a:t>عندما تكون منشآت المعالجة أو التخلص بعيدة</a:t>
            </a:r>
          </a:p>
          <a:p>
            <a:pPr algn="ctr"/>
            <a:endParaRPr lang="en-CA" dirty="0"/>
          </a:p>
        </p:txBody>
      </p:sp>
      <p:sp>
        <p:nvSpPr>
          <p:cNvPr id="38" name="Rectangle 37">
            <a:extLst>
              <a:ext uri="{FF2B5EF4-FFF2-40B4-BE49-F238E27FC236}">
                <a16:creationId xmlns:a16="http://schemas.microsoft.com/office/drawing/2014/main" id="{2B5212C2-47CD-4A1A-94EA-4D839375E1B1}"/>
              </a:ext>
            </a:extLst>
          </p:cNvPr>
          <p:cNvSpPr/>
          <p:nvPr/>
        </p:nvSpPr>
        <p:spPr>
          <a:xfrm>
            <a:off x="6120327" y="4433613"/>
            <a:ext cx="1552576" cy="769366"/>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b="1" u="sng" dirty="0">
                <a:solidFill>
                  <a:srgbClr val="FFFF00"/>
                </a:solidFill>
              </a:rPr>
              <a:t>6- نقل مسافات</a:t>
            </a:r>
            <a:endParaRPr lang="en-CA" b="1" u="sng" dirty="0">
              <a:solidFill>
                <a:srgbClr val="FFFF00"/>
              </a:solidFill>
            </a:endParaRPr>
          </a:p>
          <a:p>
            <a:pPr marL="285750" indent="-285750" algn="r" rtl="1">
              <a:buFontTx/>
              <a:buChar char="-"/>
            </a:pPr>
            <a:r>
              <a:rPr lang="ar-EG" sz="1050" dirty="0">
                <a:solidFill>
                  <a:srgbClr val="FFFF00"/>
                </a:solidFill>
              </a:rPr>
              <a:t>عندما تكون منشآت المعالجة أو التخلص بعيدة</a:t>
            </a:r>
          </a:p>
          <a:p>
            <a:pPr algn="ctr"/>
            <a:endParaRPr lang="en-CA" dirty="0"/>
          </a:p>
        </p:txBody>
      </p:sp>
      <p:sp>
        <p:nvSpPr>
          <p:cNvPr id="39" name="Rectangle 38">
            <a:extLst>
              <a:ext uri="{FF2B5EF4-FFF2-40B4-BE49-F238E27FC236}">
                <a16:creationId xmlns:a16="http://schemas.microsoft.com/office/drawing/2014/main" id="{7EE2882B-8C1B-49EC-A74A-343FEAE5F81A}"/>
              </a:ext>
            </a:extLst>
          </p:cNvPr>
          <p:cNvSpPr/>
          <p:nvPr/>
        </p:nvSpPr>
        <p:spPr>
          <a:xfrm>
            <a:off x="6596394" y="5210175"/>
            <a:ext cx="2232848" cy="1453272"/>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b="1" u="sng" dirty="0">
                <a:solidFill>
                  <a:srgbClr val="FFFF00"/>
                </a:solidFill>
              </a:rPr>
              <a:t>7- التخلص النهائي</a:t>
            </a:r>
            <a:endParaRPr lang="en-CA" b="1" u="sng" dirty="0">
              <a:solidFill>
                <a:srgbClr val="FFFF00"/>
              </a:solidFill>
            </a:endParaRPr>
          </a:p>
          <a:p>
            <a:pPr marL="285750" indent="-285750" algn="r" rtl="1">
              <a:buFontTx/>
              <a:buChar char="-"/>
            </a:pPr>
            <a:r>
              <a:rPr lang="ar-EG" sz="1050" dirty="0">
                <a:solidFill>
                  <a:srgbClr val="FFFF00"/>
                </a:solidFill>
              </a:rPr>
              <a:t>أقل الحلول استدامة</a:t>
            </a:r>
          </a:p>
          <a:p>
            <a:pPr algn="ctr"/>
            <a:endParaRPr lang="ar-EG" b="1" u="sng" dirty="0">
              <a:solidFill>
                <a:srgbClr val="FFFF00"/>
              </a:solidFill>
            </a:endParaRPr>
          </a:p>
          <a:p>
            <a:pPr algn="ctr"/>
            <a:r>
              <a:rPr lang="ar-EG" b="1" u="sng" dirty="0">
                <a:solidFill>
                  <a:srgbClr val="FFFF00"/>
                </a:solidFill>
              </a:rPr>
              <a:t>8- الرعاية اللاحقة و الاستصلاح</a:t>
            </a:r>
            <a:endParaRPr lang="en-CA" b="1" u="sng" dirty="0">
              <a:solidFill>
                <a:srgbClr val="FFFF00"/>
              </a:solidFill>
            </a:endParaRPr>
          </a:p>
          <a:p>
            <a:pPr marL="285750" indent="-285750" algn="r" rtl="1">
              <a:buFontTx/>
              <a:buChar char="-"/>
            </a:pPr>
            <a:r>
              <a:rPr lang="ar-EG" sz="1050" dirty="0">
                <a:solidFill>
                  <a:srgbClr val="FFFF00"/>
                </a:solidFill>
              </a:rPr>
              <a:t>متابعة المكب بعد الغلق</a:t>
            </a:r>
          </a:p>
          <a:p>
            <a:pPr marL="285750" indent="-285750" algn="r" rtl="1">
              <a:buFontTx/>
              <a:buChar char="-"/>
            </a:pPr>
            <a:r>
              <a:rPr lang="ar-EG" sz="1050" dirty="0">
                <a:solidFill>
                  <a:srgbClr val="FFFF00"/>
                </a:solidFill>
              </a:rPr>
              <a:t>تعدين المكبات</a:t>
            </a:r>
          </a:p>
          <a:p>
            <a:pPr algn="ctr"/>
            <a:endParaRPr lang="en-CA" dirty="0"/>
          </a:p>
        </p:txBody>
      </p:sp>
      <p:sp>
        <p:nvSpPr>
          <p:cNvPr id="30" name="Oval 29">
            <a:extLst>
              <a:ext uri="{FF2B5EF4-FFF2-40B4-BE49-F238E27FC236}">
                <a16:creationId xmlns:a16="http://schemas.microsoft.com/office/drawing/2014/main" id="{D4A9FB3A-9594-4C20-B268-DC8A5F246750}"/>
              </a:ext>
            </a:extLst>
          </p:cNvPr>
          <p:cNvSpPr/>
          <p:nvPr/>
        </p:nvSpPr>
        <p:spPr>
          <a:xfrm>
            <a:off x="34226" y="2940285"/>
            <a:ext cx="9078685" cy="3637281"/>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000" b="1" dirty="0">
                <a:solidFill>
                  <a:srgbClr val="FFFF00"/>
                </a:solidFill>
              </a:rPr>
              <a:t>9- تحليل مالي و دراسة جدوى لكل مرحلة / عنصر في المنظومة</a:t>
            </a:r>
          </a:p>
          <a:p>
            <a:pPr algn="ctr"/>
            <a:endParaRPr lang="ar-EG" sz="2000" b="1" dirty="0">
              <a:solidFill>
                <a:srgbClr val="FFFF00"/>
              </a:solidFill>
            </a:endParaRPr>
          </a:p>
          <a:p>
            <a:pPr algn="ctr"/>
            <a:r>
              <a:rPr lang="ar-EG" sz="2000" b="1" dirty="0">
                <a:solidFill>
                  <a:srgbClr val="FFFF00"/>
                </a:solidFill>
              </a:rPr>
              <a:t>10- إطار تشريعي و بناء مؤسسي</a:t>
            </a:r>
          </a:p>
          <a:p>
            <a:pPr algn="ctr"/>
            <a:endParaRPr lang="ar-EG" sz="2000" b="1" dirty="0">
              <a:solidFill>
                <a:srgbClr val="FFFF00"/>
              </a:solidFill>
            </a:endParaRPr>
          </a:p>
          <a:p>
            <a:pPr algn="ctr"/>
            <a:r>
              <a:rPr lang="ar-EG" sz="2000" b="1" dirty="0">
                <a:solidFill>
                  <a:srgbClr val="FFFF00"/>
                </a:solidFill>
              </a:rPr>
              <a:t>11- وعي و مشاركة لكل المشاركين في المنظومة</a:t>
            </a:r>
            <a:endParaRPr lang="en-CA" sz="2000" b="1" dirty="0">
              <a:solidFill>
                <a:srgbClr val="FFFF00"/>
              </a:solidFill>
            </a:endParaRPr>
          </a:p>
        </p:txBody>
      </p:sp>
      <p:sp>
        <p:nvSpPr>
          <p:cNvPr id="40" name="Hexagon 39">
            <a:extLst>
              <a:ext uri="{FF2B5EF4-FFF2-40B4-BE49-F238E27FC236}">
                <a16:creationId xmlns:a16="http://schemas.microsoft.com/office/drawing/2014/main" id="{954CCB24-9CD9-4A80-BAB5-1ED073C30E6A}"/>
              </a:ext>
            </a:extLst>
          </p:cNvPr>
          <p:cNvSpPr/>
          <p:nvPr/>
        </p:nvSpPr>
        <p:spPr>
          <a:xfrm>
            <a:off x="31090" y="1898392"/>
            <a:ext cx="1778914" cy="1133794"/>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1600" b="1" dirty="0"/>
              <a:t>منظومة إدارة المخلفات الصلبة</a:t>
            </a:r>
            <a:endParaRPr lang="en-CA" sz="1600" b="1" dirty="0"/>
          </a:p>
        </p:txBody>
      </p:sp>
      <p:sp>
        <p:nvSpPr>
          <p:cNvPr id="42" name="TextBox 41">
            <a:extLst>
              <a:ext uri="{FF2B5EF4-FFF2-40B4-BE49-F238E27FC236}">
                <a16:creationId xmlns:a16="http://schemas.microsoft.com/office/drawing/2014/main" id="{AB35588A-AB5D-4D3B-88B5-2E0FBD2C2873}"/>
              </a:ext>
            </a:extLst>
          </p:cNvPr>
          <p:cNvSpPr txBox="1"/>
          <p:nvPr/>
        </p:nvSpPr>
        <p:spPr>
          <a:xfrm>
            <a:off x="161764" y="2545477"/>
            <a:ext cx="8530015" cy="3416320"/>
          </a:xfrm>
          <a:prstGeom prst="rect">
            <a:avLst/>
          </a:prstGeom>
          <a:solidFill>
            <a:schemeClr val="tx2">
              <a:lumMod val="20000"/>
              <a:lumOff val="80000"/>
            </a:schemeClr>
          </a:solidFill>
        </p:spPr>
        <p:txBody>
          <a:bodyPr wrap="square" rtlCol="0">
            <a:spAutoFit/>
          </a:bodyPr>
          <a:lstStyle/>
          <a:p>
            <a:pPr algn="r" rtl="1"/>
            <a:r>
              <a:rPr lang="ar-SA" sz="2400" dirty="0">
                <a:latin typeface="Sakkal Majalla" panose="02000000000000000000" pitchFamily="2" charset="-78"/>
                <a:ea typeface="Arial" charset="0"/>
                <a:cs typeface="Sakkal Majalla" panose="02000000000000000000" pitchFamily="2" charset="-78"/>
              </a:rPr>
              <a:t>دليل المدربين:</a:t>
            </a:r>
          </a:p>
          <a:p>
            <a:pPr marL="342900" indent="-342900" algn="r" rtl="1">
              <a:buFont typeface="Arial" panose="020B0604020202020204" pitchFamily="34" charset="0"/>
              <a:buChar char="•"/>
            </a:pPr>
            <a:r>
              <a:rPr lang="ar-SA" sz="2400" u="sng" dirty="0">
                <a:latin typeface="Sakkal Majalla" panose="02000000000000000000" pitchFamily="2" charset="-78"/>
                <a:ea typeface="Arial" charset="0"/>
                <a:cs typeface="Sakkal Majalla" panose="02000000000000000000" pitchFamily="2" charset="-78"/>
              </a:rPr>
              <a:t>الهدف</a:t>
            </a:r>
            <a:r>
              <a:rPr lang="ar-SA" sz="2400" dirty="0">
                <a:latin typeface="Sakkal Majalla" panose="02000000000000000000" pitchFamily="2" charset="-78"/>
                <a:ea typeface="Arial" charset="0"/>
                <a:cs typeface="Sakkal Majalla" panose="02000000000000000000" pitchFamily="2" charset="-78"/>
              </a:rPr>
              <a:t>: </a:t>
            </a:r>
            <a:r>
              <a:rPr lang="ar-EG" sz="2400" dirty="0">
                <a:latin typeface="Sakkal Majalla" panose="02000000000000000000" pitchFamily="2" charset="-78"/>
                <a:ea typeface="Arial" charset="0"/>
                <a:cs typeface="Sakkal Majalla" panose="02000000000000000000" pitchFamily="2" charset="-78"/>
              </a:rPr>
              <a:t>التركيز على اهمية ادارة النفايات للمنشأه على حسب كل شريحة في المنظومة</a:t>
            </a:r>
            <a:endParaRPr lang="ar-SA" sz="2400" dirty="0">
              <a:latin typeface="Sakkal Majalla" panose="02000000000000000000" pitchFamily="2" charset="-78"/>
              <a:ea typeface="Arial" charset="0"/>
              <a:cs typeface="Sakkal Majalla" panose="02000000000000000000" pitchFamily="2" charset="-78"/>
            </a:endParaRPr>
          </a:p>
          <a:p>
            <a:pPr marL="342900" indent="-342900" algn="r" rtl="1">
              <a:buFont typeface="Arial" panose="020B0604020202020204" pitchFamily="34" charset="0"/>
              <a:buChar char="•"/>
            </a:pPr>
            <a:r>
              <a:rPr lang="ar" sz="2400" u="sng" dirty="0">
                <a:latin typeface="Sakkal Majalla" panose="02000000000000000000" pitchFamily="2" charset="-78"/>
                <a:ea typeface="Arial" charset="0"/>
                <a:cs typeface="Sakkal Majalla" panose="02000000000000000000" pitchFamily="2" charset="-78"/>
              </a:rPr>
              <a:t>الرسالة: </a:t>
            </a:r>
            <a:r>
              <a:rPr lang="ar-EG" sz="2400" dirty="0">
                <a:latin typeface="Sakkal Majalla" panose="02000000000000000000" pitchFamily="2" charset="-78"/>
                <a:ea typeface="Arial" charset="0"/>
                <a:cs typeface="Sakkal Majalla" panose="02000000000000000000" pitchFamily="2" charset="-78"/>
              </a:rPr>
              <a:t>أحد أهم المعوقات التي تحول دون تحسين إدارة النفايات هو الوعي المحدود بالفرص الهائلة والمتنوعة للحد من النفايات وإعادة استخدامها وإعادة تدويرها، بالإضافة إلى ضعف الروابط بين المنشآت التجارية ومقدمي خدمات إدارة النفايات المؤهلين والجهات القائمة على إعادة التدوير. وعلاوة على ذلك، تتطلب مبادرات إدارة النفايات على مستوى المنشأة تنسيقًا دقيقًا بين الإدارات المتعددة بالإضافة إلى تغيير ثقافة وعادات الموظفين والعملاء.</a:t>
            </a:r>
            <a:endParaRPr lang="en-US" sz="2400" dirty="0">
              <a:latin typeface="Sakkal Majalla" panose="02000000000000000000" pitchFamily="2" charset="-78"/>
              <a:ea typeface="Arial" charset="0"/>
              <a:cs typeface="Sakkal Majalla" panose="02000000000000000000" pitchFamily="2" charset="-78"/>
            </a:endParaRPr>
          </a:p>
          <a:p>
            <a:pPr marL="342900" indent="-342900" algn="r" rtl="1">
              <a:buFont typeface="Arial" panose="020B0604020202020204" pitchFamily="34" charset="0"/>
              <a:buChar char="•"/>
            </a:pPr>
            <a:r>
              <a:rPr lang="ar-SA" sz="2400" u="sng" dirty="0">
                <a:latin typeface="Sakkal Majalla" panose="02000000000000000000" pitchFamily="2" charset="-78"/>
                <a:ea typeface="Arial" charset="0"/>
                <a:cs typeface="Sakkal Majalla" panose="02000000000000000000" pitchFamily="2" charset="-78"/>
              </a:rPr>
              <a:t>المواد الازمة</a:t>
            </a:r>
            <a:r>
              <a:rPr lang="ar-SA" sz="2400" dirty="0">
                <a:latin typeface="Sakkal Majalla" panose="02000000000000000000" pitchFamily="2" charset="-78"/>
                <a:ea typeface="Arial" charset="0"/>
                <a:cs typeface="Sakkal Majalla" panose="02000000000000000000" pitchFamily="2" charset="-78"/>
              </a:rPr>
              <a:t>: </a:t>
            </a:r>
            <a:r>
              <a:rPr lang="ar-EG" sz="2400" dirty="0">
                <a:latin typeface="Sakkal Majalla" panose="02000000000000000000" pitchFamily="2" charset="-78"/>
                <a:ea typeface="Arial" charset="0"/>
                <a:cs typeface="Sakkal Majalla" panose="02000000000000000000" pitchFamily="2" charset="-78"/>
              </a:rPr>
              <a:t>شرائح العرض</a:t>
            </a:r>
            <a:endParaRPr lang="en-US" sz="2400" dirty="0">
              <a:latin typeface="Sakkal Majalla" panose="02000000000000000000" pitchFamily="2" charset="-78"/>
              <a:ea typeface="Arial" charset="0"/>
              <a:cs typeface="Sakkal Majalla" panose="02000000000000000000" pitchFamily="2" charset="-78"/>
            </a:endParaRPr>
          </a:p>
          <a:p>
            <a:pPr marL="285750" indent="-285750" algn="r" rtl="1">
              <a:buFont typeface="Arial" charset="0"/>
              <a:buChar char="•"/>
            </a:pPr>
            <a:r>
              <a:rPr lang="ar" sz="2400" u="sng" dirty="0">
                <a:latin typeface="Sakkal Majalla" panose="02000000000000000000" pitchFamily="2" charset="-78"/>
                <a:ea typeface="Arial" charset="0"/>
                <a:cs typeface="Sakkal Majalla" panose="02000000000000000000" pitchFamily="2" charset="-78"/>
              </a:rPr>
              <a:t>التقديم:</a:t>
            </a:r>
            <a:r>
              <a:rPr lang="ar" sz="2400" dirty="0">
                <a:latin typeface="Sakkal Majalla" panose="02000000000000000000" pitchFamily="2" charset="-78"/>
                <a:ea typeface="Arial" charset="0"/>
                <a:cs typeface="Sakkal Majalla" panose="02000000000000000000" pitchFamily="2" charset="-78"/>
              </a:rPr>
              <a:t> </a:t>
            </a:r>
            <a:r>
              <a:rPr lang="ar-SA" sz="2400" dirty="0">
                <a:latin typeface="Sakkal Majalla" panose="02000000000000000000" pitchFamily="2" charset="-78"/>
                <a:ea typeface="Arial" charset="0"/>
                <a:cs typeface="Sakkal Majalla" panose="02000000000000000000" pitchFamily="2" charset="-78"/>
              </a:rPr>
              <a:t>شرح</a:t>
            </a:r>
            <a:endParaRPr lang="en-US" sz="2400" dirty="0">
              <a:latin typeface="Sakkal Majalla" panose="02000000000000000000" pitchFamily="2" charset="-78"/>
              <a:ea typeface="Arial" charset="0"/>
              <a:cs typeface="Sakkal Majalla" panose="02000000000000000000" pitchFamily="2" charset="-78"/>
            </a:endParaRPr>
          </a:p>
        </p:txBody>
      </p:sp>
    </p:spTree>
    <p:extLst>
      <p:ext uri="{BB962C8B-B14F-4D97-AF65-F5344CB8AC3E}">
        <p14:creationId xmlns:p14="http://schemas.microsoft.com/office/powerpoint/2010/main" val="323125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977D92A-7168-46C5-91FC-FADDB3DF1C89}"/>
              </a:ext>
            </a:extLst>
          </p:cNvPr>
          <p:cNvSpPr/>
          <p:nvPr/>
        </p:nvSpPr>
        <p:spPr>
          <a:xfrm>
            <a:off x="257830" y="182880"/>
            <a:ext cx="3921204" cy="1566006"/>
          </a:xfrm>
          <a:prstGeom prst="rect">
            <a:avLst/>
          </a:prstGeom>
        </p:spPr>
        <p:txBody>
          <a:bodyPr wrap="square">
            <a:spAutoFit/>
          </a:bodyPr>
          <a:lstStyle/>
          <a:p>
            <a:pPr algn="just" rtl="1">
              <a:lnSpc>
                <a:spcPct val="114000"/>
              </a:lnSpc>
            </a:pPr>
            <a:r>
              <a:rPr lang="ar-EG" sz="2800" dirty="0">
                <a:solidFill>
                  <a:schemeClr val="bg2"/>
                </a:solidFill>
                <a:latin typeface="Sakkal Majalla" panose="02000000000000000000" pitchFamily="2" charset="-78"/>
                <a:cs typeface="Sakkal Majalla" panose="02000000000000000000" pitchFamily="2" charset="-78"/>
              </a:rPr>
              <a:t>الدليل ليس قائمة شاملة للتدابير والفرص، ولكن يتوقع من موظفي المنشأة البناء عليه والتوسع بعد ذلك</a:t>
            </a:r>
            <a:endParaRPr lang="en-US" sz="2800" dirty="0">
              <a:solidFill>
                <a:schemeClr val="bg2"/>
              </a:solidFill>
              <a:latin typeface="Sakkal Majalla" panose="02000000000000000000" pitchFamily="2" charset="-78"/>
              <a:cs typeface="Sakkal Majalla" panose="02000000000000000000" pitchFamily="2" charset="-78"/>
            </a:endParaRPr>
          </a:p>
        </p:txBody>
      </p:sp>
      <p:sp>
        <p:nvSpPr>
          <p:cNvPr id="4" name="Slide Number Placeholder 3">
            <a:extLst>
              <a:ext uri="{FF2B5EF4-FFF2-40B4-BE49-F238E27FC236}">
                <a16:creationId xmlns:a16="http://schemas.microsoft.com/office/drawing/2014/main" id="{2956C12A-7446-43EC-A551-47F340721B94}"/>
              </a:ext>
            </a:extLst>
          </p:cNvPr>
          <p:cNvSpPr>
            <a:spLocks noGrp="1"/>
          </p:cNvSpPr>
          <p:nvPr>
            <p:ph type="sldNum" idx="12"/>
          </p:nvPr>
        </p:nvSpPr>
        <p:spPr/>
        <p:txBody>
          <a:bodyPr/>
          <a:lstStyle/>
          <a:p>
            <a:fld id="{00000000-1234-1234-1234-123412341234}" type="slidenum">
              <a:rPr lang="ar-EG" smtClean="0">
                <a:latin typeface="Sakkal Majalla" panose="02000000000000000000" pitchFamily="2" charset="-78"/>
                <a:cs typeface="Sakkal Majalla" panose="02000000000000000000" pitchFamily="2" charset="-78"/>
              </a:rPr>
              <a:pPr/>
              <a:t>26</a:t>
            </a:fld>
            <a:endParaRPr lang="ar-EG">
              <a:latin typeface="Sakkal Majalla" panose="02000000000000000000" pitchFamily="2" charset="-78"/>
              <a:cs typeface="Sakkal Majalla" panose="02000000000000000000" pitchFamily="2" charset="-78"/>
            </a:endParaRPr>
          </a:p>
        </p:txBody>
      </p:sp>
      <p:sp>
        <p:nvSpPr>
          <p:cNvPr id="11" name="Title 1">
            <a:extLst>
              <a:ext uri="{FF2B5EF4-FFF2-40B4-BE49-F238E27FC236}">
                <a16:creationId xmlns:a16="http://schemas.microsoft.com/office/drawing/2014/main" id="{61A0C4DA-A90D-4760-AC8D-5251E4F10022}"/>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14000"/>
              </a:lnSpc>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مقدمة </a:t>
            </a:r>
          </a:p>
          <a:p>
            <a:pPr algn="r">
              <a:lnSpc>
                <a:spcPct val="114000"/>
              </a:lnSpc>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ادارة النفايات واعادة التدوير</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9" name="Text Placeholder 2">
            <a:extLst>
              <a:ext uri="{FF2B5EF4-FFF2-40B4-BE49-F238E27FC236}">
                <a16:creationId xmlns:a16="http://schemas.microsoft.com/office/drawing/2014/main" id="{27F7AF6E-DC98-4E3D-84B3-1FF88686FD46}"/>
              </a:ext>
            </a:extLst>
          </p:cNvPr>
          <p:cNvSpPr>
            <a:spLocks noGrp="1"/>
          </p:cNvSpPr>
          <p:nvPr>
            <p:ph type="body" idx="1"/>
          </p:nvPr>
        </p:nvSpPr>
        <p:spPr>
          <a:xfrm>
            <a:off x="4179034" y="1600199"/>
            <a:ext cx="4279166" cy="4791269"/>
          </a:xfrm>
        </p:spPr>
        <p:txBody>
          <a:bodyPr>
            <a:normAutofit fontScale="85000" lnSpcReduction="10000"/>
          </a:bodyPr>
          <a:lstStyle/>
          <a:p>
            <a:pPr indent="-404813" algn="just" rtl="1">
              <a:lnSpc>
                <a:spcPct val="114000"/>
              </a:lnSpc>
              <a:spcBef>
                <a:spcPts val="1200"/>
              </a:spcBef>
              <a:spcAft>
                <a:spcPts val="1200"/>
              </a:spcAft>
              <a:buSzPct val="100000"/>
              <a:buFont typeface="Wingdings" panose="05000000000000000000" pitchFamily="2" charset="2"/>
              <a:buChar char="v"/>
            </a:pPr>
            <a:r>
              <a:rPr lang="ar-EG" sz="2800" dirty="0">
                <a:solidFill>
                  <a:schemeClr val="tx1"/>
                </a:solidFill>
                <a:latin typeface="Sakkal Majalla" panose="02000000000000000000" pitchFamily="2" charset="-78"/>
                <a:cs typeface="Sakkal Majalla" panose="02000000000000000000" pitchFamily="2" charset="-78"/>
              </a:rPr>
              <a:t>كل ما يخص اتفاقيات خدمة إعادة التدوير لمولدي النفايات ومقدمي الخدمات</a:t>
            </a:r>
          </a:p>
          <a:p>
            <a:pPr indent="-404813" algn="just" rtl="1">
              <a:lnSpc>
                <a:spcPct val="114000"/>
              </a:lnSpc>
              <a:spcBef>
                <a:spcPts val="1200"/>
              </a:spcBef>
              <a:spcAft>
                <a:spcPts val="1200"/>
              </a:spcAft>
              <a:buSzPct val="100000"/>
              <a:buFont typeface="Wingdings" panose="05000000000000000000" pitchFamily="2" charset="2"/>
              <a:buChar char="v"/>
            </a:pPr>
            <a:r>
              <a:rPr lang="ar-EG" sz="2800" dirty="0">
                <a:solidFill>
                  <a:schemeClr val="tx1"/>
                </a:solidFill>
                <a:latin typeface="Sakkal Majalla" panose="02000000000000000000" pitchFamily="2" charset="-78"/>
                <a:cs typeface="Sakkal Majalla" panose="02000000000000000000" pitchFamily="2" charset="-78"/>
              </a:rPr>
              <a:t>مؤشرات الأداء الرئيسية لإدارة النفايات وإعادة التدوير</a:t>
            </a:r>
          </a:p>
          <a:p>
            <a:pPr indent="-404813" algn="just" rtl="1">
              <a:lnSpc>
                <a:spcPct val="114000"/>
              </a:lnSpc>
              <a:spcBef>
                <a:spcPts val="1200"/>
              </a:spcBef>
              <a:spcAft>
                <a:spcPts val="1200"/>
              </a:spcAft>
              <a:buSzPct val="100000"/>
              <a:buFont typeface="Wingdings" panose="05000000000000000000" pitchFamily="2" charset="2"/>
              <a:buChar char="v"/>
            </a:pPr>
            <a:r>
              <a:rPr lang="ar-EG" sz="2800" dirty="0">
                <a:solidFill>
                  <a:schemeClr val="tx1"/>
                </a:solidFill>
                <a:latin typeface="Sakkal Majalla" panose="02000000000000000000" pitchFamily="2" charset="-78"/>
                <a:cs typeface="Sakkal Majalla" panose="02000000000000000000" pitchFamily="2" charset="-78"/>
              </a:rPr>
              <a:t>المواد ذات الصلة بالقانون الإطاري لإدارة النفايات ونظام المعلومات والرقابة البيئية</a:t>
            </a:r>
          </a:p>
          <a:p>
            <a:pPr indent="-404813" algn="just" rtl="1">
              <a:lnSpc>
                <a:spcPct val="114000"/>
              </a:lnSpc>
              <a:spcBef>
                <a:spcPts val="1200"/>
              </a:spcBef>
              <a:spcAft>
                <a:spcPts val="1200"/>
              </a:spcAft>
              <a:buSzPct val="100000"/>
              <a:buFont typeface="Wingdings" panose="05000000000000000000" pitchFamily="2" charset="2"/>
              <a:buChar char="v"/>
            </a:pPr>
            <a:r>
              <a:rPr lang="ar-EG" sz="2800" dirty="0">
                <a:solidFill>
                  <a:schemeClr val="tx1"/>
                </a:solidFill>
                <a:latin typeface="Sakkal Majalla" panose="02000000000000000000" pitchFamily="2" charset="-78"/>
                <a:cs typeface="Sakkal Majalla" panose="02000000000000000000" pitchFamily="2" charset="-78"/>
                <a:sym typeface="Arial"/>
              </a:rPr>
              <a:t>قائمة طويلة من الإجراءات لتحسين إدارة النفايات مع ذكر أكثر الاجراءات  تأثيرًا من خلال قوائم الحقائق</a:t>
            </a:r>
          </a:p>
          <a:p>
            <a:pPr indent="-404813" algn="just" rtl="1">
              <a:lnSpc>
                <a:spcPct val="114000"/>
              </a:lnSpc>
              <a:spcBef>
                <a:spcPts val="1200"/>
              </a:spcBef>
              <a:spcAft>
                <a:spcPts val="1200"/>
              </a:spcAft>
              <a:buSzPct val="100000"/>
              <a:buFont typeface="Wingdings" panose="05000000000000000000" pitchFamily="2" charset="2"/>
              <a:buChar char="v"/>
            </a:pPr>
            <a:endParaRPr lang="ar-EG" sz="2800" dirty="0">
              <a:solidFill>
                <a:schemeClr val="tx1"/>
              </a:solidFill>
              <a:latin typeface="Sakkal Majalla" panose="02000000000000000000" pitchFamily="2" charset="-78"/>
              <a:cs typeface="Sakkal Majalla" panose="02000000000000000000" pitchFamily="2" charset="-78"/>
            </a:endParaRPr>
          </a:p>
          <a:p>
            <a:pPr algn="just" rtl="1">
              <a:lnSpc>
                <a:spcPct val="114000"/>
              </a:lnSpc>
              <a:spcBef>
                <a:spcPts val="1200"/>
              </a:spcBef>
              <a:spcAft>
                <a:spcPts val="1200"/>
              </a:spcAft>
              <a:buSzPct val="100000"/>
              <a:buFont typeface="Wingdings" panose="05000000000000000000" pitchFamily="2" charset="2"/>
              <a:buChar char="v"/>
            </a:pPr>
            <a:endParaRPr lang="en-US" sz="2800" dirty="0">
              <a:solidFill>
                <a:schemeClr val="tx1"/>
              </a:solidFill>
              <a:latin typeface="Sakkal Majalla" panose="02000000000000000000" pitchFamily="2" charset="-78"/>
              <a:cs typeface="Sakkal Majalla" panose="02000000000000000000" pitchFamily="2" charset="-78"/>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235" y="1998922"/>
            <a:ext cx="3248945" cy="3248945"/>
          </a:xfrm>
          <a:prstGeom prst="rect">
            <a:avLst/>
          </a:prstGeom>
        </p:spPr>
      </p:pic>
    </p:spTree>
    <p:extLst>
      <p:ext uri="{BB962C8B-B14F-4D97-AF65-F5344CB8AC3E}">
        <p14:creationId xmlns:p14="http://schemas.microsoft.com/office/powerpoint/2010/main" val="2591937137"/>
      </p:ext>
    </p:extLst>
  </p:cSld>
  <p:clrMapOvr>
    <a:masterClrMapping/>
  </p:clrMapOvr>
  <mc:AlternateContent xmlns:mc="http://schemas.openxmlformats.org/markup-compatibility/2006" xmlns:p14="http://schemas.microsoft.com/office/powerpoint/2010/main">
    <mc:Choice Requires="p14">
      <p:transition spd="slow" p14:dur="2000" advTm="134501"/>
    </mc:Choice>
    <mc:Fallback xmlns="">
      <p:transition spd="slow" advTm="134501"/>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0675A06-766F-4016-908B-C797A5AF38AA}"/>
              </a:ext>
            </a:extLst>
          </p:cNvPr>
          <p:cNvSpPr/>
          <p:nvPr/>
        </p:nvSpPr>
        <p:spPr>
          <a:xfrm>
            <a:off x="3818901" y="3660684"/>
            <a:ext cx="4762981" cy="2057230"/>
          </a:xfrm>
          <a:prstGeom prst="rect">
            <a:avLst/>
          </a:prstGeom>
          <a:ln>
            <a:noFill/>
          </a:ln>
        </p:spPr>
        <p:txBody>
          <a:bodyPr wrap="square">
            <a:spAutoFit/>
          </a:bodyPr>
          <a:lstStyle/>
          <a:p>
            <a:pPr algn="r" rtl="1">
              <a:lnSpc>
                <a:spcPct val="114000"/>
              </a:lnSpc>
            </a:pPr>
            <a:r>
              <a:rPr lang="ar-EG" sz="2800" b="1" dirty="0">
                <a:solidFill>
                  <a:schemeClr val="tx1"/>
                </a:solidFill>
                <a:latin typeface="Sakkal Majalla" panose="02000000000000000000" pitchFamily="2" charset="-78"/>
                <a:ea typeface="Gill Sans"/>
                <a:cs typeface="Sakkal Majalla" panose="02000000000000000000" pitchFamily="2" charset="-78"/>
              </a:rPr>
              <a:t>حجم سوق إعادة التدوير:</a:t>
            </a:r>
            <a:endParaRPr lang="en-US" sz="2800" dirty="0">
              <a:solidFill>
                <a:schemeClr val="tx1"/>
              </a:solidFill>
              <a:latin typeface="Sakkal Majalla" panose="02000000000000000000" pitchFamily="2" charset="-78"/>
              <a:ea typeface="Gill Sans"/>
              <a:cs typeface="Sakkal Majalla" panose="02000000000000000000" pitchFamily="2" charset="-78"/>
            </a:endParaRPr>
          </a:p>
          <a:p>
            <a:pPr algn="r">
              <a:lnSpc>
                <a:spcPct val="114000"/>
              </a:lnSpc>
            </a:pPr>
            <a:r>
              <a:rPr lang="ar-EG" sz="2800" dirty="0">
                <a:solidFill>
                  <a:schemeClr val="tx1"/>
                </a:solidFill>
                <a:latin typeface="Sakkal Majalla" panose="02000000000000000000" pitchFamily="2" charset="-78"/>
                <a:ea typeface="Gill Sans"/>
                <a:cs typeface="Sakkal Majalla" panose="02000000000000000000" pitchFamily="2" charset="-78"/>
              </a:rPr>
              <a:t>500 مليار دولار أمريكي</a:t>
            </a:r>
          </a:p>
          <a:p>
            <a:pPr algn="r">
              <a:lnSpc>
                <a:spcPct val="114000"/>
              </a:lnSpc>
            </a:pPr>
            <a:r>
              <a:rPr lang="ar-EG" sz="2800" dirty="0">
                <a:solidFill>
                  <a:schemeClr val="tx1"/>
                </a:solidFill>
                <a:latin typeface="Sakkal Majalla" panose="02000000000000000000" pitchFamily="2" charset="-78"/>
                <a:ea typeface="Gill Sans"/>
                <a:cs typeface="Sakkal Majalla" panose="02000000000000000000" pitchFamily="2" charset="-78"/>
              </a:rPr>
              <a:t>مساهمة في الناتج المحلي الإجمالي العالمي بحلول عام 2025</a:t>
            </a:r>
            <a:endParaRPr lang="en-US" sz="2800" dirty="0">
              <a:solidFill>
                <a:schemeClr val="tx1"/>
              </a:solidFill>
              <a:latin typeface="Sakkal Majalla" panose="02000000000000000000" pitchFamily="2" charset="-78"/>
              <a:ea typeface="Gill Sans"/>
              <a:cs typeface="Sakkal Majalla" panose="02000000000000000000" pitchFamily="2" charset="-78"/>
            </a:endParaRPr>
          </a:p>
        </p:txBody>
      </p:sp>
      <p:sp>
        <p:nvSpPr>
          <p:cNvPr id="10" name="TextBox 9"/>
          <p:cNvSpPr txBox="1"/>
          <p:nvPr/>
        </p:nvSpPr>
        <p:spPr>
          <a:xfrm>
            <a:off x="5419267" y="6390284"/>
            <a:ext cx="3436307" cy="234316"/>
          </a:xfrm>
          <a:prstGeom prst="rect">
            <a:avLst/>
          </a:prstGeom>
          <a:noFill/>
        </p:spPr>
        <p:txBody>
          <a:bodyPr wrap="square" rtlCol="0">
            <a:spAutoFit/>
          </a:bodyPr>
          <a:lstStyle/>
          <a:p>
            <a:pPr algn="r" rtl="1"/>
            <a:r>
              <a:rPr lang="ar-EG" sz="900" dirty="0">
                <a:latin typeface="Sakkal Majalla" panose="02000000000000000000" pitchFamily="2" charset="-78"/>
                <a:cs typeface="Sakkal Majalla" panose="02000000000000000000" pitchFamily="2" charset="-78"/>
              </a:rPr>
              <a:t>(المكتب الدولي لإعادة التدوير) </a:t>
            </a:r>
            <a:r>
              <a:rPr lang="ar-EG" sz="900" dirty="0" err="1">
                <a:latin typeface="Sakkal Majalla" panose="02000000000000000000" pitchFamily="2" charset="-78"/>
                <a:cs typeface="Sakkal Majalla" panose="02000000000000000000" pitchFamily="2" charset="-78"/>
              </a:rPr>
              <a:t>2019 ، </a:t>
            </a:r>
            <a:r>
              <a:rPr lang="ar-EG" sz="900" dirty="0">
                <a:latin typeface="Sakkal Majalla" panose="02000000000000000000" pitchFamily="2" charset="-78"/>
                <a:cs typeface="Sakkal Majalla" panose="02000000000000000000" pitchFamily="2" charset="-78"/>
              </a:rPr>
              <a:t>"التقرير السنوي"</a:t>
            </a:r>
            <a:endParaRPr lang="en-US" sz="900" dirty="0">
              <a:latin typeface="Sakkal Majalla" panose="02000000000000000000" pitchFamily="2" charset="-78"/>
              <a:cs typeface="Sakkal Majalla" panose="02000000000000000000" pitchFamily="2" charset="-78"/>
            </a:endParaRPr>
          </a:p>
        </p:txBody>
      </p:sp>
      <p:sp>
        <p:nvSpPr>
          <p:cNvPr id="12" name="Rectangle 11"/>
          <p:cNvSpPr/>
          <p:nvPr/>
        </p:nvSpPr>
        <p:spPr>
          <a:xfrm>
            <a:off x="4065965" y="1645920"/>
            <a:ext cx="4515917" cy="1566006"/>
          </a:xfrm>
          <a:prstGeom prst="rect">
            <a:avLst/>
          </a:prstGeom>
        </p:spPr>
        <p:txBody>
          <a:bodyPr wrap="square">
            <a:spAutoFit/>
          </a:bodyPr>
          <a:lstStyle/>
          <a:p>
            <a:pPr algn="r">
              <a:lnSpc>
                <a:spcPct val="114000"/>
              </a:lnSpc>
            </a:pPr>
            <a:r>
              <a:rPr lang="ar-EG" sz="2800" b="1" dirty="0">
                <a:solidFill>
                  <a:schemeClr val="tx1"/>
                </a:solidFill>
                <a:latin typeface="Sakkal Majalla" panose="02000000000000000000" pitchFamily="2" charset="-78"/>
                <a:ea typeface="Gill Sans"/>
                <a:cs typeface="Sakkal Majalla" panose="02000000000000000000" pitchFamily="2" charset="-78"/>
              </a:rPr>
              <a:t>تعريف إعادة التدوير:</a:t>
            </a:r>
            <a:endParaRPr lang="en-US" sz="2800" b="1" dirty="0">
              <a:solidFill>
                <a:schemeClr val="tx1"/>
              </a:solidFill>
              <a:latin typeface="Sakkal Majalla" panose="02000000000000000000" pitchFamily="2" charset="-78"/>
              <a:ea typeface="Gill Sans"/>
              <a:cs typeface="Sakkal Majalla" panose="02000000000000000000" pitchFamily="2" charset="-78"/>
            </a:endParaRPr>
          </a:p>
          <a:p>
            <a:pPr algn="r" rtl="1">
              <a:lnSpc>
                <a:spcPct val="114000"/>
              </a:lnSpc>
            </a:pPr>
            <a:r>
              <a:rPr lang="ar-EG" sz="2800" dirty="0">
                <a:solidFill>
                  <a:schemeClr val="tx1"/>
                </a:solidFill>
                <a:latin typeface="Sakkal Majalla" panose="02000000000000000000" pitchFamily="2" charset="-78"/>
                <a:ea typeface="Gill Sans"/>
                <a:cs typeface="Sakkal Majalla" panose="02000000000000000000" pitchFamily="2" charset="-78"/>
              </a:rPr>
              <a:t>هي استرجاع المواد المستخدمة وإعادة تصنيعها لإنتاج منتجات جديدة</a:t>
            </a:r>
            <a:endParaRPr lang="en-US" sz="2800" dirty="0">
              <a:solidFill>
                <a:schemeClr val="tx1"/>
              </a:solidFill>
              <a:latin typeface="Sakkal Majalla" panose="02000000000000000000" pitchFamily="2" charset="-78"/>
              <a:ea typeface="Gill Sans"/>
              <a:cs typeface="Sakkal Majalla" panose="02000000000000000000" pitchFamily="2" charset="-78"/>
            </a:endParaRPr>
          </a:p>
        </p:txBody>
      </p:sp>
      <p:sp>
        <p:nvSpPr>
          <p:cNvPr id="11" name="Title 1">
            <a:extLst>
              <a:ext uri="{FF2B5EF4-FFF2-40B4-BE49-F238E27FC236}">
                <a16:creationId xmlns:a16="http://schemas.microsoft.com/office/drawing/2014/main" id="{42E9D100-9095-4BDD-B6E1-885DFB36FD4C}"/>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14000"/>
              </a:lnSpc>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مقدمة</a:t>
            </a:r>
            <a:endParaRPr lang="en-US" sz="2800" b="1" dirty="0">
              <a:solidFill>
                <a:srgbClr val="BA0C2F"/>
              </a:solidFill>
              <a:latin typeface="Sakkal Majalla" panose="02000000000000000000" pitchFamily="2" charset="-78"/>
              <a:ea typeface="Gill Sans"/>
              <a:cs typeface="Sakkal Majalla" panose="02000000000000000000" pitchFamily="2" charset="-78"/>
              <a:sym typeface="Gill Sans"/>
            </a:endParaRP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ما المقصود بإعادة التدوير؟</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3" name="TextBox 12">
            <a:extLst>
              <a:ext uri="{FF2B5EF4-FFF2-40B4-BE49-F238E27FC236}">
                <a16:creationId xmlns:a16="http://schemas.microsoft.com/office/drawing/2014/main" id="{C2228BB2-0153-458E-A932-6DBA6637D162}"/>
              </a:ext>
            </a:extLst>
          </p:cNvPr>
          <p:cNvSpPr txBox="1"/>
          <p:nvPr/>
        </p:nvSpPr>
        <p:spPr>
          <a:xfrm>
            <a:off x="119920" y="182880"/>
            <a:ext cx="4014003" cy="1553117"/>
          </a:xfrm>
          <a:prstGeom prst="rect">
            <a:avLst/>
          </a:prstGeom>
          <a:noFill/>
        </p:spPr>
        <p:txBody>
          <a:bodyPr wrap="square">
            <a:spAutoFit/>
          </a:bodyPr>
          <a:lstStyle/>
          <a:p>
            <a:pPr algn="r" rtl="1">
              <a:lnSpc>
                <a:spcPct val="113000"/>
              </a:lnSpc>
            </a:pPr>
            <a:r>
              <a:rPr lang="ar-EG" sz="2800" dirty="0">
                <a:solidFill>
                  <a:srgbClr val="002060"/>
                </a:solidFill>
                <a:latin typeface="Sakkal Majalla" panose="02000000000000000000" pitchFamily="2" charset="-78"/>
                <a:ea typeface="Gill Sans"/>
                <a:cs typeface="Sakkal Majalla" panose="02000000000000000000" pitchFamily="2" charset="-78"/>
                <a:sym typeface="Gill Sans"/>
              </a:rPr>
              <a:t>هل تستطيع ان تكون جزء</a:t>
            </a:r>
            <a:r>
              <a:rPr lang="ar-JO" sz="2800" dirty="0">
                <a:solidFill>
                  <a:srgbClr val="002060"/>
                </a:solidFill>
                <a:latin typeface="Sakkal Majalla" panose="02000000000000000000" pitchFamily="2" charset="-78"/>
                <a:ea typeface="Gill Sans"/>
                <a:cs typeface="Sakkal Majalla" panose="02000000000000000000" pitchFamily="2" charset="-78"/>
                <a:sym typeface="Gill Sans"/>
              </a:rPr>
              <a:t>ًا</a:t>
            </a:r>
            <a:r>
              <a:rPr lang="ar-EG" sz="2800" dirty="0">
                <a:solidFill>
                  <a:srgbClr val="002060"/>
                </a:solidFill>
                <a:latin typeface="Sakkal Majalla" panose="02000000000000000000" pitchFamily="2" charset="-78"/>
                <a:ea typeface="Gill Sans"/>
                <a:cs typeface="Sakkal Majalla" panose="02000000000000000000" pitchFamily="2" charset="-78"/>
                <a:sym typeface="Gill Sans"/>
              </a:rPr>
              <a:t> من ذلك القطاع المتنامي و تغتنم الفرصة المتاحة ؟</a:t>
            </a:r>
            <a:endParaRPr lang="en-US" sz="2800" dirty="0">
              <a:solidFill>
                <a:srgbClr val="002060"/>
              </a:solidFill>
              <a:latin typeface="Sakkal Majalla" panose="02000000000000000000" pitchFamily="2" charset="-78"/>
              <a:ea typeface="Gill Sans"/>
              <a:cs typeface="Sakkal Majalla" panose="02000000000000000000" pitchFamily="2" charset="-78"/>
            </a:endParaRPr>
          </a:p>
        </p:txBody>
      </p:sp>
      <p:pic>
        <p:nvPicPr>
          <p:cNvPr id="2050" name="Picture 2" descr="Call to actions Archive - EcoTech Management">
            <a:extLst>
              <a:ext uri="{FF2B5EF4-FFF2-40B4-BE49-F238E27FC236}">
                <a16:creationId xmlns:a16="http://schemas.microsoft.com/office/drawing/2014/main" id="{1B94C01C-94E7-4CEE-B14B-4C88AAE041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048" y="1775322"/>
            <a:ext cx="3317853" cy="3307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430905"/>
      </p:ext>
    </p:extLst>
  </p:cSld>
  <p:clrMapOvr>
    <a:masterClrMapping/>
  </p:clrMapOvr>
  <mc:AlternateContent xmlns:mc="http://schemas.openxmlformats.org/markup-compatibility/2006" xmlns:p14="http://schemas.microsoft.com/office/powerpoint/2010/main">
    <mc:Choice Requires="p14">
      <p:transition spd="slow" p14:dur="2000" advTm="68589"/>
    </mc:Choice>
    <mc:Fallback xmlns="">
      <p:transition spd="slow" advTm="68589"/>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3483"/>
          <a:stretch/>
        </p:blipFill>
        <p:spPr>
          <a:xfrm>
            <a:off x="847595" y="2332855"/>
            <a:ext cx="2882912" cy="2596447"/>
          </a:xfrm>
          <a:prstGeom prst="rect">
            <a:avLst/>
          </a:prstGeom>
        </p:spPr>
      </p:pic>
      <p:sp>
        <p:nvSpPr>
          <p:cNvPr id="5" name="Rectangle 4"/>
          <p:cNvSpPr/>
          <p:nvPr/>
        </p:nvSpPr>
        <p:spPr>
          <a:xfrm>
            <a:off x="3931920" y="1688907"/>
            <a:ext cx="4878293" cy="4462760"/>
          </a:xfrm>
          <a:prstGeom prst="rect">
            <a:avLst/>
          </a:prstGeom>
        </p:spPr>
        <p:txBody>
          <a:bodyPr wrap="square">
            <a:spAutoFit/>
          </a:bodyPr>
          <a:lstStyle/>
          <a:p>
            <a:pPr marL="342900" indent="-342900" algn="r" rtl="1">
              <a:spcBef>
                <a:spcPts val="1200"/>
              </a:spcBef>
              <a:spcAft>
                <a:spcPts val="12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الحفاظ على الموارد الطبيعية المستهلكة في الإنتاج</a:t>
            </a:r>
          </a:p>
          <a:p>
            <a:pPr marL="342900" indent="-342900" algn="r" rtl="1">
              <a:spcBef>
                <a:spcPts val="1200"/>
              </a:spcBef>
              <a:spcAft>
                <a:spcPts val="12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توفير المساحة المخصصة لمطمر النفايات للحد من فرص تلوث التربة والمياه</a:t>
            </a:r>
          </a:p>
          <a:p>
            <a:pPr marL="342900" indent="-342900" algn="r" rtl="1">
              <a:spcBef>
                <a:spcPts val="1200"/>
              </a:spcBef>
              <a:spcAft>
                <a:spcPts val="12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الحد من التلوث وتحسين جودة الهواء (الهواء والمياه والتربة)</a:t>
            </a:r>
          </a:p>
          <a:p>
            <a:pPr marL="342900" indent="-342900" algn="r" rtl="1">
              <a:spcBef>
                <a:spcPts val="1200"/>
              </a:spcBef>
              <a:spcAft>
                <a:spcPts val="12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تحسين الصحة العامة عن طريق الحد من تراكم النفايات</a:t>
            </a:r>
            <a:endParaRPr lang="en-US" sz="2800" dirty="0">
              <a:latin typeface="Sakkal Majalla" panose="02000000000000000000" pitchFamily="2" charset="-78"/>
              <a:cs typeface="Sakkal Majalla" panose="02000000000000000000" pitchFamily="2" charset="-78"/>
            </a:endParaRPr>
          </a:p>
        </p:txBody>
      </p:sp>
      <p:sp>
        <p:nvSpPr>
          <p:cNvPr id="6" name="Title 1">
            <a:extLst>
              <a:ext uri="{FF2B5EF4-FFF2-40B4-BE49-F238E27FC236}">
                <a16:creationId xmlns:a16="http://schemas.microsoft.com/office/drawing/2014/main" id="{89485A5A-340E-4F1F-A0DD-E445D9079F49}"/>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إدارة النفايات و إعادة التدوير</a:t>
            </a:r>
            <a:endParaRPr lang="en-US" sz="2800" b="1" dirty="0">
              <a:solidFill>
                <a:srgbClr val="BA0C2F"/>
              </a:solidFill>
              <a:latin typeface="Sakkal Majalla" panose="02000000000000000000" pitchFamily="2" charset="-78"/>
              <a:ea typeface="Gill Sans"/>
              <a:cs typeface="Sakkal Majalla" panose="02000000000000000000" pitchFamily="2" charset="-78"/>
              <a:sym typeface="Gill Sans"/>
            </a:endParaRP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الفوائد البيئية</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7" name="Rectangle 6">
            <a:extLst>
              <a:ext uri="{FF2B5EF4-FFF2-40B4-BE49-F238E27FC236}">
                <a16:creationId xmlns:a16="http://schemas.microsoft.com/office/drawing/2014/main" id="{8DD29BA9-BD57-4F16-89B2-CB74EE054955}"/>
              </a:ext>
            </a:extLst>
          </p:cNvPr>
          <p:cNvSpPr/>
          <p:nvPr/>
        </p:nvSpPr>
        <p:spPr>
          <a:xfrm>
            <a:off x="185226" y="184758"/>
            <a:ext cx="4207651" cy="1540037"/>
          </a:xfrm>
          <a:prstGeom prst="rect">
            <a:avLst/>
          </a:prstGeom>
        </p:spPr>
        <p:txBody>
          <a:bodyPr wrap="square">
            <a:spAutoFit/>
          </a:bodyPr>
          <a:lstStyle/>
          <a:p>
            <a:pPr algn="r" rtl="1">
              <a:lnSpc>
                <a:spcPct val="112000"/>
              </a:lnSpc>
            </a:pPr>
            <a:r>
              <a:rPr lang="en-US" sz="2800" dirty="0">
                <a:solidFill>
                  <a:schemeClr val="bg2"/>
                </a:solidFill>
                <a:latin typeface="Sakkal Majalla" panose="02000000000000000000" pitchFamily="2" charset="-78"/>
                <a:cs typeface="Sakkal Majalla" panose="02000000000000000000" pitchFamily="2" charset="-78"/>
              </a:rPr>
              <a:t>*</a:t>
            </a:r>
            <a:r>
              <a:rPr lang="ar-EG" sz="2800" dirty="0">
                <a:solidFill>
                  <a:schemeClr val="bg2"/>
                </a:solidFill>
                <a:latin typeface="Sakkal Majalla" panose="02000000000000000000" pitchFamily="2" charset="-78"/>
                <a:cs typeface="Sakkal Majalla" panose="02000000000000000000" pitchFamily="2" charset="-78"/>
              </a:rPr>
              <a:t> يستهلك الورق المعاد تدويره طاقة أقل بحوالي 60٪ من الطاقة اللازمة لإنتاج الأوراق من المواد الخام</a:t>
            </a:r>
            <a:endParaRPr lang="en-US" sz="2800" dirty="0">
              <a:solidFill>
                <a:schemeClr val="bg2"/>
              </a:solidFill>
              <a:latin typeface="Sakkal Majalla" panose="02000000000000000000" pitchFamily="2" charset="-78"/>
              <a:cs typeface="Sakkal Majalla" panose="02000000000000000000" pitchFamily="2" charset="-78"/>
            </a:endParaRPr>
          </a:p>
        </p:txBody>
      </p:sp>
      <p:sp>
        <p:nvSpPr>
          <p:cNvPr id="8" name="TextBox 7"/>
          <p:cNvSpPr txBox="1"/>
          <p:nvPr/>
        </p:nvSpPr>
        <p:spPr>
          <a:xfrm>
            <a:off x="4120487" y="6407420"/>
            <a:ext cx="4833619" cy="230832"/>
          </a:xfrm>
          <a:prstGeom prst="rect">
            <a:avLst/>
          </a:prstGeom>
          <a:noFill/>
        </p:spPr>
        <p:txBody>
          <a:bodyPr wrap="square" rtlCol="0">
            <a:spAutoFit/>
          </a:bodyPr>
          <a:lstStyle/>
          <a:p>
            <a:pPr algn="r" rtl="1"/>
            <a:r>
              <a:rPr lang="ar-EG" sz="900" dirty="0">
                <a:latin typeface="Gill Sans" panose="020B0604020202020204" charset="0"/>
              </a:rPr>
              <a:t>* وكالة حماية البيئة، تأثير الحد من النفايات وإعادة </a:t>
            </a:r>
            <a:r>
              <a:rPr lang="ar-EG" sz="900" dirty="0" err="1">
                <a:latin typeface="Gill Sans" panose="020B0604020202020204" charset="0"/>
              </a:rPr>
              <a:t>التدوير </a:t>
            </a:r>
            <a:r>
              <a:rPr lang="ar-EG" sz="900" dirty="0">
                <a:latin typeface="Gill Sans" panose="020B0604020202020204" charset="0"/>
              </a:rPr>
              <a:t>- حقائق بيئية، 2016</a:t>
            </a:r>
            <a:endParaRPr lang="en-US" sz="900" dirty="0">
              <a:latin typeface="Gill Sans" panose="020B0604020202020204" charset="0"/>
            </a:endParaRPr>
          </a:p>
        </p:txBody>
      </p:sp>
    </p:spTree>
    <p:extLst>
      <p:ext uri="{BB962C8B-B14F-4D97-AF65-F5344CB8AC3E}">
        <p14:creationId xmlns:p14="http://schemas.microsoft.com/office/powerpoint/2010/main" val="302852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13135" y="1645920"/>
            <a:ext cx="4136038" cy="4462760"/>
          </a:xfrm>
          <a:prstGeom prst="rect">
            <a:avLst/>
          </a:prstGeom>
        </p:spPr>
        <p:txBody>
          <a:bodyPr wrap="square">
            <a:spAutoFit/>
          </a:bodyPr>
          <a:lstStyle/>
          <a:p>
            <a:pPr marL="342900" indent="-342900" algn="r" rtl="1">
              <a:spcBef>
                <a:spcPts val="1200"/>
              </a:spcBef>
              <a:spcAft>
                <a:spcPts val="12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توفير وظائف خضراء (صديقة للبيئة)</a:t>
            </a:r>
          </a:p>
          <a:p>
            <a:pPr marL="342900" indent="-342900" algn="r" rtl="1">
              <a:spcBef>
                <a:spcPts val="1200"/>
              </a:spcBef>
              <a:spcAft>
                <a:spcPts val="12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توفير وظائف لمختلف أنواع المهن بدءًا من العمالة غير الماهرة وحتى خريجي الجامعات</a:t>
            </a:r>
          </a:p>
          <a:p>
            <a:pPr marL="342900" indent="-342900" algn="r" rtl="1">
              <a:spcBef>
                <a:spcPts val="1200"/>
              </a:spcBef>
              <a:spcAft>
                <a:spcPts val="12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الحد من واردات المواد الخام</a:t>
            </a:r>
          </a:p>
          <a:p>
            <a:pPr marL="342900" indent="-342900" algn="r" rtl="1">
              <a:spcBef>
                <a:spcPts val="1200"/>
              </a:spcBef>
              <a:spcAft>
                <a:spcPts val="12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تحسين ميزان التجارة الأردني في قطاع إعادة التدوير</a:t>
            </a:r>
            <a:endParaRPr lang="en-US" sz="2800" dirty="0">
              <a:latin typeface="Sakkal Majalla" panose="02000000000000000000" pitchFamily="2" charset="-78"/>
              <a:cs typeface="Sakkal Majalla" panose="02000000000000000000" pitchFamily="2" charset="-78"/>
            </a:endParaRPr>
          </a:p>
        </p:txBody>
      </p:sp>
      <p:sp>
        <p:nvSpPr>
          <p:cNvPr id="6" name="Title 1">
            <a:extLst>
              <a:ext uri="{FF2B5EF4-FFF2-40B4-BE49-F238E27FC236}">
                <a16:creationId xmlns:a16="http://schemas.microsoft.com/office/drawing/2014/main" id="{AB9F59BE-DAD0-4B71-9E1A-BE15D759CD5B}"/>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إدارة النفايات و إعادة التدوير</a:t>
            </a:r>
            <a:endParaRPr lang="en-US" sz="2800" b="1" dirty="0">
              <a:solidFill>
                <a:srgbClr val="BA0C2F"/>
              </a:solidFill>
              <a:latin typeface="Sakkal Majalla" panose="02000000000000000000" pitchFamily="2" charset="-78"/>
              <a:ea typeface="Gill Sans"/>
              <a:cs typeface="Sakkal Majalla" panose="02000000000000000000" pitchFamily="2" charset="-78"/>
              <a:sym typeface="Gill Sans"/>
            </a:endParaRP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التأثير الاجتماعي والاقتصادي</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pic>
        <p:nvPicPr>
          <p:cNvPr id="10242" name="Picture 2" descr="Jordan, GIZ Waste to Positive Energy – Labor Intensive Waste Collection and  Sorting | CMI">
            <a:extLst>
              <a:ext uri="{FF2B5EF4-FFF2-40B4-BE49-F238E27FC236}">
                <a16:creationId xmlns:a16="http://schemas.microsoft.com/office/drawing/2014/main" id="{9318F5EF-2658-47F5-9DD0-81A919A039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061" y="2388062"/>
            <a:ext cx="3586239" cy="218521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A8CA4BA-C512-4739-B355-32588BD3A92D}"/>
              </a:ext>
            </a:extLst>
          </p:cNvPr>
          <p:cNvSpPr/>
          <p:nvPr/>
        </p:nvSpPr>
        <p:spPr>
          <a:xfrm>
            <a:off x="182880" y="182880"/>
            <a:ext cx="4207651" cy="1540037"/>
          </a:xfrm>
          <a:prstGeom prst="rect">
            <a:avLst/>
          </a:prstGeom>
        </p:spPr>
        <p:txBody>
          <a:bodyPr wrap="square">
            <a:spAutoFit/>
          </a:bodyPr>
          <a:lstStyle/>
          <a:p>
            <a:pPr algn="r" rtl="1">
              <a:lnSpc>
                <a:spcPct val="112000"/>
              </a:lnSpc>
            </a:pPr>
            <a:r>
              <a:rPr lang="ar-EG" sz="2800" dirty="0">
                <a:solidFill>
                  <a:schemeClr val="bg2"/>
                </a:solidFill>
                <a:latin typeface="Sakkal Majalla" panose="02000000000000000000" pitchFamily="2" charset="-78"/>
                <a:cs typeface="Sakkal Majalla" panose="02000000000000000000" pitchFamily="2" charset="-78"/>
              </a:rPr>
              <a:t>توفر صناعة إعادة التدوير وظائف أكثر 6 مرات من طمر النفايات - 36 وظيفة لكل 10،000 طن من النفايات</a:t>
            </a:r>
            <a:endParaRPr lang="en-US" sz="2800" dirty="0">
              <a:solidFill>
                <a:schemeClr val="bg2"/>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91035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A97615-B48C-490F-8E9C-466DC74162B3}"/>
              </a:ext>
            </a:extLst>
          </p:cNvPr>
          <p:cNvSpPr>
            <a:spLocks noGrp="1"/>
          </p:cNvSpPr>
          <p:nvPr>
            <p:ph type="title"/>
          </p:nvPr>
        </p:nvSpPr>
        <p:spPr/>
        <p:txBody>
          <a:bodyPr>
            <a:normAutofit/>
          </a:bodyPr>
          <a:lstStyle/>
          <a:p>
            <a:pPr algn="r" rtl="1"/>
            <a:r>
              <a:rPr lang="ar-SA" sz="3150" dirty="0">
                <a:latin typeface="Sakkal Majalla" panose="02000000000000000000" pitchFamily="2" charset="-78"/>
                <a:cs typeface="Sakkal Majalla" panose="02000000000000000000" pitchFamily="2" charset="-78"/>
              </a:rPr>
              <a:t>كلمات الترحاب </a:t>
            </a:r>
            <a:endParaRPr lang="en-US" sz="3150" dirty="0">
              <a:latin typeface="Sakkal Majalla" panose="02000000000000000000" pitchFamily="2" charset="-78"/>
              <a:cs typeface="Sakkal Majalla" panose="02000000000000000000" pitchFamily="2" charset="-78"/>
            </a:endParaRPr>
          </a:p>
        </p:txBody>
      </p:sp>
      <p:sp>
        <p:nvSpPr>
          <p:cNvPr id="7" name="Content Placeholder 1">
            <a:extLst>
              <a:ext uri="{FF2B5EF4-FFF2-40B4-BE49-F238E27FC236}">
                <a16:creationId xmlns:a16="http://schemas.microsoft.com/office/drawing/2014/main" id="{A2F4C9F3-265F-4A25-AC55-27EF8B5B3A9C}"/>
              </a:ext>
            </a:extLst>
          </p:cNvPr>
          <p:cNvSpPr>
            <a:spLocks noGrp="1"/>
          </p:cNvSpPr>
          <p:nvPr>
            <p:ph type="body" idx="1"/>
          </p:nvPr>
        </p:nvSpPr>
        <p:spPr/>
        <p:txBody>
          <a:bodyPr>
            <a:normAutofit/>
          </a:bodyPr>
          <a:lstStyle/>
          <a:p>
            <a:pPr algn="r" rtl="1">
              <a:lnSpc>
                <a:spcPct val="114000"/>
              </a:lnSpc>
              <a:spcBef>
                <a:spcPts val="450"/>
              </a:spcBef>
              <a:spcAft>
                <a:spcPts val="450"/>
              </a:spcAft>
            </a:pPr>
            <a:r>
              <a:rPr lang="ar-SA" sz="3000" dirty="0">
                <a:solidFill>
                  <a:schemeClr val="tx1"/>
                </a:solidFill>
                <a:latin typeface="Sakkal Majalla" panose="02000000000000000000" pitchFamily="2" charset="-78"/>
                <a:cs typeface="Sakkal Majalla" panose="02000000000000000000" pitchFamily="2" charset="-78"/>
              </a:rPr>
              <a:t>كلمات الترحيب </a:t>
            </a:r>
            <a:endParaRPr lang="en-US" sz="3000" dirty="0">
              <a:solidFill>
                <a:schemeClr val="tx1"/>
              </a:solidFill>
              <a:latin typeface="Sakkal Majalla" panose="02000000000000000000" pitchFamily="2" charset="-78"/>
              <a:cs typeface="Sakkal Majalla" panose="02000000000000000000" pitchFamily="2" charset="-78"/>
            </a:endParaRPr>
          </a:p>
          <a:p>
            <a:pPr algn="r" rtl="1">
              <a:lnSpc>
                <a:spcPct val="114000"/>
              </a:lnSpc>
              <a:spcBef>
                <a:spcPts val="450"/>
              </a:spcBef>
              <a:spcAft>
                <a:spcPts val="450"/>
              </a:spcAft>
            </a:pPr>
            <a:r>
              <a:rPr lang="ar-EG" sz="3000" dirty="0">
                <a:solidFill>
                  <a:schemeClr val="tx1"/>
                </a:solidFill>
                <a:latin typeface="Sakkal Majalla" panose="02000000000000000000" pitchFamily="2" charset="-78"/>
                <a:cs typeface="Sakkal Majalla" panose="02000000000000000000" pitchFamily="2" charset="-78"/>
              </a:rPr>
              <a:t>مقدمة عن المشروع </a:t>
            </a:r>
            <a:endParaRPr lang="en-US" sz="3000" dirty="0">
              <a:solidFill>
                <a:schemeClr val="tx1"/>
              </a:solidFill>
              <a:latin typeface="Sakkal Majalla" panose="02000000000000000000" pitchFamily="2" charset="-78"/>
              <a:cs typeface="Sakkal Majalla" panose="02000000000000000000" pitchFamily="2" charset="-78"/>
            </a:endParaRPr>
          </a:p>
        </p:txBody>
      </p:sp>
      <p:pic>
        <p:nvPicPr>
          <p:cNvPr id="1026" name="Picture 2" descr="Lectern with microphone | Free Icon">
            <a:extLst>
              <a:ext uri="{FF2B5EF4-FFF2-40B4-BE49-F238E27FC236}">
                <a16:creationId xmlns:a16="http://schemas.microsoft.com/office/drawing/2014/main" id="{278ECC66-2398-4000-8C44-8819F3EE9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648637"/>
            <a:ext cx="3269221" cy="32692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ndshake - Free gestures icons">
            <a:extLst>
              <a:ext uri="{FF2B5EF4-FFF2-40B4-BE49-F238E27FC236}">
                <a16:creationId xmlns:a16="http://schemas.microsoft.com/office/drawing/2014/main" id="{0A0BBC68-3A66-48C7-8D57-7A38428B8E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8329" y="2625329"/>
            <a:ext cx="1607344" cy="16073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85C7D1F-0722-43DD-9E13-B580E965B11C}"/>
              </a:ext>
            </a:extLst>
          </p:cNvPr>
          <p:cNvSpPr txBox="1"/>
          <p:nvPr/>
        </p:nvSpPr>
        <p:spPr>
          <a:xfrm>
            <a:off x="247039" y="190318"/>
            <a:ext cx="1626197" cy="461665"/>
          </a:xfrm>
          <a:prstGeom prst="rect">
            <a:avLst/>
          </a:prstGeom>
          <a:solidFill>
            <a:schemeClr val="bg1"/>
          </a:solidFill>
        </p:spPr>
        <p:txBody>
          <a:bodyPr wrap="square" rtlCol="0">
            <a:spAutoFit/>
          </a:bodyPr>
          <a:lstStyle/>
          <a:p>
            <a:r>
              <a:rPr lang="en-US" sz="2400" b="1" dirty="0">
                <a:latin typeface="Sakkal Majalla" panose="02000000000000000000" pitchFamily="2" charset="-78"/>
                <a:cs typeface="Sakkal Majalla" panose="02000000000000000000" pitchFamily="2" charset="-78"/>
              </a:rPr>
              <a:t>10:00 – 10:15</a:t>
            </a:r>
          </a:p>
        </p:txBody>
      </p:sp>
    </p:spTree>
    <p:extLst>
      <p:ext uri="{BB962C8B-B14F-4D97-AF65-F5344CB8AC3E}">
        <p14:creationId xmlns:p14="http://schemas.microsoft.com/office/powerpoint/2010/main" val="1112204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977D92A-7168-46C5-91FC-FADDB3DF1C89}"/>
              </a:ext>
            </a:extLst>
          </p:cNvPr>
          <p:cNvSpPr/>
          <p:nvPr/>
        </p:nvSpPr>
        <p:spPr>
          <a:xfrm>
            <a:off x="257830" y="182880"/>
            <a:ext cx="3921204" cy="1074781"/>
          </a:xfrm>
          <a:prstGeom prst="rect">
            <a:avLst/>
          </a:prstGeom>
        </p:spPr>
        <p:txBody>
          <a:bodyPr wrap="square">
            <a:spAutoFit/>
          </a:bodyPr>
          <a:lstStyle/>
          <a:p>
            <a:pPr algn="just" rtl="1">
              <a:lnSpc>
                <a:spcPct val="114000"/>
              </a:lnSpc>
            </a:pPr>
            <a:r>
              <a:rPr lang="ar-EG" sz="2800" dirty="0">
                <a:solidFill>
                  <a:schemeClr val="bg2"/>
                </a:solidFill>
                <a:latin typeface="Sakkal Majalla" panose="02000000000000000000" pitchFamily="2" charset="-78"/>
                <a:cs typeface="Sakkal Majalla" panose="02000000000000000000" pitchFamily="2" charset="-78"/>
              </a:rPr>
              <a:t>إدارة النفايات بشكل محترف إلى تحقيق </a:t>
            </a:r>
            <a:r>
              <a:rPr lang="ar-JO" sz="2800" dirty="0">
                <a:solidFill>
                  <a:schemeClr val="bg2"/>
                </a:solidFill>
                <a:latin typeface="Sakkal Majalla" panose="02000000000000000000" pitchFamily="2" charset="-78"/>
                <a:cs typeface="Sakkal Majalla" panose="02000000000000000000" pitchFamily="2" charset="-78"/>
              </a:rPr>
              <a:t>عوائد</a:t>
            </a:r>
            <a:r>
              <a:rPr lang="ar-EG" sz="2800" dirty="0">
                <a:solidFill>
                  <a:schemeClr val="bg2"/>
                </a:solidFill>
                <a:latin typeface="Sakkal Majalla" panose="02000000000000000000" pitchFamily="2" charset="-78"/>
                <a:cs typeface="Sakkal Majalla" panose="02000000000000000000" pitchFamily="2" charset="-78"/>
              </a:rPr>
              <a:t> أو </a:t>
            </a:r>
            <a:r>
              <a:rPr lang="ar-JO" sz="2800" dirty="0">
                <a:solidFill>
                  <a:schemeClr val="bg2"/>
                </a:solidFill>
                <a:latin typeface="Sakkal Majalla" panose="02000000000000000000" pitchFamily="2" charset="-78"/>
                <a:cs typeface="Sakkal Majalla" panose="02000000000000000000" pitchFamily="2" charset="-78"/>
              </a:rPr>
              <a:t>خفض للنفقات</a:t>
            </a:r>
            <a:endParaRPr lang="en-US" sz="2800" dirty="0">
              <a:solidFill>
                <a:schemeClr val="bg2"/>
              </a:solidFill>
              <a:latin typeface="Sakkal Majalla" panose="02000000000000000000" pitchFamily="2" charset="-78"/>
              <a:cs typeface="Sakkal Majalla" panose="02000000000000000000" pitchFamily="2" charset="-78"/>
            </a:endParaRPr>
          </a:p>
        </p:txBody>
      </p:sp>
      <p:sp>
        <p:nvSpPr>
          <p:cNvPr id="3" name="Text Placeholder 2">
            <a:extLst>
              <a:ext uri="{FF2B5EF4-FFF2-40B4-BE49-F238E27FC236}">
                <a16:creationId xmlns:a16="http://schemas.microsoft.com/office/drawing/2014/main" id="{27F7AF6E-DC98-4E3D-84B3-1FF88686FD46}"/>
              </a:ext>
            </a:extLst>
          </p:cNvPr>
          <p:cNvSpPr>
            <a:spLocks noGrp="1"/>
          </p:cNvSpPr>
          <p:nvPr>
            <p:ph type="body" idx="1"/>
          </p:nvPr>
        </p:nvSpPr>
        <p:spPr>
          <a:xfrm>
            <a:off x="4179034" y="1600199"/>
            <a:ext cx="4279166" cy="4791269"/>
          </a:xfrm>
        </p:spPr>
        <p:txBody>
          <a:bodyPr>
            <a:normAutofit/>
          </a:bodyPr>
          <a:lstStyle/>
          <a:p>
            <a:pPr algn="just" rtl="1">
              <a:lnSpc>
                <a:spcPct val="114000"/>
              </a:lnSpc>
              <a:spcBef>
                <a:spcPts val="1200"/>
              </a:spcBef>
              <a:spcAft>
                <a:spcPts val="1200"/>
              </a:spcAft>
              <a:buSzPct val="100000"/>
              <a:buFont typeface="Wingdings" panose="05000000000000000000" pitchFamily="2" charset="2"/>
              <a:buChar char="v"/>
            </a:pPr>
            <a:r>
              <a:rPr lang="ar-EG" sz="2800" dirty="0">
                <a:solidFill>
                  <a:schemeClr val="tx1"/>
                </a:solidFill>
                <a:latin typeface="Sakkal Majalla" panose="02000000000000000000" pitchFamily="2" charset="-78"/>
                <a:cs typeface="Sakkal Majalla" panose="02000000000000000000" pitchFamily="2" charset="-78"/>
              </a:rPr>
              <a:t>تخفيض</a:t>
            </a:r>
            <a:r>
              <a:rPr lang="ar-JO" sz="2800" dirty="0">
                <a:solidFill>
                  <a:schemeClr val="tx1"/>
                </a:solidFill>
                <a:latin typeface="Sakkal Majalla" panose="02000000000000000000" pitchFamily="2" charset="-78"/>
                <a:cs typeface="Sakkal Majalla" panose="02000000000000000000" pitchFamily="2" charset="-78"/>
              </a:rPr>
              <a:t> رسوم جمع ونقل النفايات البلدية</a:t>
            </a:r>
            <a:r>
              <a:rPr lang="ar-EG" sz="2800" dirty="0">
                <a:solidFill>
                  <a:schemeClr val="tx1"/>
                </a:solidFill>
                <a:latin typeface="Sakkal Majalla" panose="02000000000000000000" pitchFamily="2" charset="-78"/>
                <a:cs typeface="Sakkal Majalla" panose="02000000000000000000" pitchFamily="2" charset="-78"/>
              </a:rPr>
              <a:t> بنسبة تصل الى </a:t>
            </a:r>
            <a:r>
              <a:rPr lang="ar-EG" sz="2800" b="1" dirty="0">
                <a:solidFill>
                  <a:schemeClr val="tx1"/>
                </a:solidFill>
                <a:latin typeface="Sakkal Majalla" panose="02000000000000000000" pitchFamily="2" charset="-78"/>
                <a:cs typeface="Sakkal Majalla" panose="02000000000000000000" pitchFamily="2" charset="-78"/>
              </a:rPr>
              <a:t>80%</a:t>
            </a:r>
          </a:p>
          <a:p>
            <a:pPr algn="just" rtl="1">
              <a:lnSpc>
                <a:spcPct val="114000"/>
              </a:lnSpc>
              <a:spcBef>
                <a:spcPts val="1200"/>
              </a:spcBef>
              <a:spcAft>
                <a:spcPts val="1200"/>
              </a:spcAft>
              <a:buSzPct val="100000"/>
              <a:buFont typeface="Wingdings" panose="05000000000000000000" pitchFamily="2" charset="2"/>
              <a:buChar char="v"/>
            </a:pPr>
            <a:r>
              <a:rPr lang="ar-EG" sz="2800" dirty="0">
                <a:solidFill>
                  <a:schemeClr val="tx1"/>
                </a:solidFill>
                <a:latin typeface="Sakkal Majalla" panose="02000000000000000000" pitchFamily="2" charset="-78"/>
                <a:cs typeface="Sakkal Majalla" panose="02000000000000000000" pitchFamily="2" charset="-78"/>
              </a:rPr>
              <a:t>خفض المصروفات على إدارة النفايات بنسبة تصل الى </a:t>
            </a:r>
            <a:r>
              <a:rPr lang="ar-EG" sz="2800" b="1" dirty="0">
                <a:solidFill>
                  <a:schemeClr val="tx1"/>
                </a:solidFill>
                <a:latin typeface="Sakkal Majalla" panose="02000000000000000000" pitchFamily="2" charset="-78"/>
                <a:cs typeface="Sakkal Majalla" panose="02000000000000000000" pitchFamily="2" charset="-78"/>
              </a:rPr>
              <a:t>40%</a:t>
            </a:r>
          </a:p>
          <a:p>
            <a:pPr algn="r" rtl="1">
              <a:lnSpc>
                <a:spcPct val="114000"/>
              </a:lnSpc>
              <a:spcBef>
                <a:spcPts val="1200"/>
              </a:spcBef>
              <a:spcAft>
                <a:spcPts val="1200"/>
              </a:spcAft>
              <a:buSzPct val="100000"/>
              <a:buFont typeface="Wingdings" panose="05000000000000000000" pitchFamily="2" charset="2"/>
              <a:buChar char="v"/>
            </a:pPr>
            <a:r>
              <a:rPr lang="ar-EG" sz="2800" dirty="0">
                <a:solidFill>
                  <a:schemeClr val="tx1"/>
                </a:solidFill>
                <a:latin typeface="Sakkal Majalla" panose="02000000000000000000" pitchFamily="2" charset="-78"/>
                <a:cs typeface="Sakkal Majalla" panose="02000000000000000000" pitchFamily="2" charset="-78"/>
              </a:rPr>
              <a:t>تحقيق عائدات من إعادة التدوير </a:t>
            </a:r>
          </a:p>
          <a:p>
            <a:pPr algn="r" rtl="1">
              <a:lnSpc>
                <a:spcPct val="114000"/>
              </a:lnSpc>
              <a:spcBef>
                <a:spcPts val="1200"/>
              </a:spcBef>
              <a:spcAft>
                <a:spcPts val="1200"/>
              </a:spcAft>
              <a:buSzPct val="100000"/>
              <a:buFont typeface="Wingdings" panose="05000000000000000000" pitchFamily="2" charset="2"/>
              <a:buChar char="v"/>
            </a:pPr>
            <a:r>
              <a:rPr lang="ar-EG" sz="2800" dirty="0">
                <a:solidFill>
                  <a:schemeClr val="tx1"/>
                </a:solidFill>
                <a:latin typeface="Sakkal Majalla" panose="02000000000000000000" pitchFamily="2" charset="-78"/>
                <a:cs typeface="Sakkal Majalla" panose="02000000000000000000" pitchFamily="2" charset="-78"/>
              </a:rPr>
              <a:t>ال</a:t>
            </a:r>
            <a:r>
              <a:rPr lang="ar-JO" sz="2800" dirty="0">
                <a:solidFill>
                  <a:schemeClr val="tx1"/>
                </a:solidFill>
                <a:latin typeface="Sakkal Majalla" panose="02000000000000000000" pitchFamily="2" charset="-78"/>
                <a:cs typeface="Sakkal Majalla" panose="02000000000000000000" pitchFamily="2" charset="-78"/>
              </a:rPr>
              <a:t>تقليل</a:t>
            </a:r>
            <a:r>
              <a:rPr lang="ar-EG" sz="2800" dirty="0">
                <a:solidFill>
                  <a:schemeClr val="tx1"/>
                </a:solidFill>
                <a:latin typeface="Sakkal Majalla" panose="02000000000000000000" pitchFamily="2" charset="-78"/>
                <a:cs typeface="Sakkal Majalla" panose="02000000000000000000" pitchFamily="2" charset="-78"/>
              </a:rPr>
              <a:t> من استهلاك المواد الخام</a:t>
            </a:r>
            <a:endParaRPr lang="en-US" sz="2800" dirty="0">
              <a:solidFill>
                <a:schemeClr val="tx1"/>
              </a:solidFill>
              <a:latin typeface="Sakkal Majalla" panose="02000000000000000000" pitchFamily="2" charset="-78"/>
              <a:cs typeface="Sakkal Majalla" panose="02000000000000000000" pitchFamily="2" charset="-78"/>
            </a:endParaRPr>
          </a:p>
        </p:txBody>
      </p:sp>
      <p:sp>
        <p:nvSpPr>
          <p:cNvPr id="4" name="Slide Number Placeholder 3">
            <a:extLst>
              <a:ext uri="{FF2B5EF4-FFF2-40B4-BE49-F238E27FC236}">
                <a16:creationId xmlns:a16="http://schemas.microsoft.com/office/drawing/2014/main" id="{2956C12A-7446-43EC-A551-47F340721B94}"/>
              </a:ext>
            </a:extLst>
          </p:cNvPr>
          <p:cNvSpPr>
            <a:spLocks noGrp="1"/>
          </p:cNvSpPr>
          <p:nvPr>
            <p:ph type="sldNum" idx="12"/>
          </p:nvPr>
        </p:nvSpPr>
        <p:spPr/>
        <p:txBody>
          <a:bodyPr/>
          <a:lstStyle/>
          <a:p>
            <a:fld id="{00000000-1234-1234-1234-123412341234}" type="slidenum">
              <a:rPr lang="ar-EG" smtClean="0">
                <a:latin typeface="Sakkal Majalla" panose="02000000000000000000" pitchFamily="2" charset="-78"/>
                <a:cs typeface="Sakkal Majalla" panose="02000000000000000000" pitchFamily="2" charset="-78"/>
              </a:rPr>
              <a:pPr/>
              <a:t>30</a:t>
            </a:fld>
            <a:endParaRPr lang="ar-EG">
              <a:latin typeface="Sakkal Majalla" panose="02000000000000000000" pitchFamily="2" charset="-78"/>
              <a:cs typeface="Sakkal Majalla" panose="02000000000000000000" pitchFamily="2" charset="-78"/>
            </a:endParaRPr>
          </a:p>
        </p:txBody>
      </p:sp>
      <p:sp>
        <p:nvSpPr>
          <p:cNvPr id="11" name="Title 1">
            <a:extLst>
              <a:ext uri="{FF2B5EF4-FFF2-40B4-BE49-F238E27FC236}">
                <a16:creationId xmlns:a16="http://schemas.microsoft.com/office/drawing/2014/main" id="{61A0C4DA-A90D-4760-AC8D-5251E4F10022}"/>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إدارة النفايات و إعادة التدوير</a:t>
            </a:r>
            <a:endParaRPr lang="en-US" sz="2800" b="1" dirty="0">
              <a:solidFill>
                <a:srgbClr val="BA0C2F"/>
              </a:solidFill>
              <a:latin typeface="Sakkal Majalla" panose="02000000000000000000" pitchFamily="2" charset="-78"/>
              <a:ea typeface="Gill Sans"/>
              <a:cs typeface="Sakkal Majalla" panose="02000000000000000000" pitchFamily="2" charset="-78"/>
              <a:sym typeface="Gill Sans"/>
            </a:endParaRP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العائدات المالية المباشرة</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pic>
        <p:nvPicPr>
          <p:cNvPr id="19" name="Picture 18">
            <a:extLst>
              <a:ext uri="{FF2B5EF4-FFF2-40B4-BE49-F238E27FC236}">
                <a16:creationId xmlns:a16="http://schemas.microsoft.com/office/drawing/2014/main" id="{848CB2F5-A21C-4BB0-B710-8572B0BD5FF2}"/>
              </a:ext>
            </a:extLst>
          </p:cNvPr>
          <p:cNvPicPr>
            <a:picLocks noChangeAspect="1" noChangeArrowheads="1"/>
          </p:cNvPicPr>
          <p:nvPr/>
        </p:nvPicPr>
        <p:blipFill>
          <a:blip r:embed="rId2"/>
          <a:srcRect/>
          <a:stretch>
            <a:fillRect/>
          </a:stretch>
        </p:blipFill>
        <p:spPr bwMode="auto">
          <a:xfrm>
            <a:off x="330829" y="2131062"/>
            <a:ext cx="3459620" cy="3115852"/>
          </a:xfrm>
          <a:prstGeom prst="rect">
            <a:avLst/>
          </a:prstGeom>
          <a:noFill/>
          <a:ln w="9525">
            <a:noFill/>
            <a:miter lim="800000"/>
            <a:headEnd/>
            <a:tailEnd/>
          </a:ln>
        </p:spPr>
      </p:pic>
    </p:spTree>
    <p:extLst>
      <p:ext uri="{BB962C8B-B14F-4D97-AF65-F5344CB8AC3E}">
        <p14:creationId xmlns:p14="http://schemas.microsoft.com/office/powerpoint/2010/main" val="1584555212"/>
      </p:ext>
    </p:extLst>
  </p:cSld>
  <p:clrMapOvr>
    <a:masterClrMapping/>
  </p:clrMapOvr>
  <mc:AlternateContent xmlns:mc="http://schemas.openxmlformats.org/markup-compatibility/2006" xmlns:p14="http://schemas.microsoft.com/office/powerpoint/2010/main">
    <mc:Choice Requires="p14">
      <p:transition spd="slow" p14:dur="2000" advTm="134501"/>
    </mc:Choice>
    <mc:Fallback xmlns="">
      <p:transition spd="slow" advTm="134501"/>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977D92A-7168-46C5-91FC-FADDB3DF1C89}"/>
              </a:ext>
            </a:extLst>
          </p:cNvPr>
          <p:cNvSpPr/>
          <p:nvPr/>
        </p:nvSpPr>
        <p:spPr>
          <a:xfrm>
            <a:off x="242840" y="182880"/>
            <a:ext cx="3921204" cy="1066189"/>
          </a:xfrm>
          <a:prstGeom prst="rect">
            <a:avLst/>
          </a:prstGeom>
        </p:spPr>
        <p:txBody>
          <a:bodyPr wrap="square">
            <a:spAutoFit/>
          </a:bodyPr>
          <a:lstStyle/>
          <a:p>
            <a:pPr algn="r" rtl="1">
              <a:lnSpc>
                <a:spcPct val="113000"/>
              </a:lnSpc>
            </a:pPr>
            <a:r>
              <a:rPr lang="ar-EG" sz="2800" dirty="0">
                <a:solidFill>
                  <a:srgbClr val="002060"/>
                </a:solidFill>
                <a:latin typeface="Sakkal Majalla" panose="02000000000000000000" pitchFamily="2" charset="-78"/>
                <a:cs typeface="Sakkal Majalla" panose="02000000000000000000" pitchFamily="2" charset="-78"/>
              </a:rPr>
              <a:t>تنتج المنشآت التجارية نسبة كبيرة من النفايات القابلة لإعادة التدوير</a:t>
            </a:r>
            <a:endParaRPr lang="en-US" sz="2400" dirty="0">
              <a:solidFill>
                <a:srgbClr val="002060"/>
              </a:solidFill>
              <a:latin typeface="Sakkal Majalla" panose="02000000000000000000" pitchFamily="2" charset="-78"/>
              <a:cs typeface="Sakkal Majalla" panose="02000000000000000000" pitchFamily="2" charset="-78"/>
            </a:endParaRPr>
          </a:p>
        </p:txBody>
      </p:sp>
      <p:sp>
        <p:nvSpPr>
          <p:cNvPr id="3" name="Text Placeholder 2">
            <a:extLst>
              <a:ext uri="{FF2B5EF4-FFF2-40B4-BE49-F238E27FC236}">
                <a16:creationId xmlns:a16="http://schemas.microsoft.com/office/drawing/2014/main" id="{27F7AF6E-DC98-4E3D-84B3-1FF88686FD46}"/>
              </a:ext>
            </a:extLst>
          </p:cNvPr>
          <p:cNvSpPr>
            <a:spLocks noGrp="1"/>
          </p:cNvSpPr>
          <p:nvPr>
            <p:ph type="body" idx="1"/>
          </p:nvPr>
        </p:nvSpPr>
        <p:spPr>
          <a:xfrm>
            <a:off x="3931920" y="1600199"/>
            <a:ext cx="4526280" cy="4791269"/>
          </a:xfrm>
        </p:spPr>
        <p:txBody>
          <a:bodyPr>
            <a:noAutofit/>
          </a:bodyPr>
          <a:lstStyle/>
          <a:p>
            <a:pPr indent="-457200" algn="just" rtl="1">
              <a:buSzPct val="100000"/>
              <a:buFont typeface="Wingdings" panose="05000000000000000000" pitchFamily="2" charset="2"/>
              <a:buChar char="v"/>
            </a:pPr>
            <a:r>
              <a:rPr lang="ar-JO" sz="2600" dirty="0">
                <a:solidFill>
                  <a:schemeClr val="tx1"/>
                </a:solidFill>
                <a:latin typeface="Sakkal Majalla" panose="02000000000000000000" pitchFamily="2" charset="-78"/>
                <a:cs typeface="Sakkal Majalla" panose="02000000000000000000" pitchFamily="2" charset="-78"/>
              </a:rPr>
              <a:t>تبرز عمليات إعادة التدوير التزام </a:t>
            </a:r>
            <a:r>
              <a:rPr lang="ar-EG" sz="2600" dirty="0">
                <a:solidFill>
                  <a:schemeClr val="tx1"/>
                </a:solidFill>
                <a:latin typeface="Sakkal Majalla" panose="02000000000000000000" pitchFamily="2" charset="-78"/>
                <a:cs typeface="Sakkal Majalla" panose="02000000000000000000" pitchFamily="2" charset="-78"/>
              </a:rPr>
              <a:t>المنشآت التجارية ب</a:t>
            </a:r>
            <a:r>
              <a:rPr lang="ar-JO" sz="2600" dirty="0">
                <a:solidFill>
                  <a:schemeClr val="tx1"/>
                </a:solidFill>
                <a:latin typeface="Sakkal Majalla" panose="02000000000000000000" pitchFamily="2" charset="-78"/>
                <a:cs typeface="Sakkal Majalla" panose="02000000000000000000" pitchFamily="2" charset="-78"/>
              </a:rPr>
              <a:t>حماية البيئة للعملاء والموظفين</a:t>
            </a:r>
            <a:endParaRPr lang="ar-EG" sz="2600" dirty="0">
              <a:solidFill>
                <a:schemeClr val="tx1"/>
              </a:solidFill>
              <a:latin typeface="Sakkal Majalla" panose="02000000000000000000" pitchFamily="2" charset="-78"/>
              <a:cs typeface="Sakkal Majalla" panose="02000000000000000000" pitchFamily="2" charset="-78"/>
            </a:endParaRPr>
          </a:p>
          <a:p>
            <a:pPr indent="-457200" algn="just" rtl="1">
              <a:buSzPct val="100000"/>
              <a:buFont typeface="Wingdings" panose="05000000000000000000" pitchFamily="2" charset="2"/>
              <a:buChar char="v"/>
            </a:pPr>
            <a:r>
              <a:rPr lang="ar-EG" sz="2600" dirty="0">
                <a:solidFill>
                  <a:schemeClr val="tx1"/>
                </a:solidFill>
                <a:latin typeface="Sakkal Majalla" panose="02000000000000000000" pitchFamily="2" charset="-78"/>
                <a:cs typeface="Sakkal Majalla" panose="02000000000000000000" pitchFamily="2" charset="-78"/>
              </a:rPr>
              <a:t>فرص بيع و تسويق منتجات صديقة للبيئة</a:t>
            </a:r>
          </a:p>
          <a:p>
            <a:pPr indent="-457200" algn="r" rtl="1">
              <a:lnSpc>
                <a:spcPct val="114000"/>
              </a:lnSpc>
              <a:spcBef>
                <a:spcPts val="1200"/>
              </a:spcBef>
              <a:spcAft>
                <a:spcPts val="1200"/>
              </a:spcAft>
              <a:buSzPct val="100000"/>
              <a:buFont typeface="Wingdings" panose="05000000000000000000" pitchFamily="2" charset="2"/>
              <a:buChar char="v"/>
            </a:pPr>
            <a:r>
              <a:rPr lang="ar-EG" sz="2600" dirty="0">
                <a:solidFill>
                  <a:schemeClr val="tx1"/>
                </a:solidFill>
                <a:latin typeface="Sakkal Majalla" panose="02000000000000000000" pitchFamily="2" charset="-78"/>
                <a:cs typeface="Sakkal Majalla" panose="02000000000000000000" pitchFamily="2" charset="-78"/>
              </a:rPr>
              <a:t>الامتثال للقوانين وال</a:t>
            </a:r>
            <a:r>
              <a:rPr lang="ar-JO" sz="2600" dirty="0">
                <a:solidFill>
                  <a:schemeClr val="tx1"/>
                </a:solidFill>
                <a:latin typeface="Sakkal Majalla" panose="02000000000000000000" pitchFamily="2" charset="-78"/>
                <a:cs typeface="Sakkal Majalla" panose="02000000000000000000" pitchFamily="2" charset="-78"/>
              </a:rPr>
              <a:t>أنظمة والتعليمات</a:t>
            </a:r>
            <a:r>
              <a:rPr lang="ar-EG" sz="2600" dirty="0">
                <a:solidFill>
                  <a:schemeClr val="tx1"/>
                </a:solidFill>
                <a:latin typeface="Sakkal Majalla" panose="02000000000000000000" pitchFamily="2" charset="-78"/>
                <a:cs typeface="Sakkal Majalla" panose="02000000000000000000" pitchFamily="2" charset="-78"/>
              </a:rPr>
              <a:t> وبالتالي الحد من رسوم المخالفات والغرامات</a:t>
            </a:r>
          </a:p>
          <a:p>
            <a:pPr marL="342900" algn="r" rtl="1">
              <a:spcBef>
                <a:spcPts val="1200"/>
              </a:spcBef>
              <a:spcAft>
                <a:spcPts val="1200"/>
              </a:spcAft>
              <a:buSzPct val="100000"/>
              <a:buFont typeface="Wingdings" panose="05000000000000000000" pitchFamily="2" charset="2"/>
              <a:buChar char="v"/>
            </a:pPr>
            <a:r>
              <a:rPr lang="ar-EG" sz="2600" dirty="0">
                <a:solidFill>
                  <a:schemeClr val="tx1"/>
                </a:solidFill>
                <a:latin typeface="Sakkal Majalla" panose="02000000000000000000" pitchFamily="2" charset="-78"/>
                <a:cs typeface="Sakkal Majalla" panose="02000000000000000000" pitchFamily="2" charset="-78"/>
              </a:rPr>
              <a:t>جذب عملاء جدد وإضافة ميزة لشركتك بين المنافسين</a:t>
            </a:r>
          </a:p>
          <a:p>
            <a:pPr marL="342900" algn="r" rtl="1">
              <a:spcBef>
                <a:spcPts val="1200"/>
              </a:spcBef>
              <a:spcAft>
                <a:spcPts val="1200"/>
              </a:spcAft>
              <a:buSzPct val="100000"/>
              <a:buFont typeface="Wingdings" panose="05000000000000000000" pitchFamily="2" charset="2"/>
              <a:buChar char="v"/>
            </a:pPr>
            <a:r>
              <a:rPr lang="ar-EG" sz="2600" dirty="0">
                <a:solidFill>
                  <a:schemeClr val="tx1"/>
                </a:solidFill>
                <a:latin typeface="Sakkal Majalla" panose="02000000000000000000" pitchFamily="2" charset="-78"/>
                <a:cs typeface="Sakkal Majalla" panose="02000000000000000000" pitchFamily="2" charset="-78"/>
              </a:rPr>
              <a:t>إشراك الموظفين والعملاء</a:t>
            </a:r>
            <a:endParaRPr lang="en-US" sz="2600" dirty="0">
              <a:solidFill>
                <a:schemeClr val="tx1"/>
              </a:solidFill>
              <a:latin typeface="Sakkal Majalla" panose="02000000000000000000" pitchFamily="2" charset="-78"/>
              <a:cs typeface="Sakkal Majalla" panose="02000000000000000000" pitchFamily="2" charset="-78"/>
            </a:endParaRPr>
          </a:p>
          <a:p>
            <a:pPr indent="-457200" algn="r" rtl="1">
              <a:lnSpc>
                <a:spcPct val="114000"/>
              </a:lnSpc>
              <a:spcBef>
                <a:spcPts val="1200"/>
              </a:spcBef>
              <a:spcAft>
                <a:spcPts val="1200"/>
              </a:spcAft>
              <a:buSzPct val="100000"/>
              <a:buFont typeface="Wingdings" panose="05000000000000000000" pitchFamily="2" charset="2"/>
              <a:buChar char="v"/>
            </a:pPr>
            <a:endParaRPr lang="ar-EG" sz="2800" dirty="0">
              <a:solidFill>
                <a:schemeClr val="tx1"/>
              </a:solidFill>
              <a:latin typeface="Sakkal Majalla" panose="02000000000000000000" pitchFamily="2" charset="-78"/>
              <a:cs typeface="Sakkal Majalla" panose="02000000000000000000" pitchFamily="2" charset="-78"/>
            </a:endParaRPr>
          </a:p>
          <a:p>
            <a:pPr indent="-457200" algn="r" rtl="1">
              <a:lnSpc>
                <a:spcPct val="114000"/>
              </a:lnSpc>
              <a:spcBef>
                <a:spcPts val="1200"/>
              </a:spcBef>
              <a:spcAft>
                <a:spcPts val="1200"/>
              </a:spcAft>
              <a:buSzPct val="100000"/>
              <a:buFont typeface="Wingdings" panose="05000000000000000000" pitchFamily="2" charset="2"/>
              <a:buChar char="v"/>
            </a:pPr>
            <a:endParaRPr lang="ar-JO" sz="2800" dirty="0">
              <a:solidFill>
                <a:schemeClr val="tx1"/>
              </a:solidFill>
              <a:latin typeface="Sakkal Majalla" panose="02000000000000000000" pitchFamily="2" charset="-78"/>
              <a:cs typeface="Sakkal Majalla" panose="02000000000000000000" pitchFamily="2" charset="-78"/>
            </a:endParaRPr>
          </a:p>
        </p:txBody>
      </p:sp>
      <p:sp>
        <p:nvSpPr>
          <p:cNvPr id="4" name="Slide Number Placeholder 3">
            <a:extLst>
              <a:ext uri="{FF2B5EF4-FFF2-40B4-BE49-F238E27FC236}">
                <a16:creationId xmlns:a16="http://schemas.microsoft.com/office/drawing/2014/main" id="{2956C12A-7446-43EC-A551-47F340721B94}"/>
              </a:ext>
            </a:extLst>
          </p:cNvPr>
          <p:cNvSpPr>
            <a:spLocks noGrp="1"/>
          </p:cNvSpPr>
          <p:nvPr>
            <p:ph type="sldNum" idx="12"/>
          </p:nvPr>
        </p:nvSpPr>
        <p:spPr/>
        <p:txBody>
          <a:bodyPr/>
          <a:lstStyle/>
          <a:p>
            <a:fld id="{00000000-1234-1234-1234-123412341234}" type="slidenum">
              <a:rPr lang="ar-EG" smtClean="0"/>
              <a:pPr/>
              <a:t>31</a:t>
            </a:fld>
            <a:endParaRPr lang="ar-EG"/>
          </a:p>
        </p:txBody>
      </p:sp>
      <p:sp>
        <p:nvSpPr>
          <p:cNvPr id="11" name="Title 1">
            <a:extLst>
              <a:ext uri="{FF2B5EF4-FFF2-40B4-BE49-F238E27FC236}">
                <a16:creationId xmlns:a16="http://schemas.microsoft.com/office/drawing/2014/main" id="{61A0C4DA-A90D-4760-AC8D-5251E4F10022}"/>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إدارة النفايات و إعادة التدوير</a:t>
            </a:r>
            <a:endParaRPr lang="en-US" sz="2800" b="1" dirty="0">
              <a:solidFill>
                <a:srgbClr val="BA0C2F"/>
              </a:solidFill>
              <a:latin typeface="Sakkal Majalla" panose="02000000000000000000" pitchFamily="2" charset="-78"/>
              <a:ea typeface="Gill Sans"/>
              <a:cs typeface="Sakkal Majalla" panose="02000000000000000000" pitchFamily="2" charset="-78"/>
              <a:sym typeface="Gill Sans"/>
            </a:endParaRP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العائدات غير المباشرة</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pic>
        <p:nvPicPr>
          <p:cNvPr id="10" name="Picture 9">
            <a:extLst>
              <a:ext uri="{FF2B5EF4-FFF2-40B4-BE49-F238E27FC236}">
                <a16:creationId xmlns:a16="http://schemas.microsoft.com/office/drawing/2014/main" id="{021F7581-BBD2-41B1-B878-6398A0146E35}"/>
              </a:ext>
            </a:extLst>
          </p:cNvPr>
          <p:cNvPicPr>
            <a:picLocks noChangeAspect="1"/>
          </p:cNvPicPr>
          <p:nvPr/>
        </p:nvPicPr>
        <p:blipFill rotWithShape="1">
          <a:blip r:embed="rId2">
            <a:extLst>
              <a:ext uri="{28A0092B-C50C-407E-A947-70E740481C1C}">
                <a14:useLocalDpi xmlns:a14="http://schemas.microsoft.com/office/drawing/2010/main" val="0"/>
              </a:ext>
            </a:extLst>
          </a:blip>
          <a:srcRect b="23483"/>
          <a:stretch/>
        </p:blipFill>
        <p:spPr>
          <a:xfrm>
            <a:off x="934961" y="2011104"/>
            <a:ext cx="2107846" cy="1898397"/>
          </a:xfrm>
          <a:prstGeom prst="rect">
            <a:avLst/>
          </a:prstGeom>
        </p:spPr>
      </p:pic>
      <p:pic>
        <p:nvPicPr>
          <p:cNvPr id="15" name="Picture 8" descr="ISO 14001, VIROSPACK's ENVIRONMENTAL MANAGEMENT SYSTEM | VIROSPACK">
            <a:extLst>
              <a:ext uri="{FF2B5EF4-FFF2-40B4-BE49-F238E27FC236}">
                <a16:creationId xmlns:a16="http://schemas.microsoft.com/office/drawing/2014/main" id="{DF517DE2-F7D7-451D-BAEE-3EFC44322F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015" y="4022290"/>
            <a:ext cx="2161792" cy="2161792"/>
          </a:xfrm>
          <a:prstGeom prst="rect">
            <a:avLst/>
          </a:prstGeom>
          <a:noFill/>
          <a:ln w="41275">
            <a:solidFill>
              <a:srgbClr val="00964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582857"/>
      </p:ext>
    </p:extLst>
  </p:cSld>
  <p:clrMapOvr>
    <a:masterClrMapping/>
  </p:clrMapOvr>
  <mc:AlternateContent xmlns:mc="http://schemas.openxmlformats.org/markup-compatibility/2006" xmlns:p14="http://schemas.microsoft.com/office/powerpoint/2010/main">
    <mc:Choice Requires="p14">
      <p:transition spd="slow" p14:dur="2000" advTm="87812"/>
    </mc:Choice>
    <mc:Fallback xmlns="">
      <p:transition spd="slow" advTm="87812"/>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1920" y="1657913"/>
            <a:ext cx="4649961" cy="4945456"/>
          </a:xfrm>
          <a:prstGeom prst="rect">
            <a:avLst/>
          </a:prstGeom>
        </p:spPr>
        <p:txBody>
          <a:bodyPr wrap="square">
            <a:spAutoFit/>
          </a:bodyPr>
          <a:lstStyle/>
          <a:p>
            <a:pPr marL="457200" indent="-457200" algn="r" rtl="1">
              <a:lnSpc>
                <a:spcPct val="114000"/>
              </a:lnSpc>
              <a:spcBef>
                <a:spcPts val="1800"/>
              </a:spcBef>
              <a:spcAft>
                <a:spcPts val="18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يُعاد تدوير بعض النفايات محلي</a:t>
            </a:r>
            <a:r>
              <a:rPr lang="ar-JO" sz="2800" dirty="0">
                <a:latin typeface="Sakkal Majalla" panose="02000000000000000000" pitchFamily="2" charset="-78"/>
                <a:cs typeface="Sakkal Majalla" panose="02000000000000000000" pitchFamily="2" charset="-78"/>
              </a:rPr>
              <a:t>اً</a:t>
            </a:r>
            <a:r>
              <a:rPr lang="ar-EG" sz="2800" dirty="0">
                <a:latin typeface="Sakkal Majalla" panose="02000000000000000000" pitchFamily="2" charset="-78"/>
                <a:cs typeface="Sakkal Majalla" panose="02000000000000000000" pitchFamily="2" charset="-78"/>
              </a:rPr>
              <a:t> ويصد</a:t>
            </a:r>
            <a:r>
              <a:rPr lang="ar-JO" sz="2800" dirty="0">
                <a:latin typeface="Sakkal Majalla" panose="02000000000000000000" pitchFamily="2" charset="-78"/>
                <a:cs typeface="Sakkal Majalla" panose="02000000000000000000" pitchFamily="2" charset="-78"/>
              </a:rPr>
              <a:t>ّ</a:t>
            </a:r>
            <a:r>
              <a:rPr lang="ar-EG" sz="2800" dirty="0">
                <a:latin typeface="Sakkal Majalla" panose="02000000000000000000" pitchFamily="2" charset="-78"/>
                <a:cs typeface="Sakkal Majalla" panose="02000000000000000000" pitchFamily="2" charset="-78"/>
              </a:rPr>
              <a:t>ر بعضها </a:t>
            </a:r>
            <a:r>
              <a:rPr lang="ar-JO" sz="2800" dirty="0">
                <a:latin typeface="Sakkal Majalla" panose="02000000000000000000" pitchFamily="2" charset="-78"/>
                <a:cs typeface="Sakkal Majalla" panose="02000000000000000000" pitchFamily="2" charset="-78"/>
              </a:rPr>
              <a:t>للأسواق العالمية</a:t>
            </a:r>
            <a:endParaRPr lang="ar-EG" sz="2800" dirty="0">
              <a:latin typeface="Sakkal Majalla" panose="02000000000000000000" pitchFamily="2" charset="-78"/>
              <a:cs typeface="Sakkal Majalla" panose="02000000000000000000" pitchFamily="2" charset="-78"/>
            </a:endParaRPr>
          </a:p>
          <a:p>
            <a:pPr marL="457200" indent="-457200" algn="r" rtl="1">
              <a:lnSpc>
                <a:spcPct val="114000"/>
              </a:lnSpc>
              <a:spcBef>
                <a:spcPts val="1800"/>
              </a:spcBef>
              <a:spcAft>
                <a:spcPts val="18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غالبية النفايات</a:t>
            </a:r>
            <a:r>
              <a:rPr lang="ar-JO" sz="2800"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لا يُعاد تدوير</a:t>
            </a:r>
            <a:r>
              <a:rPr lang="ar-JO" sz="2800" dirty="0">
                <a:latin typeface="Sakkal Majalla" panose="02000000000000000000" pitchFamily="2" charset="-78"/>
                <a:cs typeface="Sakkal Majalla" panose="02000000000000000000" pitchFamily="2" charset="-78"/>
              </a:rPr>
              <a:t>ها</a:t>
            </a:r>
            <a:r>
              <a:rPr lang="ar-EG" sz="2800" dirty="0">
                <a:latin typeface="Sakkal Majalla" panose="02000000000000000000" pitchFamily="2" charset="-78"/>
                <a:cs typeface="Sakkal Majalla" panose="02000000000000000000" pitchFamily="2" charset="-78"/>
              </a:rPr>
              <a:t> و</a:t>
            </a:r>
            <a:r>
              <a:rPr lang="ar-JO" sz="2800" dirty="0">
                <a:latin typeface="Sakkal Majalla" panose="02000000000000000000" pitchFamily="2" charset="-78"/>
                <a:cs typeface="Sakkal Majalla" panose="02000000000000000000" pitchFamily="2" charset="-78"/>
              </a:rPr>
              <a:t>تنتهي بطمرها</a:t>
            </a:r>
            <a:r>
              <a:rPr lang="ar-EG" sz="2800" dirty="0">
                <a:latin typeface="Sakkal Majalla" panose="02000000000000000000" pitchFamily="2" charset="-78"/>
                <a:cs typeface="Sakkal Majalla" panose="02000000000000000000" pitchFamily="2" charset="-78"/>
              </a:rPr>
              <a:t> </a:t>
            </a:r>
            <a:r>
              <a:rPr lang="ar-JO" sz="2800" dirty="0">
                <a:latin typeface="Sakkal Majalla" panose="02000000000000000000" pitchFamily="2" charset="-78"/>
                <a:cs typeface="Sakkal Majalla" panose="02000000000000000000" pitchFamily="2" charset="-78"/>
              </a:rPr>
              <a:t>في مكبات</a:t>
            </a:r>
            <a:r>
              <a:rPr lang="ar-EG" sz="2800" dirty="0">
                <a:latin typeface="Sakkal Majalla" panose="02000000000000000000" pitchFamily="2" charset="-78"/>
                <a:cs typeface="Sakkal Majalla" panose="02000000000000000000" pitchFamily="2" charset="-78"/>
              </a:rPr>
              <a:t> النفايات</a:t>
            </a:r>
          </a:p>
          <a:p>
            <a:pPr marL="457200" indent="-457200" algn="r" rtl="1">
              <a:lnSpc>
                <a:spcPct val="114000"/>
              </a:lnSpc>
              <a:spcBef>
                <a:spcPts val="1800"/>
              </a:spcBef>
              <a:spcAft>
                <a:spcPts val="18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أبرز عوائق إعادة التدوير تتمثل في عدم الفصل من المصدر و غياب الوعي والالتزام، وعدم الوصول لمقدم الخدمة المناسب</a:t>
            </a:r>
          </a:p>
        </p:txBody>
      </p:sp>
      <p:sp>
        <p:nvSpPr>
          <p:cNvPr id="11" name="Title 1">
            <a:extLst>
              <a:ext uri="{FF2B5EF4-FFF2-40B4-BE49-F238E27FC236}">
                <a16:creationId xmlns:a16="http://schemas.microsoft.com/office/drawing/2014/main" id="{BEF66A7B-796D-4EF7-A23E-799C427DEE57}"/>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إدارة النفايات و إعادة التدوير</a:t>
            </a:r>
            <a:endParaRPr lang="en-US" sz="2800" b="1" dirty="0">
              <a:solidFill>
                <a:srgbClr val="BA0C2F"/>
              </a:solidFill>
              <a:latin typeface="Sakkal Majalla" panose="02000000000000000000" pitchFamily="2" charset="-78"/>
              <a:ea typeface="Gill Sans"/>
              <a:cs typeface="Sakkal Majalla" panose="02000000000000000000" pitchFamily="2" charset="-78"/>
              <a:sym typeface="Gill Sans"/>
            </a:endParaRP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النفايات القابلة لإعادة التدوير</a:t>
            </a:r>
          </a:p>
        </p:txBody>
      </p:sp>
      <p:sp>
        <p:nvSpPr>
          <p:cNvPr id="12" name="TextBox 11">
            <a:extLst>
              <a:ext uri="{FF2B5EF4-FFF2-40B4-BE49-F238E27FC236}">
                <a16:creationId xmlns:a16="http://schemas.microsoft.com/office/drawing/2014/main" id="{E72B9349-34EE-40F9-9462-175726843A7F}"/>
              </a:ext>
            </a:extLst>
          </p:cNvPr>
          <p:cNvSpPr txBox="1"/>
          <p:nvPr/>
        </p:nvSpPr>
        <p:spPr>
          <a:xfrm>
            <a:off x="212860" y="182880"/>
            <a:ext cx="3936380" cy="1066189"/>
          </a:xfrm>
          <a:prstGeom prst="rect">
            <a:avLst/>
          </a:prstGeom>
          <a:noFill/>
        </p:spPr>
        <p:txBody>
          <a:bodyPr wrap="square">
            <a:spAutoFit/>
          </a:bodyPr>
          <a:lstStyle/>
          <a:p>
            <a:pPr algn="r" rtl="1">
              <a:lnSpc>
                <a:spcPct val="113000"/>
              </a:lnSpc>
              <a:spcBef>
                <a:spcPts val="600"/>
              </a:spcBef>
              <a:spcAft>
                <a:spcPts val="600"/>
              </a:spcAft>
            </a:pPr>
            <a:r>
              <a:rPr lang="ar-EG" sz="2800" dirty="0">
                <a:solidFill>
                  <a:srgbClr val="002060"/>
                </a:solidFill>
                <a:latin typeface="Sakkal Majalla" panose="02000000000000000000" pitchFamily="2" charset="-78"/>
                <a:cs typeface="Sakkal Majalla" panose="02000000000000000000" pitchFamily="2" charset="-78"/>
              </a:rPr>
              <a:t>نظريا</a:t>
            </a:r>
            <a:r>
              <a:rPr lang="ar-JO" sz="2800" dirty="0">
                <a:solidFill>
                  <a:srgbClr val="002060"/>
                </a:solidFill>
                <a:latin typeface="Sakkal Majalla" panose="02000000000000000000" pitchFamily="2" charset="-78"/>
                <a:cs typeface="Sakkal Majalla" panose="02000000000000000000" pitchFamily="2" charset="-78"/>
              </a:rPr>
              <a:t>ً</a:t>
            </a:r>
            <a:r>
              <a:rPr lang="ar-EG" sz="2800" dirty="0">
                <a:solidFill>
                  <a:srgbClr val="002060"/>
                </a:solidFill>
                <a:latin typeface="Sakkal Majalla" panose="02000000000000000000" pitchFamily="2" charset="-78"/>
                <a:cs typeface="Sakkal Majalla" panose="02000000000000000000" pitchFamily="2" charset="-78"/>
              </a:rPr>
              <a:t>، يمكن إعادة تدوير معظم النفايات، ولكن عمليا</a:t>
            </a:r>
            <a:r>
              <a:rPr lang="ar-JO" sz="2800" dirty="0">
                <a:solidFill>
                  <a:srgbClr val="002060"/>
                </a:solidFill>
                <a:latin typeface="Sakkal Majalla" panose="02000000000000000000" pitchFamily="2" charset="-78"/>
                <a:cs typeface="Sakkal Majalla" panose="02000000000000000000" pitchFamily="2" charset="-78"/>
              </a:rPr>
              <a:t>ً</a:t>
            </a:r>
            <a:r>
              <a:rPr lang="ar-EG" sz="2800" dirty="0">
                <a:solidFill>
                  <a:srgbClr val="002060"/>
                </a:solidFill>
                <a:latin typeface="Sakkal Majalla" panose="02000000000000000000" pitchFamily="2" charset="-78"/>
                <a:cs typeface="Sakkal Majalla" panose="02000000000000000000" pitchFamily="2" charset="-78"/>
              </a:rPr>
              <a:t> الوضع يختلف</a:t>
            </a:r>
            <a:endParaRPr lang="en-US" sz="2800" dirty="0">
              <a:solidFill>
                <a:srgbClr val="002060"/>
              </a:solidFill>
              <a:latin typeface="Sakkal Majalla" panose="02000000000000000000" pitchFamily="2" charset="-78"/>
              <a:cs typeface="Sakkal Majalla" panose="02000000000000000000" pitchFamily="2" charset="-78"/>
            </a:endParaRPr>
          </a:p>
        </p:txBody>
      </p:sp>
      <p:pic>
        <p:nvPicPr>
          <p:cNvPr id="13" name="Picture 2" descr="Deliverect | Eco-friendly packaging for food delivery: tips and tricks">
            <a:extLst>
              <a:ext uri="{FF2B5EF4-FFF2-40B4-BE49-F238E27FC236}">
                <a16:creationId xmlns:a16="http://schemas.microsoft.com/office/drawing/2014/main" id="{5646C11A-ABF1-4D57-8AF5-75B976D84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134" y="4869154"/>
            <a:ext cx="2485983" cy="12429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8 Products You Didn&amp;#39;t Know Were Made From Recycled Materials">
            <a:extLst>
              <a:ext uri="{FF2B5EF4-FFF2-40B4-BE49-F238E27FC236}">
                <a16:creationId xmlns:a16="http://schemas.microsoft.com/office/drawing/2014/main" id="{C3CF477D-1651-49BA-A119-9533B40123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422" r="15106"/>
          <a:stretch/>
        </p:blipFill>
        <p:spPr bwMode="auto">
          <a:xfrm>
            <a:off x="726134" y="2196572"/>
            <a:ext cx="2483648" cy="2464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310129"/>
      </p:ext>
    </p:extLst>
  </p:cSld>
  <p:clrMapOvr>
    <a:masterClrMapping/>
  </p:clrMapOvr>
  <mc:AlternateContent xmlns:mc="http://schemas.openxmlformats.org/markup-compatibility/2006" xmlns:p14="http://schemas.microsoft.com/office/powerpoint/2010/main">
    <mc:Choice Requires="p14">
      <p:transition spd="slow" p14:dur="2000" advTm="150648"/>
    </mc:Choice>
    <mc:Fallback xmlns="">
      <p:transition spd="slow" advTm="150648"/>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1920" y="1657913"/>
            <a:ext cx="4649961" cy="4945456"/>
          </a:xfrm>
          <a:prstGeom prst="rect">
            <a:avLst/>
          </a:prstGeom>
        </p:spPr>
        <p:txBody>
          <a:bodyPr wrap="square">
            <a:spAutoFit/>
          </a:bodyPr>
          <a:lstStyle/>
          <a:p>
            <a:pPr marL="457200" indent="-457200" algn="r" rtl="1">
              <a:lnSpc>
                <a:spcPct val="114000"/>
              </a:lnSpc>
              <a:spcBef>
                <a:spcPts val="1800"/>
              </a:spcBef>
              <a:spcAft>
                <a:spcPts val="18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يُعاد تدوير بعض النفايات محلي</a:t>
            </a:r>
            <a:r>
              <a:rPr lang="ar-JO" sz="2800" dirty="0">
                <a:latin typeface="Sakkal Majalla" panose="02000000000000000000" pitchFamily="2" charset="-78"/>
                <a:cs typeface="Sakkal Majalla" panose="02000000000000000000" pitchFamily="2" charset="-78"/>
              </a:rPr>
              <a:t>اً</a:t>
            </a:r>
            <a:r>
              <a:rPr lang="ar-EG" sz="2800" dirty="0">
                <a:latin typeface="Sakkal Majalla" panose="02000000000000000000" pitchFamily="2" charset="-78"/>
                <a:cs typeface="Sakkal Majalla" panose="02000000000000000000" pitchFamily="2" charset="-78"/>
              </a:rPr>
              <a:t> ويصد</a:t>
            </a:r>
            <a:r>
              <a:rPr lang="ar-JO" sz="2800" dirty="0">
                <a:latin typeface="Sakkal Majalla" panose="02000000000000000000" pitchFamily="2" charset="-78"/>
                <a:cs typeface="Sakkal Majalla" panose="02000000000000000000" pitchFamily="2" charset="-78"/>
              </a:rPr>
              <a:t>ّ</a:t>
            </a:r>
            <a:r>
              <a:rPr lang="ar-EG" sz="2800" dirty="0">
                <a:latin typeface="Sakkal Majalla" panose="02000000000000000000" pitchFamily="2" charset="-78"/>
                <a:cs typeface="Sakkal Majalla" panose="02000000000000000000" pitchFamily="2" charset="-78"/>
              </a:rPr>
              <a:t>ر بعضها </a:t>
            </a:r>
            <a:r>
              <a:rPr lang="ar-JO" sz="2800" dirty="0">
                <a:latin typeface="Sakkal Majalla" panose="02000000000000000000" pitchFamily="2" charset="-78"/>
                <a:cs typeface="Sakkal Majalla" panose="02000000000000000000" pitchFamily="2" charset="-78"/>
              </a:rPr>
              <a:t>للأسواق العالمية</a:t>
            </a:r>
            <a:endParaRPr lang="ar-EG" sz="2800" dirty="0">
              <a:latin typeface="Sakkal Majalla" panose="02000000000000000000" pitchFamily="2" charset="-78"/>
              <a:cs typeface="Sakkal Majalla" panose="02000000000000000000" pitchFamily="2" charset="-78"/>
            </a:endParaRPr>
          </a:p>
          <a:p>
            <a:pPr marL="457200" indent="-457200" algn="r" rtl="1">
              <a:lnSpc>
                <a:spcPct val="114000"/>
              </a:lnSpc>
              <a:spcBef>
                <a:spcPts val="1800"/>
              </a:spcBef>
              <a:spcAft>
                <a:spcPts val="18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غالبية النفايات</a:t>
            </a:r>
            <a:r>
              <a:rPr lang="ar-JO" sz="2800"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لا يُعاد تدوير</a:t>
            </a:r>
            <a:r>
              <a:rPr lang="ar-JO" sz="2800" dirty="0">
                <a:latin typeface="Sakkal Majalla" panose="02000000000000000000" pitchFamily="2" charset="-78"/>
                <a:cs typeface="Sakkal Majalla" panose="02000000000000000000" pitchFamily="2" charset="-78"/>
              </a:rPr>
              <a:t>ها</a:t>
            </a:r>
            <a:r>
              <a:rPr lang="ar-EG" sz="2800" dirty="0">
                <a:latin typeface="Sakkal Majalla" panose="02000000000000000000" pitchFamily="2" charset="-78"/>
                <a:cs typeface="Sakkal Majalla" panose="02000000000000000000" pitchFamily="2" charset="-78"/>
              </a:rPr>
              <a:t> و</a:t>
            </a:r>
            <a:r>
              <a:rPr lang="ar-JO" sz="2800" dirty="0">
                <a:latin typeface="Sakkal Majalla" panose="02000000000000000000" pitchFamily="2" charset="-78"/>
                <a:cs typeface="Sakkal Majalla" panose="02000000000000000000" pitchFamily="2" charset="-78"/>
              </a:rPr>
              <a:t>تنتهي بطمرها</a:t>
            </a:r>
            <a:r>
              <a:rPr lang="ar-EG" sz="2800" dirty="0">
                <a:latin typeface="Sakkal Majalla" panose="02000000000000000000" pitchFamily="2" charset="-78"/>
                <a:cs typeface="Sakkal Majalla" panose="02000000000000000000" pitchFamily="2" charset="-78"/>
              </a:rPr>
              <a:t> </a:t>
            </a:r>
            <a:r>
              <a:rPr lang="ar-JO" sz="2800" dirty="0">
                <a:latin typeface="Sakkal Majalla" panose="02000000000000000000" pitchFamily="2" charset="-78"/>
                <a:cs typeface="Sakkal Majalla" panose="02000000000000000000" pitchFamily="2" charset="-78"/>
              </a:rPr>
              <a:t>في مكبات</a:t>
            </a:r>
            <a:r>
              <a:rPr lang="ar-EG" sz="2800" dirty="0">
                <a:latin typeface="Sakkal Majalla" panose="02000000000000000000" pitchFamily="2" charset="-78"/>
                <a:cs typeface="Sakkal Majalla" panose="02000000000000000000" pitchFamily="2" charset="-78"/>
              </a:rPr>
              <a:t> النفايات</a:t>
            </a:r>
          </a:p>
          <a:p>
            <a:pPr marL="457200" indent="-457200" algn="r" rtl="1">
              <a:lnSpc>
                <a:spcPct val="114000"/>
              </a:lnSpc>
              <a:spcBef>
                <a:spcPts val="1800"/>
              </a:spcBef>
              <a:spcAft>
                <a:spcPts val="18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أبرز عوائق إعادة التدوير تتمثل في عدم الفصل من المصدر و غياب الوعي والالتزام، وعدم الوصول لمقدم الخدمة المناسب</a:t>
            </a:r>
          </a:p>
        </p:txBody>
      </p:sp>
      <p:sp>
        <p:nvSpPr>
          <p:cNvPr id="11" name="Title 1">
            <a:extLst>
              <a:ext uri="{FF2B5EF4-FFF2-40B4-BE49-F238E27FC236}">
                <a16:creationId xmlns:a16="http://schemas.microsoft.com/office/drawing/2014/main" id="{BEF66A7B-796D-4EF7-A23E-799C427DEE57}"/>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إدارة النفايات و إعادة التدوير</a:t>
            </a:r>
            <a:endParaRPr lang="en-US" sz="2800" b="1" dirty="0">
              <a:solidFill>
                <a:srgbClr val="BA0C2F"/>
              </a:solidFill>
              <a:latin typeface="Sakkal Majalla" panose="02000000000000000000" pitchFamily="2" charset="-78"/>
              <a:ea typeface="Gill Sans"/>
              <a:cs typeface="Sakkal Majalla" panose="02000000000000000000" pitchFamily="2" charset="-78"/>
              <a:sym typeface="Gill Sans"/>
            </a:endParaRP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النفايات القابلة لإعادة التدوير</a:t>
            </a:r>
          </a:p>
        </p:txBody>
      </p:sp>
      <p:sp>
        <p:nvSpPr>
          <p:cNvPr id="12" name="TextBox 11">
            <a:extLst>
              <a:ext uri="{FF2B5EF4-FFF2-40B4-BE49-F238E27FC236}">
                <a16:creationId xmlns:a16="http://schemas.microsoft.com/office/drawing/2014/main" id="{E72B9349-34EE-40F9-9462-175726843A7F}"/>
              </a:ext>
            </a:extLst>
          </p:cNvPr>
          <p:cNvSpPr txBox="1"/>
          <p:nvPr/>
        </p:nvSpPr>
        <p:spPr>
          <a:xfrm>
            <a:off x="212860" y="182880"/>
            <a:ext cx="3936380" cy="1066189"/>
          </a:xfrm>
          <a:prstGeom prst="rect">
            <a:avLst/>
          </a:prstGeom>
          <a:noFill/>
        </p:spPr>
        <p:txBody>
          <a:bodyPr wrap="square">
            <a:spAutoFit/>
          </a:bodyPr>
          <a:lstStyle/>
          <a:p>
            <a:pPr algn="r" rtl="1">
              <a:lnSpc>
                <a:spcPct val="113000"/>
              </a:lnSpc>
              <a:spcBef>
                <a:spcPts val="600"/>
              </a:spcBef>
              <a:spcAft>
                <a:spcPts val="600"/>
              </a:spcAft>
            </a:pPr>
            <a:r>
              <a:rPr lang="ar-EG" sz="2800" dirty="0">
                <a:solidFill>
                  <a:srgbClr val="002060"/>
                </a:solidFill>
                <a:latin typeface="Sakkal Majalla" panose="02000000000000000000" pitchFamily="2" charset="-78"/>
                <a:cs typeface="Sakkal Majalla" panose="02000000000000000000" pitchFamily="2" charset="-78"/>
              </a:rPr>
              <a:t>نظريا</a:t>
            </a:r>
            <a:r>
              <a:rPr lang="ar-JO" sz="2800" dirty="0">
                <a:solidFill>
                  <a:srgbClr val="002060"/>
                </a:solidFill>
                <a:latin typeface="Sakkal Majalla" panose="02000000000000000000" pitchFamily="2" charset="-78"/>
                <a:cs typeface="Sakkal Majalla" panose="02000000000000000000" pitchFamily="2" charset="-78"/>
              </a:rPr>
              <a:t>ً</a:t>
            </a:r>
            <a:r>
              <a:rPr lang="ar-EG" sz="2800" dirty="0">
                <a:solidFill>
                  <a:srgbClr val="002060"/>
                </a:solidFill>
                <a:latin typeface="Sakkal Majalla" panose="02000000000000000000" pitchFamily="2" charset="-78"/>
                <a:cs typeface="Sakkal Majalla" panose="02000000000000000000" pitchFamily="2" charset="-78"/>
              </a:rPr>
              <a:t>، يمكن إعادة تدوير معظم النفايات، ولكن عمليا</a:t>
            </a:r>
            <a:r>
              <a:rPr lang="ar-JO" sz="2800" dirty="0">
                <a:solidFill>
                  <a:srgbClr val="002060"/>
                </a:solidFill>
                <a:latin typeface="Sakkal Majalla" panose="02000000000000000000" pitchFamily="2" charset="-78"/>
                <a:cs typeface="Sakkal Majalla" panose="02000000000000000000" pitchFamily="2" charset="-78"/>
              </a:rPr>
              <a:t>ً</a:t>
            </a:r>
            <a:r>
              <a:rPr lang="ar-EG" sz="2800" dirty="0">
                <a:solidFill>
                  <a:srgbClr val="002060"/>
                </a:solidFill>
                <a:latin typeface="Sakkal Majalla" panose="02000000000000000000" pitchFamily="2" charset="-78"/>
                <a:cs typeface="Sakkal Majalla" panose="02000000000000000000" pitchFamily="2" charset="-78"/>
              </a:rPr>
              <a:t> الوضع يختلف</a:t>
            </a:r>
            <a:endParaRPr lang="en-US" sz="2800" dirty="0">
              <a:solidFill>
                <a:srgbClr val="002060"/>
              </a:solidFill>
              <a:latin typeface="Sakkal Majalla" panose="02000000000000000000" pitchFamily="2" charset="-78"/>
              <a:cs typeface="Sakkal Majalla" panose="02000000000000000000" pitchFamily="2" charset="-78"/>
            </a:endParaRPr>
          </a:p>
        </p:txBody>
      </p:sp>
      <p:pic>
        <p:nvPicPr>
          <p:cNvPr id="13" name="Picture 2" descr="Deliverect | Eco-friendly packaging for food delivery: tips and tricks">
            <a:extLst>
              <a:ext uri="{FF2B5EF4-FFF2-40B4-BE49-F238E27FC236}">
                <a16:creationId xmlns:a16="http://schemas.microsoft.com/office/drawing/2014/main" id="{5646C11A-ABF1-4D57-8AF5-75B976D84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134" y="4869154"/>
            <a:ext cx="2485983" cy="12429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8 Products You Didn&amp;#39;t Know Were Made From Recycled Materials">
            <a:extLst>
              <a:ext uri="{FF2B5EF4-FFF2-40B4-BE49-F238E27FC236}">
                <a16:creationId xmlns:a16="http://schemas.microsoft.com/office/drawing/2014/main" id="{C3CF477D-1651-49BA-A119-9533B40123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422" r="15106"/>
          <a:stretch/>
        </p:blipFill>
        <p:spPr bwMode="auto">
          <a:xfrm>
            <a:off x="726134" y="2196572"/>
            <a:ext cx="2483648" cy="246485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FF6C1FA-6628-4788-8E3F-7EC70F856C58}"/>
              </a:ext>
            </a:extLst>
          </p:cNvPr>
          <p:cNvSpPr txBox="1"/>
          <p:nvPr/>
        </p:nvSpPr>
        <p:spPr>
          <a:xfrm>
            <a:off x="330829" y="1692149"/>
            <a:ext cx="8530015" cy="3046988"/>
          </a:xfrm>
          <a:prstGeom prst="rect">
            <a:avLst/>
          </a:prstGeom>
          <a:solidFill>
            <a:schemeClr val="tx2">
              <a:lumMod val="20000"/>
              <a:lumOff val="80000"/>
            </a:schemeClr>
          </a:solidFill>
        </p:spPr>
        <p:txBody>
          <a:bodyPr wrap="square" rtlCol="0">
            <a:spAutoFit/>
          </a:bodyPr>
          <a:lstStyle/>
          <a:p>
            <a:pPr algn="r" rtl="1"/>
            <a:r>
              <a:rPr lang="ar-SA" sz="3200" dirty="0">
                <a:latin typeface="Sakkal Majalla" panose="02000000000000000000" pitchFamily="2" charset="-78"/>
                <a:ea typeface="Arial" charset="0"/>
                <a:cs typeface="Sakkal Majalla" panose="02000000000000000000" pitchFamily="2" charset="-78"/>
              </a:rPr>
              <a:t>دليل المدربين:</a:t>
            </a:r>
          </a:p>
          <a:p>
            <a:pPr marL="342900" indent="-342900" algn="r" rtl="1">
              <a:buFont typeface="Arial" panose="020B0604020202020204" pitchFamily="34" charset="0"/>
              <a:buChar char="•"/>
            </a:pPr>
            <a:r>
              <a:rPr lang="ar-SA" sz="3200" u="sng" dirty="0">
                <a:latin typeface="Sakkal Majalla" panose="02000000000000000000" pitchFamily="2" charset="-78"/>
                <a:ea typeface="Arial" charset="0"/>
                <a:cs typeface="Sakkal Majalla" panose="02000000000000000000" pitchFamily="2" charset="-78"/>
              </a:rPr>
              <a:t>الهدف</a:t>
            </a:r>
            <a:r>
              <a:rPr lang="ar-SA" sz="3200" dirty="0">
                <a:latin typeface="Sakkal Majalla" panose="02000000000000000000" pitchFamily="2" charset="-78"/>
                <a:ea typeface="Arial" charset="0"/>
                <a:cs typeface="Sakkal Majalla" panose="02000000000000000000" pitchFamily="2" charset="-78"/>
              </a:rPr>
              <a:t>: </a:t>
            </a:r>
            <a:r>
              <a:rPr lang="ar-EG" sz="3200" dirty="0">
                <a:latin typeface="Sakkal Majalla" panose="02000000000000000000" pitchFamily="2" charset="-78"/>
                <a:ea typeface="Arial" charset="0"/>
                <a:cs typeface="Sakkal Majalla" panose="02000000000000000000" pitchFamily="2" charset="-78"/>
              </a:rPr>
              <a:t>التركيز على اهمية ادارة النفايات للمنشأه على حسب احتياجات او اولويات كل عميل</a:t>
            </a:r>
            <a:endParaRPr lang="ar-SA" sz="3200" dirty="0">
              <a:latin typeface="Sakkal Majalla" panose="02000000000000000000" pitchFamily="2" charset="-78"/>
              <a:ea typeface="Arial" charset="0"/>
              <a:cs typeface="Sakkal Majalla" panose="02000000000000000000" pitchFamily="2" charset="-78"/>
            </a:endParaRPr>
          </a:p>
          <a:p>
            <a:pPr marL="342900" indent="-342900" algn="r" rtl="1">
              <a:buFont typeface="Arial" panose="020B0604020202020204" pitchFamily="34" charset="0"/>
              <a:buChar char="•"/>
            </a:pPr>
            <a:r>
              <a:rPr lang="ar" sz="3200" u="sng" dirty="0">
                <a:latin typeface="Sakkal Majalla" panose="02000000000000000000" pitchFamily="2" charset="-78"/>
                <a:ea typeface="Arial" charset="0"/>
                <a:cs typeface="Sakkal Majalla" panose="02000000000000000000" pitchFamily="2" charset="-78"/>
              </a:rPr>
              <a:t>الرسالة: </a:t>
            </a:r>
            <a:r>
              <a:rPr lang="ar-EG" sz="3200" dirty="0">
                <a:latin typeface="Sakkal Majalla" panose="02000000000000000000" pitchFamily="2" charset="-78"/>
                <a:ea typeface="Arial" charset="0"/>
                <a:cs typeface="Sakkal Majalla" panose="02000000000000000000" pitchFamily="2" charset="-78"/>
              </a:rPr>
              <a:t>تقديم أمثلة واقعية مرتبطة للقطاع الذي تقدم له التدريب</a:t>
            </a:r>
          </a:p>
          <a:p>
            <a:pPr marL="342900" indent="-342900" algn="r" rtl="1">
              <a:buFont typeface="Arial" panose="020B0604020202020204" pitchFamily="34" charset="0"/>
              <a:buChar char="•"/>
            </a:pPr>
            <a:r>
              <a:rPr lang="ar-SA" sz="3200" u="sng" dirty="0">
                <a:latin typeface="Sakkal Majalla" panose="02000000000000000000" pitchFamily="2" charset="-78"/>
                <a:ea typeface="Arial" charset="0"/>
                <a:cs typeface="Sakkal Majalla" panose="02000000000000000000" pitchFamily="2" charset="-78"/>
              </a:rPr>
              <a:t>المواد الازمة</a:t>
            </a:r>
            <a:r>
              <a:rPr lang="ar-SA" sz="3200" dirty="0">
                <a:latin typeface="Sakkal Majalla" panose="02000000000000000000" pitchFamily="2" charset="-78"/>
                <a:ea typeface="Arial" charset="0"/>
                <a:cs typeface="Sakkal Majalla" panose="02000000000000000000" pitchFamily="2" charset="-78"/>
              </a:rPr>
              <a:t>: </a:t>
            </a:r>
            <a:r>
              <a:rPr lang="ar-EG" sz="3200" dirty="0">
                <a:latin typeface="Sakkal Majalla" panose="02000000000000000000" pitchFamily="2" charset="-78"/>
                <a:ea typeface="Arial" charset="0"/>
                <a:cs typeface="Sakkal Majalla" panose="02000000000000000000" pitchFamily="2" charset="-78"/>
              </a:rPr>
              <a:t>شرائح العرض</a:t>
            </a:r>
            <a:endParaRPr lang="en-US" sz="3200" dirty="0">
              <a:latin typeface="Sakkal Majalla" panose="02000000000000000000" pitchFamily="2" charset="-78"/>
              <a:ea typeface="Arial" charset="0"/>
              <a:cs typeface="Sakkal Majalla" panose="02000000000000000000" pitchFamily="2" charset="-78"/>
            </a:endParaRPr>
          </a:p>
          <a:p>
            <a:pPr marL="285750" indent="-285750" algn="r" rtl="1">
              <a:buFont typeface="Arial" charset="0"/>
              <a:buChar char="•"/>
            </a:pPr>
            <a:r>
              <a:rPr lang="ar" sz="3200" u="sng" dirty="0">
                <a:latin typeface="Sakkal Majalla" panose="02000000000000000000" pitchFamily="2" charset="-78"/>
                <a:ea typeface="Arial" charset="0"/>
                <a:cs typeface="Sakkal Majalla" panose="02000000000000000000" pitchFamily="2" charset="-78"/>
              </a:rPr>
              <a:t>التقديم:</a:t>
            </a:r>
            <a:r>
              <a:rPr lang="ar" sz="3200" dirty="0">
                <a:latin typeface="Sakkal Majalla" panose="02000000000000000000" pitchFamily="2" charset="-78"/>
                <a:ea typeface="Arial" charset="0"/>
                <a:cs typeface="Sakkal Majalla" panose="02000000000000000000" pitchFamily="2" charset="-78"/>
              </a:rPr>
              <a:t> </a:t>
            </a:r>
            <a:r>
              <a:rPr lang="ar-SA" sz="3200" dirty="0">
                <a:latin typeface="Sakkal Majalla" panose="02000000000000000000" pitchFamily="2" charset="-78"/>
                <a:ea typeface="Arial" charset="0"/>
                <a:cs typeface="Sakkal Majalla" panose="02000000000000000000" pitchFamily="2" charset="-78"/>
              </a:rPr>
              <a:t>شرح</a:t>
            </a:r>
            <a:endParaRPr lang="en-US" sz="3200" dirty="0">
              <a:latin typeface="Sakkal Majalla" panose="02000000000000000000" pitchFamily="2" charset="-78"/>
              <a:ea typeface="Arial" charset="0"/>
              <a:cs typeface="Sakkal Majalla" panose="02000000000000000000" pitchFamily="2" charset="-78"/>
            </a:endParaRPr>
          </a:p>
        </p:txBody>
      </p:sp>
    </p:spTree>
    <p:extLst>
      <p:ext uri="{BB962C8B-B14F-4D97-AF65-F5344CB8AC3E}">
        <p14:creationId xmlns:p14="http://schemas.microsoft.com/office/powerpoint/2010/main" val="2511954767"/>
      </p:ext>
    </p:extLst>
  </p:cSld>
  <p:clrMapOvr>
    <a:masterClrMapping/>
  </p:clrMapOvr>
  <mc:AlternateContent xmlns:mc="http://schemas.openxmlformats.org/markup-compatibility/2006" xmlns:p14="http://schemas.microsoft.com/office/powerpoint/2010/main">
    <mc:Choice Requires="p14">
      <p:transition spd="slow" p14:dur="2000" advTm="150648"/>
    </mc:Choice>
    <mc:Fallback xmlns="">
      <p:transition spd="slow" advTm="150648"/>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1920" y="2893375"/>
            <a:ext cx="4649961" cy="1074781"/>
          </a:xfrm>
          <a:prstGeom prst="rect">
            <a:avLst/>
          </a:prstGeom>
        </p:spPr>
        <p:txBody>
          <a:bodyPr wrap="square">
            <a:spAutoFit/>
          </a:bodyPr>
          <a:lstStyle/>
          <a:p>
            <a:pPr algn="r" rtl="1">
              <a:lnSpc>
                <a:spcPct val="114000"/>
              </a:lnSpc>
              <a:spcBef>
                <a:spcPts val="1800"/>
              </a:spcBef>
              <a:spcAft>
                <a:spcPts val="1800"/>
              </a:spcAft>
            </a:pPr>
            <a:r>
              <a:rPr lang="ar-EG" sz="2800" dirty="0">
                <a:latin typeface="Sakkal Majalla" panose="02000000000000000000" pitchFamily="2" charset="-78"/>
                <a:cs typeface="Sakkal Majalla" panose="02000000000000000000" pitchFamily="2" charset="-78"/>
              </a:rPr>
              <a:t>ما هي معوقات إعادة التدوير من وجهة نظركم؟</a:t>
            </a:r>
          </a:p>
        </p:txBody>
      </p:sp>
      <p:sp>
        <p:nvSpPr>
          <p:cNvPr id="11" name="Title 1">
            <a:extLst>
              <a:ext uri="{FF2B5EF4-FFF2-40B4-BE49-F238E27FC236}">
                <a16:creationId xmlns:a16="http://schemas.microsoft.com/office/drawing/2014/main" id="{BEF66A7B-796D-4EF7-A23E-799C427DEE57}"/>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إدارة النفايات و إعادة التدوير</a:t>
            </a:r>
            <a:endParaRPr lang="en-US" sz="2800" b="1" dirty="0">
              <a:solidFill>
                <a:srgbClr val="BA0C2F"/>
              </a:solidFill>
              <a:latin typeface="Sakkal Majalla" panose="02000000000000000000" pitchFamily="2" charset="-78"/>
              <a:ea typeface="Gill Sans"/>
              <a:cs typeface="Sakkal Majalla" panose="02000000000000000000" pitchFamily="2" charset="-78"/>
              <a:sym typeface="Gill Sans"/>
            </a:endParaRP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النفايات القابلة لإعادة التدوير</a:t>
            </a:r>
          </a:p>
        </p:txBody>
      </p:sp>
      <p:sp>
        <p:nvSpPr>
          <p:cNvPr id="12" name="TextBox 11">
            <a:extLst>
              <a:ext uri="{FF2B5EF4-FFF2-40B4-BE49-F238E27FC236}">
                <a16:creationId xmlns:a16="http://schemas.microsoft.com/office/drawing/2014/main" id="{E72B9349-34EE-40F9-9462-175726843A7F}"/>
              </a:ext>
            </a:extLst>
          </p:cNvPr>
          <p:cNvSpPr txBox="1"/>
          <p:nvPr/>
        </p:nvSpPr>
        <p:spPr>
          <a:xfrm>
            <a:off x="212860" y="182880"/>
            <a:ext cx="3936380" cy="579261"/>
          </a:xfrm>
          <a:prstGeom prst="rect">
            <a:avLst/>
          </a:prstGeom>
          <a:noFill/>
        </p:spPr>
        <p:txBody>
          <a:bodyPr wrap="square">
            <a:spAutoFit/>
          </a:bodyPr>
          <a:lstStyle/>
          <a:p>
            <a:pPr algn="r" rtl="1">
              <a:lnSpc>
                <a:spcPct val="113000"/>
              </a:lnSpc>
              <a:spcBef>
                <a:spcPts val="600"/>
              </a:spcBef>
              <a:spcAft>
                <a:spcPts val="600"/>
              </a:spcAft>
            </a:pPr>
            <a:r>
              <a:rPr lang="ar-EG" sz="2800" dirty="0">
                <a:solidFill>
                  <a:srgbClr val="002060"/>
                </a:solidFill>
                <a:latin typeface="Sakkal Majalla" panose="02000000000000000000" pitchFamily="2" charset="-78"/>
                <a:cs typeface="Sakkal Majalla" panose="02000000000000000000" pitchFamily="2" charset="-78"/>
              </a:rPr>
              <a:t>مناقشة </a:t>
            </a:r>
            <a:endParaRPr lang="en-US" sz="2800" dirty="0">
              <a:solidFill>
                <a:srgbClr val="002060"/>
              </a:solidFill>
              <a:latin typeface="Sakkal Majalla" panose="02000000000000000000" pitchFamily="2" charset="-78"/>
              <a:cs typeface="Sakkal Majalla" panose="02000000000000000000" pitchFamily="2" charset="-78"/>
            </a:endParaRPr>
          </a:p>
        </p:txBody>
      </p:sp>
      <p:pic>
        <p:nvPicPr>
          <p:cNvPr id="8" name="Picture 2" descr="Recycled Paper Bags, Recycled Paper Shopping Bags in Stock - ULINE">
            <a:extLst>
              <a:ext uri="{FF2B5EF4-FFF2-40B4-BE49-F238E27FC236}">
                <a16:creationId xmlns:a16="http://schemas.microsoft.com/office/drawing/2014/main" id="{F3C4C8ED-785A-445B-B1B2-3B43A20E2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308" y="2447766"/>
            <a:ext cx="3290066" cy="230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56160"/>
      </p:ext>
    </p:extLst>
  </p:cSld>
  <p:clrMapOvr>
    <a:masterClrMapping/>
  </p:clrMapOvr>
  <mc:AlternateContent xmlns:mc="http://schemas.openxmlformats.org/markup-compatibility/2006" xmlns:p14="http://schemas.microsoft.com/office/powerpoint/2010/main">
    <mc:Choice Requires="p14">
      <p:transition spd="slow" p14:dur="2000" advTm="150648"/>
    </mc:Choice>
    <mc:Fallback xmlns="">
      <p:transition spd="slow" advTm="150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27374" y="1657913"/>
            <a:ext cx="4649962" cy="4524315"/>
          </a:xfrm>
          <a:prstGeom prst="rect">
            <a:avLst/>
          </a:prstGeom>
          <a:noFill/>
        </p:spPr>
        <p:txBody>
          <a:bodyPr wrap="square">
            <a:spAutoFit/>
          </a:bodyPr>
          <a:lstStyle/>
          <a:p>
            <a:pPr marL="457200" indent="-457200" algn="r" rtl="1">
              <a:spcBef>
                <a:spcPts val="1800"/>
              </a:spcBef>
              <a:spcAft>
                <a:spcPts val="18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الفصل غير الفعال من المصدر</a:t>
            </a:r>
          </a:p>
          <a:p>
            <a:pPr marL="457200" indent="-457200" algn="r" rtl="1">
              <a:spcBef>
                <a:spcPts val="1800"/>
              </a:spcBef>
              <a:spcAft>
                <a:spcPts val="18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انخفاض جودة المنتج</a:t>
            </a:r>
          </a:p>
          <a:p>
            <a:pPr marL="457200" indent="-457200" algn="r" rtl="1">
              <a:spcBef>
                <a:spcPts val="1800"/>
              </a:spcBef>
              <a:spcAft>
                <a:spcPts val="18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غياب حوافز الاستثمار في القطاع</a:t>
            </a:r>
          </a:p>
          <a:p>
            <a:pPr marL="457200" indent="-457200" algn="r" rtl="1">
              <a:spcBef>
                <a:spcPts val="1800"/>
              </a:spcBef>
              <a:spcAft>
                <a:spcPts val="18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نقص الوعي لدى الجهات المولدة للنفايات ومقدمي الخدمات </a:t>
            </a:r>
          </a:p>
          <a:p>
            <a:pPr marL="457200" indent="-457200" algn="r" rtl="1">
              <a:spcBef>
                <a:spcPts val="1800"/>
              </a:spcBef>
              <a:spcAft>
                <a:spcPts val="18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محدودية الدعم الحكومي</a:t>
            </a:r>
            <a:endParaRPr lang="en-US" sz="2800" dirty="0">
              <a:latin typeface="Sakkal Majalla" panose="02000000000000000000" pitchFamily="2" charset="-78"/>
              <a:cs typeface="Sakkal Majalla" panose="02000000000000000000" pitchFamily="2" charset="-78"/>
            </a:endParaRPr>
          </a:p>
        </p:txBody>
      </p:sp>
      <p:sp>
        <p:nvSpPr>
          <p:cNvPr id="4" name="Rectangle 3"/>
          <p:cNvSpPr/>
          <p:nvPr/>
        </p:nvSpPr>
        <p:spPr>
          <a:xfrm>
            <a:off x="182880" y="182880"/>
            <a:ext cx="4207651" cy="1540037"/>
          </a:xfrm>
          <a:prstGeom prst="rect">
            <a:avLst/>
          </a:prstGeom>
        </p:spPr>
        <p:txBody>
          <a:bodyPr wrap="square">
            <a:spAutoFit/>
          </a:bodyPr>
          <a:lstStyle/>
          <a:p>
            <a:pPr algn="r" rtl="1">
              <a:lnSpc>
                <a:spcPct val="112000"/>
              </a:lnSpc>
            </a:pPr>
            <a:r>
              <a:rPr lang="ar-EG" sz="2800" dirty="0">
                <a:solidFill>
                  <a:schemeClr val="bg2"/>
                </a:solidFill>
                <a:latin typeface="Sakkal Majalla" panose="02000000000000000000" pitchFamily="2" charset="-78"/>
                <a:cs typeface="Sakkal Majalla" panose="02000000000000000000" pitchFamily="2" charset="-78"/>
              </a:rPr>
              <a:t>انخفاض نسبة إعادة التدوير = خسائر مالية وبيئية واجتماعية واقتصادية للأردن</a:t>
            </a:r>
            <a:endParaRPr lang="en-US" sz="2800" dirty="0">
              <a:solidFill>
                <a:schemeClr val="bg2"/>
              </a:solidFill>
              <a:latin typeface="Sakkal Majalla" panose="02000000000000000000" pitchFamily="2" charset="-78"/>
              <a:cs typeface="Sakkal Majalla" panose="02000000000000000000" pitchFamily="2" charset="-78"/>
            </a:endParaRPr>
          </a:p>
        </p:txBody>
      </p:sp>
      <p:sp>
        <p:nvSpPr>
          <p:cNvPr id="8" name="Title 1">
            <a:extLst>
              <a:ext uri="{FF2B5EF4-FFF2-40B4-BE49-F238E27FC236}">
                <a16:creationId xmlns:a16="http://schemas.microsoft.com/office/drawing/2014/main" id="{CFE31EDD-65ED-4F06-8203-A1C4D0B94455}"/>
              </a:ext>
            </a:extLst>
          </p:cNvPr>
          <p:cNvSpPr txBox="1">
            <a:spLocks/>
          </p:cNvSpPr>
          <p:nvPr/>
        </p:nvSpPr>
        <p:spPr>
          <a:xfrm>
            <a:off x="3927374"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إدارة النفايات و إعادة التدوير</a:t>
            </a:r>
            <a:endParaRPr lang="en-US" sz="2800" b="1" dirty="0">
              <a:solidFill>
                <a:srgbClr val="BA0C2F"/>
              </a:solidFill>
              <a:latin typeface="Sakkal Majalla" panose="02000000000000000000" pitchFamily="2" charset="-78"/>
              <a:ea typeface="Gill Sans"/>
              <a:cs typeface="Sakkal Majalla" panose="02000000000000000000" pitchFamily="2" charset="-78"/>
              <a:sym typeface="Gill Sans"/>
            </a:endParaRP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معوقات إعادة التدوير</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pic>
        <p:nvPicPr>
          <p:cNvPr id="4098" name="Picture 2" descr="Recycled Paper Bags, Recycled Paper Shopping Bags in Stock - ULINE">
            <a:extLst>
              <a:ext uri="{FF2B5EF4-FFF2-40B4-BE49-F238E27FC236}">
                <a16:creationId xmlns:a16="http://schemas.microsoft.com/office/drawing/2014/main" id="{AF73CDB9-96A3-4AEF-93D2-0E01D5CE4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308" y="2447766"/>
            <a:ext cx="3290066" cy="230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20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27374" y="1657913"/>
            <a:ext cx="4649962" cy="4524315"/>
          </a:xfrm>
          <a:prstGeom prst="rect">
            <a:avLst/>
          </a:prstGeom>
          <a:noFill/>
        </p:spPr>
        <p:txBody>
          <a:bodyPr wrap="square">
            <a:spAutoFit/>
          </a:bodyPr>
          <a:lstStyle/>
          <a:p>
            <a:pPr marL="457200" indent="-457200" algn="r" rtl="1">
              <a:spcBef>
                <a:spcPts val="1800"/>
              </a:spcBef>
              <a:spcAft>
                <a:spcPts val="18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الفصل غير الفعال من المصدر</a:t>
            </a:r>
          </a:p>
          <a:p>
            <a:pPr marL="457200" indent="-457200" algn="r" rtl="1">
              <a:spcBef>
                <a:spcPts val="1800"/>
              </a:spcBef>
              <a:spcAft>
                <a:spcPts val="18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انخفاض جودة المنتج</a:t>
            </a:r>
          </a:p>
          <a:p>
            <a:pPr marL="457200" indent="-457200" algn="r" rtl="1">
              <a:spcBef>
                <a:spcPts val="1800"/>
              </a:spcBef>
              <a:spcAft>
                <a:spcPts val="18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غياب حوافز الاستثمار في القطاع</a:t>
            </a:r>
          </a:p>
          <a:p>
            <a:pPr marL="457200" indent="-457200" algn="r" rtl="1">
              <a:spcBef>
                <a:spcPts val="1800"/>
              </a:spcBef>
              <a:spcAft>
                <a:spcPts val="18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نقص الوعي لدى الجهات المولدة للنفايات ومقدمي الخدمات </a:t>
            </a:r>
          </a:p>
          <a:p>
            <a:pPr marL="457200" indent="-457200" algn="r" rtl="1">
              <a:spcBef>
                <a:spcPts val="1800"/>
              </a:spcBef>
              <a:spcAft>
                <a:spcPts val="18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محدودية الدعم الحكومي</a:t>
            </a:r>
            <a:endParaRPr lang="en-US" sz="2800" dirty="0">
              <a:latin typeface="Sakkal Majalla" panose="02000000000000000000" pitchFamily="2" charset="-78"/>
              <a:cs typeface="Sakkal Majalla" panose="02000000000000000000" pitchFamily="2" charset="-78"/>
            </a:endParaRPr>
          </a:p>
        </p:txBody>
      </p:sp>
      <p:sp>
        <p:nvSpPr>
          <p:cNvPr id="4" name="Rectangle 3"/>
          <p:cNvSpPr/>
          <p:nvPr/>
        </p:nvSpPr>
        <p:spPr>
          <a:xfrm>
            <a:off x="182880" y="182880"/>
            <a:ext cx="4207651" cy="1540037"/>
          </a:xfrm>
          <a:prstGeom prst="rect">
            <a:avLst/>
          </a:prstGeom>
        </p:spPr>
        <p:txBody>
          <a:bodyPr wrap="square">
            <a:spAutoFit/>
          </a:bodyPr>
          <a:lstStyle/>
          <a:p>
            <a:pPr algn="r" rtl="1">
              <a:lnSpc>
                <a:spcPct val="112000"/>
              </a:lnSpc>
            </a:pPr>
            <a:r>
              <a:rPr lang="ar-EG" sz="2800" dirty="0">
                <a:solidFill>
                  <a:schemeClr val="bg2"/>
                </a:solidFill>
                <a:latin typeface="Sakkal Majalla" panose="02000000000000000000" pitchFamily="2" charset="-78"/>
                <a:cs typeface="Sakkal Majalla" panose="02000000000000000000" pitchFamily="2" charset="-78"/>
              </a:rPr>
              <a:t>انخفاض نسبة إعادة التدوير = خسائر مالية وبيئية واجتماعية واقتصادية للأردن</a:t>
            </a:r>
            <a:endParaRPr lang="en-US" sz="2800" dirty="0">
              <a:solidFill>
                <a:schemeClr val="bg2"/>
              </a:solidFill>
              <a:latin typeface="Sakkal Majalla" panose="02000000000000000000" pitchFamily="2" charset="-78"/>
              <a:cs typeface="Sakkal Majalla" panose="02000000000000000000" pitchFamily="2" charset="-78"/>
            </a:endParaRPr>
          </a:p>
        </p:txBody>
      </p:sp>
      <p:sp>
        <p:nvSpPr>
          <p:cNvPr id="8" name="Title 1">
            <a:extLst>
              <a:ext uri="{FF2B5EF4-FFF2-40B4-BE49-F238E27FC236}">
                <a16:creationId xmlns:a16="http://schemas.microsoft.com/office/drawing/2014/main" id="{CFE31EDD-65ED-4F06-8203-A1C4D0B94455}"/>
              </a:ext>
            </a:extLst>
          </p:cNvPr>
          <p:cNvSpPr txBox="1">
            <a:spLocks/>
          </p:cNvSpPr>
          <p:nvPr/>
        </p:nvSpPr>
        <p:spPr>
          <a:xfrm>
            <a:off x="3927374"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2. إدارة النفايات و إعادة التدوير</a:t>
            </a:r>
            <a:endParaRPr lang="en-US" sz="2800" b="1" dirty="0">
              <a:solidFill>
                <a:srgbClr val="BA0C2F"/>
              </a:solidFill>
              <a:latin typeface="Sakkal Majalla" panose="02000000000000000000" pitchFamily="2" charset="-78"/>
              <a:ea typeface="Gill Sans"/>
              <a:cs typeface="Sakkal Majalla" panose="02000000000000000000" pitchFamily="2" charset="-78"/>
              <a:sym typeface="Gill Sans"/>
            </a:endParaRP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معوقات إعادة التدوير</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pic>
        <p:nvPicPr>
          <p:cNvPr id="4098" name="Picture 2" descr="Recycled Paper Bags, Recycled Paper Shopping Bags in Stock - ULINE">
            <a:extLst>
              <a:ext uri="{FF2B5EF4-FFF2-40B4-BE49-F238E27FC236}">
                <a16:creationId xmlns:a16="http://schemas.microsoft.com/office/drawing/2014/main" id="{AF73CDB9-96A3-4AEF-93D2-0E01D5CE4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308" y="2447766"/>
            <a:ext cx="3290066" cy="230590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1C3592F-1FF2-4493-ADB2-AF3941F287A8}"/>
              </a:ext>
            </a:extLst>
          </p:cNvPr>
          <p:cNvSpPr txBox="1"/>
          <p:nvPr/>
        </p:nvSpPr>
        <p:spPr>
          <a:xfrm>
            <a:off x="306993" y="1722917"/>
            <a:ext cx="8530015" cy="3108543"/>
          </a:xfrm>
          <a:prstGeom prst="rect">
            <a:avLst/>
          </a:prstGeom>
          <a:solidFill>
            <a:schemeClr val="tx2">
              <a:lumMod val="20000"/>
              <a:lumOff val="80000"/>
            </a:schemeClr>
          </a:solidFill>
        </p:spPr>
        <p:txBody>
          <a:bodyPr wrap="square" rtlCol="0">
            <a:spAutoFit/>
          </a:bodyPr>
          <a:lstStyle/>
          <a:p>
            <a:pPr algn="r" rtl="1"/>
            <a:r>
              <a:rPr lang="ar-SA" sz="2800" dirty="0">
                <a:latin typeface="Sakkal Majalla" panose="02000000000000000000" pitchFamily="2" charset="-78"/>
                <a:ea typeface="Arial" charset="0"/>
                <a:cs typeface="Sakkal Majalla" panose="02000000000000000000" pitchFamily="2" charset="-78"/>
              </a:rPr>
              <a:t>دليل المدربين:</a:t>
            </a: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الهدف:</a:t>
            </a:r>
            <a:r>
              <a:rPr lang="ar-SA" sz="2800" dirty="0">
                <a:latin typeface="Sakkal Majalla" panose="02000000000000000000" pitchFamily="2" charset="-78"/>
                <a:ea typeface="Arial" charset="0"/>
                <a:cs typeface="Sakkal Majalla" panose="02000000000000000000" pitchFamily="2" charset="-78"/>
              </a:rPr>
              <a:t> </a:t>
            </a:r>
            <a:r>
              <a:rPr lang="ar-EG" sz="2800" dirty="0">
                <a:latin typeface="Sakkal Majalla" panose="02000000000000000000" pitchFamily="2" charset="-78"/>
                <a:ea typeface="Arial" charset="0"/>
                <a:cs typeface="Sakkal Majalla" panose="02000000000000000000" pitchFamily="2" charset="-78"/>
              </a:rPr>
              <a:t>تحفيز</a:t>
            </a:r>
            <a:r>
              <a:rPr lang="ar-SA" sz="2800" dirty="0">
                <a:latin typeface="Sakkal Majalla" panose="02000000000000000000" pitchFamily="2" charset="-78"/>
                <a:ea typeface="Arial" charset="0"/>
                <a:cs typeface="Sakkal Majalla" panose="02000000000000000000" pitchFamily="2" charset="-78"/>
              </a:rPr>
              <a:t> </a:t>
            </a:r>
            <a:r>
              <a:rPr lang="ar-EG" sz="2800" dirty="0">
                <a:latin typeface="Sakkal Majalla" panose="02000000000000000000" pitchFamily="2" charset="-78"/>
                <a:ea typeface="Arial" charset="0"/>
                <a:cs typeface="Sakkal Majalla" panose="02000000000000000000" pitchFamily="2" charset="-78"/>
              </a:rPr>
              <a:t>ال</a:t>
            </a:r>
            <a:r>
              <a:rPr lang="ar-SA" sz="2800" dirty="0">
                <a:latin typeface="Sakkal Majalla" panose="02000000000000000000" pitchFamily="2" charset="-78"/>
                <a:ea typeface="Arial" charset="0"/>
                <a:cs typeface="Sakkal Majalla" panose="02000000000000000000" pitchFamily="2" charset="-78"/>
              </a:rPr>
              <a:t>مناقشة حول </a:t>
            </a:r>
            <a:r>
              <a:rPr lang="ar-EG" sz="2800" dirty="0">
                <a:latin typeface="Sakkal Majalla" panose="02000000000000000000" pitchFamily="2" charset="-78"/>
                <a:ea typeface="Arial" charset="0"/>
                <a:cs typeface="Sakkal Majalla" panose="02000000000000000000" pitchFamily="2" charset="-78"/>
              </a:rPr>
              <a:t>معوقات اعادة التدوير</a:t>
            </a:r>
            <a:endParaRPr lang="ar-SA" sz="2800" dirty="0">
              <a:highlight>
                <a:srgbClr val="FFFF00"/>
              </a:highlight>
              <a:latin typeface="Sakkal Majalla" panose="02000000000000000000" pitchFamily="2" charset="-78"/>
              <a:ea typeface="Arial" charset="0"/>
              <a:cs typeface="Sakkal Majalla" panose="02000000000000000000" pitchFamily="2" charset="-78"/>
            </a:endParaRPr>
          </a:p>
          <a:p>
            <a:pPr marL="214313" indent="-214313" algn="r" rtl="1">
              <a:buFont typeface="Arial" charset="0"/>
              <a:buChar char="•"/>
            </a:pPr>
            <a:r>
              <a:rPr lang="ar" sz="2800" u="sng" dirty="0">
                <a:latin typeface="Sakkal Majalla" panose="02000000000000000000" pitchFamily="2" charset="-78"/>
                <a:ea typeface="Arial" charset="0"/>
                <a:cs typeface="Sakkal Majalla" panose="02000000000000000000" pitchFamily="2" charset="-78"/>
              </a:rPr>
              <a:t>نصائح: </a:t>
            </a:r>
            <a:r>
              <a:rPr lang="ar-EG" sz="2800" dirty="0">
                <a:latin typeface="Sakkal Majalla" panose="02000000000000000000" pitchFamily="2" charset="-78"/>
                <a:ea typeface="Arial" charset="0"/>
                <a:cs typeface="Sakkal Majalla" panose="02000000000000000000" pitchFamily="2" charset="-78"/>
              </a:rPr>
              <a:t>اسأل السؤال – اكتب الإجابات علي اللوح – ثم خذ الأصوات علي اي الأسباب يعد الأكثر أهمية ولا تقم بالتعليق علي اي منها</a:t>
            </a:r>
            <a:endParaRPr lang="en-US" sz="2800" u="sng" dirty="0">
              <a:latin typeface="Sakkal Majalla" panose="02000000000000000000" pitchFamily="2" charset="-78"/>
              <a:ea typeface="Arial" charset="0"/>
              <a:cs typeface="Sakkal Majalla" panose="02000000000000000000" pitchFamily="2" charset="-78"/>
            </a:endParaRPr>
          </a:p>
          <a:p>
            <a:pPr marL="257175" indent="-257175" algn="r" rtl="1">
              <a:buFont typeface="Arial" panose="020B0604020202020204" pitchFamily="34" charset="0"/>
              <a:buChar char="•"/>
            </a:pPr>
            <a:r>
              <a:rPr lang="ar-SA" sz="2800" u="sng" dirty="0">
                <a:latin typeface="Sakkal Majalla" panose="02000000000000000000" pitchFamily="2" charset="-78"/>
                <a:ea typeface="Arial" charset="0"/>
                <a:cs typeface="Sakkal Majalla" panose="02000000000000000000" pitchFamily="2" charset="-78"/>
              </a:rPr>
              <a:t>المواد الازمة</a:t>
            </a:r>
            <a:r>
              <a:rPr lang="ar-SA" sz="2800" dirty="0">
                <a:latin typeface="Sakkal Majalla" panose="02000000000000000000" pitchFamily="2" charset="-78"/>
                <a:ea typeface="Arial" charset="0"/>
                <a:cs typeface="Sakkal Majalla" panose="02000000000000000000" pitchFamily="2" charset="-78"/>
              </a:rPr>
              <a:t>: ملصقات</a:t>
            </a:r>
            <a:r>
              <a:rPr lang="en-US" sz="2800" dirty="0">
                <a:latin typeface="Sakkal Majalla" panose="02000000000000000000" pitchFamily="2" charset="-78"/>
                <a:ea typeface="Arial" charset="0"/>
                <a:cs typeface="Sakkal Majalla" panose="02000000000000000000" pitchFamily="2" charset="-78"/>
              </a:rPr>
              <a:t> </a:t>
            </a:r>
            <a:r>
              <a:rPr lang="ar-SA" sz="2800" dirty="0">
                <a:latin typeface="Sakkal Majalla" panose="02000000000000000000" pitchFamily="2" charset="-78"/>
                <a:ea typeface="Arial" charset="0"/>
                <a:cs typeface="Sakkal Majalla" panose="02000000000000000000" pitchFamily="2" charset="-78"/>
              </a:rPr>
              <a:t>واوراق كبيرة المخصصة للشرح</a:t>
            </a:r>
            <a:endParaRPr lang="en-US" sz="2800" dirty="0">
              <a:latin typeface="Sakkal Majalla" panose="02000000000000000000" pitchFamily="2" charset="-78"/>
              <a:ea typeface="Arial" charset="0"/>
              <a:cs typeface="Sakkal Majalla" panose="02000000000000000000" pitchFamily="2" charset="-78"/>
            </a:endParaRPr>
          </a:p>
          <a:p>
            <a:pPr marL="257175" indent="-257175" algn="r" rtl="1">
              <a:buFont typeface="Arial" panose="020B0604020202020204" pitchFamily="34" charset="0"/>
              <a:buChar char="•"/>
            </a:pPr>
            <a:r>
              <a:rPr lang="ar" sz="2800" u="sng" dirty="0">
                <a:latin typeface="Sakkal Majalla" panose="02000000000000000000" pitchFamily="2" charset="-78"/>
                <a:ea typeface="Arial" charset="0"/>
                <a:cs typeface="Sakkal Majalla" panose="02000000000000000000" pitchFamily="2" charset="-78"/>
              </a:rPr>
              <a:t>التقديم:</a:t>
            </a:r>
            <a:r>
              <a:rPr lang="ar" sz="2800" dirty="0">
                <a:latin typeface="Sakkal Majalla" panose="02000000000000000000" pitchFamily="2" charset="-78"/>
                <a:ea typeface="Arial" charset="0"/>
                <a:cs typeface="Sakkal Majalla" panose="02000000000000000000" pitchFamily="2" charset="-78"/>
              </a:rPr>
              <a:t> يطلب </a:t>
            </a:r>
            <a:r>
              <a:rPr lang="ar-EG" sz="2800" dirty="0">
                <a:latin typeface="Sakkal Majalla" panose="02000000000000000000" pitchFamily="2" charset="-78"/>
                <a:ea typeface="Arial" charset="0"/>
                <a:cs typeface="Sakkal Majalla" panose="02000000000000000000" pitchFamily="2" charset="-78"/>
              </a:rPr>
              <a:t>المدرب</a:t>
            </a:r>
            <a:r>
              <a:rPr lang="ar" sz="2800" dirty="0">
                <a:latin typeface="Sakkal Majalla" panose="02000000000000000000" pitchFamily="2" charset="-78"/>
                <a:ea typeface="Arial" charset="0"/>
                <a:cs typeface="Sakkal Majalla" panose="02000000000000000000" pitchFamily="2" charset="-78"/>
              </a:rPr>
              <a:t> من المشاركين الإجابة على الأسئلة ويكتبها </a:t>
            </a:r>
            <a:r>
              <a:rPr lang="ar-EG" sz="2800" dirty="0">
                <a:latin typeface="Sakkal Majalla" panose="02000000000000000000" pitchFamily="2" charset="-78"/>
                <a:ea typeface="Arial" charset="0"/>
                <a:cs typeface="Sakkal Majalla" panose="02000000000000000000" pitchFamily="2" charset="-78"/>
              </a:rPr>
              <a:t>ثم خذ الأصوات ويعلن عن أهم 3 معوقات لاعادة التدوير مع التركيز على اهم 3 اسباب</a:t>
            </a:r>
            <a:endParaRPr lang="en-US" sz="2800" dirty="0">
              <a:highlight>
                <a:srgbClr val="FFFF00"/>
              </a:highlight>
              <a:latin typeface="Sakkal Majalla" panose="02000000000000000000" pitchFamily="2" charset="-78"/>
              <a:ea typeface="Arial" charset="0"/>
              <a:cs typeface="Sakkal Majalla" panose="02000000000000000000" pitchFamily="2" charset="-78"/>
            </a:endParaRPr>
          </a:p>
        </p:txBody>
      </p:sp>
    </p:spTree>
    <p:extLst>
      <p:ext uri="{BB962C8B-B14F-4D97-AF65-F5344CB8AC3E}">
        <p14:creationId xmlns:p14="http://schemas.microsoft.com/office/powerpoint/2010/main" val="393749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4" name="Rectangle 3">
            <a:extLst>
              <a:ext uri="{FF2B5EF4-FFF2-40B4-BE49-F238E27FC236}">
                <a16:creationId xmlns:a16="http://schemas.microsoft.com/office/drawing/2014/main" id="{1DD94B04-05D2-4AE7-A26F-52517DADEE92}"/>
              </a:ext>
            </a:extLst>
          </p:cNvPr>
          <p:cNvSpPr/>
          <p:nvPr/>
        </p:nvSpPr>
        <p:spPr>
          <a:xfrm>
            <a:off x="1687861" y="3306867"/>
            <a:ext cx="4877684" cy="584775"/>
          </a:xfrm>
          <a:prstGeom prst="rect">
            <a:avLst/>
          </a:prstGeom>
        </p:spPr>
        <p:txBody>
          <a:bodyPr wrap="square">
            <a:spAutoFit/>
          </a:bodyPr>
          <a:lstStyle/>
          <a:p>
            <a:pPr algn="r">
              <a:spcAft>
                <a:spcPts val="1200"/>
              </a:spcAft>
            </a:pPr>
            <a:r>
              <a:rPr lang="ar-EG" sz="3200" b="1" dirty="0">
                <a:solidFill>
                  <a:schemeClr val="bg1"/>
                </a:solidFill>
                <a:latin typeface="Sakkal Majalla" panose="02000000000000000000" pitchFamily="2" charset="-78"/>
                <a:ea typeface="Gill Sans"/>
                <a:cs typeface="Sakkal Majalla" panose="02000000000000000000" pitchFamily="2" charset="-78"/>
                <a:sym typeface="Gill Sans"/>
              </a:rPr>
              <a:t>التوجه نحو إعادة التدوير</a:t>
            </a:r>
            <a:endParaRPr lang="ar-JO" sz="2200" dirty="0">
              <a:solidFill>
                <a:schemeClr val="bg1"/>
              </a:solidFill>
              <a:latin typeface="Gill Sans"/>
              <a:ea typeface="Gill Sans"/>
              <a:cs typeface="Gill Sans"/>
              <a:sym typeface="Gill Sans"/>
            </a:endParaRPr>
          </a:p>
        </p:txBody>
      </p:sp>
      <p:sp>
        <p:nvSpPr>
          <p:cNvPr id="5" name="Rectangle 4"/>
          <p:cNvSpPr/>
          <p:nvPr/>
        </p:nvSpPr>
        <p:spPr>
          <a:xfrm>
            <a:off x="674914" y="3712029"/>
            <a:ext cx="489857" cy="35922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41594" y="1936587"/>
            <a:ext cx="7543800" cy="391011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840619"/>
      </p:ext>
    </p:extLst>
  </p:cSld>
  <p:clrMapOvr>
    <a:masterClrMapping/>
  </p:clrMapOvr>
  <mc:AlternateContent xmlns:mc="http://schemas.openxmlformats.org/markup-compatibility/2006" xmlns:p14="http://schemas.microsoft.com/office/powerpoint/2010/main">
    <mc:Choice Requires="p14">
      <p:transition spd="slow" p14:dur="2000" advTm="57328"/>
    </mc:Choice>
    <mc:Fallback xmlns="">
      <p:transition spd="slow" advTm="57328"/>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977D92A-7168-46C5-91FC-FADDB3DF1C89}"/>
              </a:ext>
            </a:extLst>
          </p:cNvPr>
          <p:cNvSpPr/>
          <p:nvPr/>
        </p:nvSpPr>
        <p:spPr>
          <a:xfrm>
            <a:off x="137786" y="182880"/>
            <a:ext cx="4056238" cy="1066189"/>
          </a:xfrm>
          <a:prstGeom prst="rect">
            <a:avLst/>
          </a:prstGeom>
        </p:spPr>
        <p:txBody>
          <a:bodyPr wrap="square">
            <a:spAutoFit/>
          </a:bodyPr>
          <a:lstStyle/>
          <a:p>
            <a:pPr algn="r" rtl="1">
              <a:lnSpc>
                <a:spcPct val="113000"/>
              </a:lnSpc>
            </a:pPr>
            <a:r>
              <a:rPr lang="ar-EG" sz="2800" dirty="0">
                <a:solidFill>
                  <a:srgbClr val="002060"/>
                </a:solidFill>
                <a:latin typeface="Sakkal Majalla" panose="02000000000000000000" pitchFamily="2" charset="-78"/>
                <a:cs typeface="Sakkal Majalla" panose="02000000000000000000" pitchFamily="2" charset="-78"/>
              </a:rPr>
              <a:t>إدارة النفايات بشكل فعال جزء أساسي من إدارة المنشآت التجارية الحديثة</a:t>
            </a:r>
            <a:endParaRPr lang="en-US" sz="2400" dirty="0">
              <a:solidFill>
                <a:srgbClr val="002060"/>
              </a:solidFill>
              <a:latin typeface="Sakkal Majalla" panose="02000000000000000000" pitchFamily="2" charset="-78"/>
              <a:cs typeface="Sakkal Majalla" panose="02000000000000000000" pitchFamily="2" charset="-78"/>
            </a:endParaRPr>
          </a:p>
        </p:txBody>
      </p:sp>
      <p:sp>
        <p:nvSpPr>
          <p:cNvPr id="3" name="Text Placeholder 2">
            <a:extLst>
              <a:ext uri="{FF2B5EF4-FFF2-40B4-BE49-F238E27FC236}">
                <a16:creationId xmlns:a16="http://schemas.microsoft.com/office/drawing/2014/main" id="{27F7AF6E-DC98-4E3D-84B3-1FF88686FD46}"/>
              </a:ext>
            </a:extLst>
          </p:cNvPr>
          <p:cNvSpPr>
            <a:spLocks noGrp="1"/>
          </p:cNvSpPr>
          <p:nvPr>
            <p:ph type="body" idx="1"/>
          </p:nvPr>
        </p:nvSpPr>
        <p:spPr>
          <a:xfrm>
            <a:off x="1603332" y="1600199"/>
            <a:ext cx="6854868" cy="4791269"/>
          </a:xfrm>
        </p:spPr>
        <p:txBody>
          <a:bodyPr>
            <a:noAutofit/>
          </a:bodyPr>
          <a:lstStyle/>
          <a:p>
            <a:pPr marL="514350" indent="-514350" algn="just" rtl="1">
              <a:spcBef>
                <a:spcPts val="1200"/>
              </a:spcBef>
              <a:spcAft>
                <a:spcPts val="1200"/>
              </a:spcAft>
              <a:buSzPct val="100000"/>
              <a:buFont typeface="Wingdings" panose="05000000000000000000" pitchFamily="2" charset="2"/>
              <a:buChar char="v"/>
            </a:pPr>
            <a:r>
              <a:rPr lang="ar-EG" sz="2800" dirty="0">
                <a:solidFill>
                  <a:schemeClr val="tx1"/>
                </a:solidFill>
                <a:latin typeface="Sakkal Majalla" panose="02000000000000000000" pitchFamily="2" charset="-78"/>
                <a:cs typeface="Sakkal Majalla" panose="02000000000000000000" pitchFamily="2" charset="-78"/>
              </a:rPr>
              <a:t>الحد من النفايات ، الفصل من المصدر  ،  إعادة التدوير</a:t>
            </a:r>
          </a:p>
          <a:p>
            <a:pPr marL="514350" indent="-514350" algn="just" rtl="1">
              <a:spcBef>
                <a:spcPts val="1200"/>
              </a:spcBef>
              <a:spcAft>
                <a:spcPts val="1200"/>
              </a:spcAft>
              <a:buSzPct val="100000"/>
              <a:buFont typeface="Wingdings" panose="05000000000000000000" pitchFamily="2" charset="2"/>
              <a:buChar char="v"/>
            </a:pPr>
            <a:r>
              <a:rPr lang="ar-EG" sz="2800" dirty="0">
                <a:solidFill>
                  <a:schemeClr val="tx1"/>
                </a:solidFill>
                <a:latin typeface="Sakkal Majalla" panose="02000000000000000000" pitchFamily="2" charset="-78"/>
                <a:cs typeface="Sakkal Majalla" panose="02000000000000000000" pitchFamily="2" charset="-78"/>
              </a:rPr>
              <a:t>تحديد النفايات و مؤشرات الأداء</a:t>
            </a:r>
          </a:p>
          <a:p>
            <a:pPr marL="514350" indent="-514350" algn="just" rtl="1">
              <a:spcBef>
                <a:spcPts val="1200"/>
              </a:spcBef>
              <a:spcAft>
                <a:spcPts val="1200"/>
              </a:spcAft>
              <a:buSzPct val="100000"/>
              <a:buFont typeface="Wingdings" panose="05000000000000000000" pitchFamily="2" charset="2"/>
              <a:buChar char="v"/>
            </a:pPr>
            <a:r>
              <a:rPr lang="ar-EG" sz="2800" dirty="0">
                <a:solidFill>
                  <a:schemeClr val="tx1"/>
                </a:solidFill>
                <a:latin typeface="Sakkal Majalla" panose="02000000000000000000" pitchFamily="2" charset="-78"/>
                <a:cs typeface="Sakkal Majalla" panose="02000000000000000000" pitchFamily="2" charset="-78"/>
              </a:rPr>
              <a:t>خدمات إعادة التدوير</a:t>
            </a:r>
          </a:p>
          <a:p>
            <a:pPr marL="514350" indent="-514350" algn="just" rtl="1">
              <a:spcBef>
                <a:spcPts val="1200"/>
              </a:spcBef>
              <a:spcAft>
                <a:spcPts val="1200"/>
              </a:spcAft>
              <a:buSzPct val="100000"/>
              <a:buFont typeface="Wingdings" panose="05000000000000000000" pitchFamily="2" charset="2"/>
              <a:buChar char="v"/>
            </a:pPr>
            <a:r>
              <a:rPr lang="ar-EG" sz="2800" dirty="0">
                <a:solidFill>
                  <a:schemeClr val="tx1"/>
                </a:solidFill>
                <a:latin typeface="Sakkal Majalla" panose="02000000000000000000" pitchFamily="2" charset="-78"/>
                <a:cs typeface="Sakkal Majalla" panose="02000000000000000000" pitchFamily="2" charset="-78"/>
              </a:rPr>
              <a:t>خطط اعادة التدوير</a:t>
            </a:r>
          </a:p>
          <a:p>
            <a:pPr marL="514350" indent="-514350" algn="just" rtl="1">
              <a:spcBef>
                <a:spcPts val="1200"/>
              </a:spcBef>
              <a:spcAft>
                <a:spcPts val="1200"/>
              </a:spcAft>
              <a:buSzPct val="100000"/>
              <a:buFont typeface="Wingdings" panose="05000000000000000000" pitchFamily="2" charset="2"/>
              <a:buChar char="v"/>
            </a:pPr>
            <a:r>
              <a:rPr lang="ar-EG" sz="2800" dirty="0">
                <a:solidFill>
                  <a:schemeClr val="tx1"/>
                </a:solidFill>
                <a:latin typeface="Sakkal Majalla" panose="02000000000000000000" pitchFamily="2" charset="-78"/>
                <a:cs typeface="Sakkal Majalla" panose="02000000000000000000" pitchFamily="2" charset="-78"/>
              </a:rPr>
              <a:t>فرص التطوير </a:t>
            </a:r>
          </a:p>
          <a:p>
            <a:pPr marL="514350" indent="-514350" algn="just" rtl="1">
              <a:spcBef>
                <a:spcPts val="1200"/>
              </a:spcBef>
              <a:spcAft>
                <a:spcPts val="1200"/>
              </a:spcAft>
              <a:buSzPct val="100000"/>
              <a:buFont typeface="Wingdings" panose="05000000000000000000" pitchFamily="2" charset="2"/>
              <a:buChar char="v"/>
            </a:pPr>
            <a:r>
              <a:rPr lang="ar-EG" sz="2800" dirty="0">
                <a:solidFill>
                  <a:schemeClr val="tx1"/>
                </a:solidFill>
                <a:latin typeface="Sakkal Majalla" panose="02000000000000000000" pitchFamily="2" charset="-78"/>
                <a:cs typeface="Sakkal Majalla" panose="02000000000000000000" pitchFamily="2" charset="-78"/>
              </a:rPr>
              <a:t>الاطار التشريعي</a:t>
            </a:r>
          </a:p>
          <a:p>
            <a:pPr marL="514350" indent="-514350" algn="just" rtl="1">
              <a:spcBef>
                <a:spcPts val="1200"/>
              </a:spcBef>
              <a:spcAft>
                <a:spcPts val="1200"/>
              </a:spcAft>
              <a:buSzPct val="100000"/>
              <a:buFont typeface="Wingdings" panose="05000000000000000000" pitchFamily="2" charset="2"/>
              <a:buChar char="v"/>
            </a:pPr>
            <a:r>
              <a:rPr lang="ar-EG" sz="2800" dirty="0">
                <a:solidFill>
                  <a:schemeClr val="tx1"/>
                </a:solidFill>
                <a:latin typeface="Sakkal Majalla" panose="02000000000000000000" pitchFamily="2" charset="-78"/>
                <a:cs typeface="Sakkal Majalla" panose="02000000000000000000" pitchFamily="2" charset="-78"/>
              </a:rPr>
              <a:t>الترويج و الدعاية </a:t>
            </a:r>
          </a:p>
          <a:p>
            <a:pPr marL="403225" indent="-403225" algn="just" rtl="1"/>
            <a:endParaRPr lang="ar-JO" sz="2800" dirty="0">
              <a:solidFill>
                <a:schemeClr val="tx1"/>
              </a:solidFill>
              <a:latin typeface="Sakkal Majalla" panose="02000000000000000000" pitchFamily="2" charset="-78"/>
              <a:cs typeface="Sakkal Majalla" panose="02000000000000000000" pitchFamily="2" charset="-78"/>
            </a:endParaRPr>
          </a:p>
        </p:txBody>
      </p:sp>
      <p:sp>
        <p:nvSpPr>
          <p:cNvPr id="4" name="Slide Number Placeholder 3">
            <a:extLst>
              <a:ext uri="{FF2B5EF4-FFF2-40B4-BE49-F238E27FC236}">
                <a16:creationId xmlns:a16="http://schemas.microsoft.com/office/drawing/2014/main" id="{2956C12A-7446-43EC-A551-47F340721B94}"/>
              </a:ext>
            </a:extLst>
          </p:cNvPr>
          <p:cNvSpPr>
            <a:spLocks noGrp="1"/>
          </p:cNvSpPr>
          <p:nvPr>
            <p:ph type="sldNum" idx="12"/>
          </p:nvPr>
        </p:nvSpPr>
        <p:spPr/>
        <p:txBody>
          <a:bodyPr/>
          <a:lstStyle/>
          <a:p>
            <a:fld id="{00000000-1234-1234-1234-123412341234}" type="slidenum">
              <a:rPr lang="ar-EG" smtClean="0"/>
              <a:pPr/>
              <a:t>38</a:t>
            </a:fld>
            <a:endParaRPr lang="ar-EG"/>
          </a:p>
        </p:txBody>
      </p:sp>
      <p:sp>
        <p:nvSpPr>
          <p:cNvPr id="11" name="Title 1">
            <a:extLst>
              <a:ext uri="{FF2B5EF4-FFF2-40B4-BE49-F238E27FC236}">
                <a16:creationId xmlns:a16="http://schemas.microsoft.com/office/drawing/2014/main" id="{61A0C4DA-A90D-4760-AC8D-5251E4F10022}"/>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التوجه نحو إعادة التدوير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كيف تبدأ</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pic>
        <p:nvPicPr>
          <p:cNvPr id="7" name="Picture 2" descr="Drinking fountain stock image. Image of silver, close - 191945011">
            <a:extLst>
              <a:ext uri="{FF2B5EF4-FFF2-40B4-BE49-F238E27FC236}">
                <a16:creationId xmlns:a16="http://schemas.microsoft.com/office/drawing/2014/main" id="{E9B18DD5-4AD7-415C-A941-D9DEBADDF0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314774"/>
            <a:ext cx="3004458" cy="199420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cycling &amp;amp; Buy Back Centre| IPC Shopping Centre">
            <a:extLst>
              <a:ext uri="{FF2B5EF4-FFF2-40B4-BE49-F238E27FC236}">
                <a16:creationId xmlns:a16="http://schemas.microsoft.com/office/drawing/2014/main" id="{62BDC415-BCFD-421D-A04D-D2D48CBFB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74" y="4410070"/>
            <a:ext cx="2991784" cy="2119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020807"/>
      </p:ext>
    </p:extLst>
  </p:cSld>
  <p:clrMapOvr>
    <a:masterClrMapping/>
  </p:clrMapOvr>
  <mc:AlternateContent xmlns:mc="http://schemas.openxmlformats.org/markup-compatibility/2006" xmlns:p14="http://schemas.microsoft.com/office/powerpoint/2010/main">
    <mc:Choice Requires="p14">
      <p:transition spd="slow" p14:dur="2000" advTm="73751"/>
    </mc:Choice>
    <mc:Fallback xmlns="">
      <p:transition spd="slow" advTm="73751"/>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3CA643C-BB02-4827-8754-F363435AF19F}"/>
              </a:ext>
            </a:extLst>
          </p:cNvPr>
          <p:cNvSpPr txBox="1">
            <a:spLocks/>
          </p:cNvSpPr>
          <p:nvPr/>
        </p:nvSpPr>
        <p:spPr>
          <a:xfrm>
            <a:off x="3931920" y="182880"/>
            <a:ext cx="4813728"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التوجه نحو إعادة التدوير</a:t>
            </a:r>
          </a:p>
          <a:p>
            <a:pPr algn="r" rtl="1">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الفصل من  المصدر</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5" name="Rectangle 14">
            <a:extLst>
              <a:ext uri="{FF2B5EF4-FFF2-40B4-BE49-F238E27FC236}">
                <a16:creationId xmlns:a16="http://schemas.microsoft.com/office/drawing/2014/main" id="{E88D9527-ED18-45C5-8EFF-CD96BB23C0B6}"/>
              </a:ext>
            </a:extLst>
          </p:cNvPr>
          <p:cNvSpPr/>
          <p:nvPr/>
        </p:nvSpPr>
        <p:spPr>
          <a:xfrm>
            <a:off x="182881" y="182880"/>
            <a:ext cx="3990767" cy="1066189"/>
          </a:xfrm>
          <a:prstGeom prst="rect">
            <a:avLst/>
          </a:prstGeom>
        </p:spPr>
        <p:txBody>
          <a:bodyPr wrap="square">
            <a:spAutoFit/>
          </a:bodyPr>
          <a:lstStyle/>
          <a:p>
            <a:pPr algn="r" rtl="1">
              <a:lnSpc>
                <a:spcPct val="113000"/>
              </a:lnSpc>
            </a:pPr>
            <a:r>
              <a:rPr lang="ar-EG" sz="2800" dirty="0">
                <a:solidFill>
                  <a:schemeClr val="bg2"/>
                </a:solidFill>
                <a:latin typeface="Sakkal Majalla" panose="02000000000000000000" pitchFamily="2" charset="-78"/>
                <a:cs typeface="Sakkal Majalla" panose="02000000000000000000" pitchFamily="2" charset="-78"/>
              </a:rPr>
              <a:t>أهم خطوة نحو إعادة التدوير وتؤدي إلى توفير تكاليف إدارة النفايات</a:t>
            </a:r>
            <a:endParaRPr lang="en-US" sz="2800" dirty="0">
              <a:solidFill>
                <a:schemeClr val="bg2"/>
              </a:solidFill>
              <a:latin typeface="Sakkal Majalla" panose="02000000000000000000" pitchFamily="2" charset="-78"/>
              <a:cs typeface="Sakkal Majalla" panose="02000000000000000000" pitchFamily="2" charset="-78"/>
            </a:endParaRPr>
          </a:p>
        </p:txBody>
      </p:sp>
      <p:grpSp>
        <p:nvGrpSpPr>
          <p:cNvPr id="6" name="Group 5"/>
          <p:cNvGrpSpPr/>
          <p:nvPr/>
        </p:nvGrpSpPr>
        <p:grpSpPr>
          <a:xfrm>
            <a:off x="1382014" y="1962714"/>
            <a:ext cx="6618986" cy="3852356"/>
            <a:chOff x="1338471" y="2035412"/>
            <a:chExt cx="6290702" cy="3474857"/>
          </a:xfrm>
        </p:grpSpPr>
        <p:grpSp>
          <p:nvGrpSpPr>
            <p:cNvPr id="2" name="Group 1">
              <a:extLst>
                <a:ext uri="{FF2B5EF4-FFF2-40B4-BE49-F238E27FC236}">
                  <a16:creationId xmlns:a16="http://schemas.microsoft.com/office/drawing/2014/main" id="{D7454E34-FC01-49E3-BAEB-52750EED9524}"/>
                </a:ext>
              </a:extLst>
            </p:cNvPr>
            <p:cNvGrpSpPr/>
            <p:nvPr/>
          </p:nvGrpSpPr>
          <p:grpSpPr>
            <a:xfrm>
              <a:off x="1338471" y="2035412"/>
              <a:ext cx="5576947" cy="3474857"/>
              <a:chOff x="788958" y="1866389"/>
              <a:chExt cx="7127118" cy="4699792"/>
            </a:xfrm>
          </p:grpSpPr>
          <p:sp>
            <p:nvSpPr>
              <p:cNvPr id="3" name="Freeform 2"/>
              <p:cNvSpPr/>
              <p:nvPr/>
            </p:nvSpPr>
            <p:spPr>
              <a:xfrm>
                <a:off x="3621670" y="4361868"/>
                <a:ext cx="2202259" cy="2204313"/>
              </a:xfrm>
              <a:custGeom>
                <a:avLst/>
                <a:gdLst>
                  <a:gd name="connsiteX0" fmla="*/ 0 w 2304531"/>
                  <a:gd name="connsiteY0" fmla="*/ 1152266 h 2304531"/>
                  <a:gd name="connsiteX1" fmla="*/ 1152266 w 2304531"/>
                  <a:gd name="connsiteY1" fmla="*/ 0 h 2304531"/>
                  <a:gd name="connsiteX2" fmla="*/ 2304532 w 2304531"/>
                  <a:gd name="connsiteY2" fmla="*/ 1152266 h 2304531"/>
                  <a:gd name="connsiteX3" fmla="*/ 1152266 w 2304531"/>
                  <a:gd name="connsiteY3" fmla="*/ 2304532 h 2304531"/>
                  <a:gd name="connsiteX4" fmla="*/ 0 w 2304531"/>
                  <a:gd name="connsiteY4" fmla="*/ 1152266 h 230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531" h="2304531">
                    <a:moveTo>
                      <a:pt x="0" y="1152266"/>
                    </a:moveTo>
                    <a:cubicBezTo>
                      <a:pt x="0" y="515887"/>
                      <a:pt x="515887" y="0"/>
                      <a:pt x="1152266" y="0"/>
                    </a:cubicBezTo>
                    <a:cubicBezTo>
                      <a:pt x="1788645" y="0"/>
                      <a:pt x="2304532" y="515887"/>
                      <a:pt x="2304532" y="1152266"/>
                    </a:cubicBezTo>
                    <a:cubicBezTo>
                      <a:pt x="2304532" y="1788645"/>
                      <a:pt x="1788645" y="2304532"/>
                      <a:pt x="1152266" y="2304532"/>
                    </a:cubicBezTo>
                    <a:cubicBezTo>
                      <a:pt x="515887" y="2304532"/>
                      <a:pt x="0" y="1788645"/>
                      <a:pt x="0" y="1152266"/>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0191" tIns="350191" rIns="350191" bIns="350191" numCol="1" spcCol="1270" anchor="ctr" anchorCtr="0">
                <a:noAutofit/>
              </a:bodyPr>
              <a:lstStyle/>
              <a:p>
                <a:pPr algn="ctr" defTabSz="889000">
                  <a:lnSpc>
                    <a:spcPct val="90000"/>
                  </a:lnSpc>
                  <a:spcBef>
                    <a:spcPct val="0"/>
                  </a:spcBef>
                  <a:spcAft>
                    <a:spcPct val="35000"/>
                  </a:spcAft>
                </a:pPr>
                <a:r>
                  <a:rPr lang="ar-EG" sz="2800" kern="1200" dirty="0">
                    <a:latin typeface="Sakkal Majalla" panose="02000000000000000000" pitchFamily="2" charset="-78"/>
                    <a:cs typeface="Sakkal Majalla" panose="02000000000000000000" pitchFamily="2" charset="-78"/>
                  </a:rPr>
                  <a:t>فوائد الفصل من المصدر</a:t>
                </a:r>
                <a:endParaRPr lang="en-US" sz="2800" kern="1200" dirty="0">
                  <a:latin typeface="Sakkal Majalla" panose="02000000000000000000" pitchFamily="2" charset="-78"/>
                  <a:cs typeface="Sakkal Majalla" panose="02000000000000000000" pitchFamily="2" charset="-78"/>
                </a:endParaRPr>
              </a:p>
            </p:txBody>
          </p:sp>
          <p:sp>
            <p:nvSpPr>
              <p:cNvPr id="5" name="Freeform 4"/>
              <p:cNvSpPr/>
              <p:nvPr/>
            </p:nvSpPr>
            <p:spPr>
              <a:xfrm>
                <a:off x="788958" y="4626382"/>
                <a:ext cx="2092147" cy="1675278"/>
              </a:xfrm>
              <a:custGeom>
                <a:avLst/>
                <a:gdLst>
                  <a:gd name="connsiteX0" fmla="*/ 0 w 2189305"/>
                  <a:gd name="connsiteY0" fmla="*/ 175144 h 1751444"/>
                  <a:gd name="connsiteX1" fmla="*/ 175144 w 2189305"/>
                  <a:gd name="connsiteY1" fmla="*/ 0 h 1751444"/>
                  <a:gd name="connsiteX2" fmla="*/ 2014161 w 2189305"/>
                  <a:gd name="connsiteY2" fmla="*/ 0 h 1751444"/>
                  <a:gd name="connsiteX3" fmla="*/ 2189305 w 2189305"/>
                  <a:gd name="connsiteY3" fmla="*/ 175144 h 1751444"/>
                  <a:gd name="connsiteX4" fmla="*/ 2189305 w 2189305"/>
                  <a:gd name="connsiteY4" fmla="*/ 1576300 h 1751444"/>
                  <a:gd name="connsiteX5" fmla="*/ 2014161 w 2189305"/>
                  <a:gd name="connsiteY5" fmla="*/ 1751444 h 1751444"/>
                  <a:gd name="connsiteX6" fmla="*/ 175144 w 2189305"/>
                  <a:gd name="connsiteY6" fmla="*/ 1751444 h 1751444"/>
                  <a:gd name="connsiteX7" fmla="*/ 0 w 2189305"/>
                  <a:gd name="connsiteY7" fmla="*/ 1576300 h 1751444"/>
                  <a:gd name="connsiteX8" fmla="*/ 0 w 2189305"/>
                  <a:gd name="connsiteY8" fmla="*/ 175144 h 175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9305" h="1751444">
                    <a:moveTo>
                      <a:pt x="0" y="175144"/>
                    </a:moveTo>
                    <a:cubicBezTo>
                      <a:pt x="0" y="78415"/>
                      <a:pt x="78415" y="0"/>
                      <a:pt x="175144" y="0"/>
                    </a:cubicBezTo>
                    <a:lnTo>
                      <a:pt x="2014161" y="0"/>
                    </a:lnTo>
                    <a:cubicBezTo>
                      <a:pt x="2110890" y="0"/>
                      <a:pt x="2189305" y="78415"/>
                      <a:pt x="2189305" y="175144"/>
                    </a:cubicBezTo>
                    <a:lnTo>
                      <a:pt x="2189305" y="1576300"/>
                    </a:lnTo>
                    <a:cubicBezTo>
                      <a:pt x="2189305" y="1673029"/>
                      <a:pt x="2110890" y="1751444"/>
                      <a:pt x="2014161" y="1751444"/>
                    </a:cubicBezTo>
                    <a:lnTo>
                      <a:pt x="175144" y="1751444"/>
                    </a:lnTo>
                    <a:cubicBezTo>
                      <a:pt x="78415" y="1751444"/>
                      <a:pt x="0" y="1673029"/>
                      <a:pt x="0" y="1576300"/>
                    </a:cubicBezTo>
                    <a:lnTo>
                      <a:pt x="0" y="17514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9398" tIns="89398" rIns="89398" bIns="89398" numCol="1" spcCol="1270" anchor="ctr" anchorCtr="0">
                <a:noAutofit/>
              </a:bodyPr>
              <a:lstStyle/>
              <a:p>
                <a:pPr algn="ctr" defTabSz="889000">
                  <a:lnSpc>
                    <a:spcPct val="90000"/>
                  </a:lnSpc>
                  <a:spcBef>
                    <a:spcPct val="0"/>
                  </a:spcBef>
                  <a:spcAft>
                    <a:spcPct val="35000"/>
                  </a:spcAft>
                </a:pPr>
                <a:r>
                  <a:rPr lang="ar-EG" sz="2000" kern="1200" dirty="0">
                    <a:latin typeface="Sakkal Majalla" panose="02000000000000000000" pitchFamily="2" charset="-78"/>
                    <a:cs typeface="Sakkal Majalla" panose="02000000000000000000" pitchFamily="2" charset="-78"/>
                  </a:rPr>
                  <a:t>زيادة فرص إعادة التدوير وخفض تكلفة التشغيل</a:t>
                </a:r>
                <a:endParaRPr lang="en-US" sz="2000" kern="1200" dirty="0">
                  <a:latin typeface="Sakkal Majalla" panose="02000000000000000000" pitchFamily="2" charset="-78"/>
                  <a:cs typeface="Sakkal Majalla" panose="02000000000000000000" pitchFamily="2" charset="-78"/>
                </a:endParaRPr>
              </a:p>
            </p:txBody>
          </p:sp>
          <p:sp>
            <p:nvSpPr>
              <p:cNvPr id="7" name="Left Arrow 6"/>
              <p:cNvSpPr/>
              <p:nvPr/>
            </p:nvSpPr>
            <p:spPr>
              <a:xfrm rot="3228019">
                <a:off x="3420167" y="3718210"/>
                <a:ext cx="965266" cy="627643"/>
              </a:xfrm>
              <a:prstGeom prst="leftArrow">
                <a:avLst>
                  <a:gd name="adj1" fmla="val 60000"/>
                  <a:gd name="adj2" fmla="val 50000"/>
                </a:avLst>
              </a:prstGeom>
            </p:spPr>
            <p:style>
              <a:lnRef idx="0">
                <a:schemeClr val="lt1">
                  <a:hueOff val="0"/>
                  <a:satOff val="0"/>
                  <a:lumOff val="0"/>
                  <a:alphaOff val="0"/>
                </a:schemeClr>
              </a:lnRef>
              <a:fillRef idx="1">
                <a:schemeClr val="accent2">
                  <a:hueOff val="-10237686"/>
                  <a:satOff val="-41761"/>
                  <a:lumOff val="881"/>
                  <a:alphaOff val="0"/>
                </a:schemeClr>
              </a:fillRef>
              <a:effectRef idx="0">
                <a:schemeClr val="accent2">
                  <a:hueOff val="-10237686"/>
                  <a:satOff val="-41761"/>
                  <a:lumOff val="881"/>
                  <a:alphaOff val="0"/>
                </a:schemeClr>
              </a:effectRef>
              <a:fontRef idx="minor">
                <a:schemeClr val="lt1">
                  <a:hueOff val="0"/>
                  <a:satOff val="0"/>
                  <a:lumOff val="0"/>
                  <a:alphaOff val="0"/>
                </a:schemeClr>
              </a:fontRef>
            </p:style>
            <p:txBody>
              <a:bodyPr/>
              <a:lstStyle/>
              <a:p>
                <a:endParaRPr lang="en-EG"/>
              </a:p>
            </p:txBody>
          </p:sp>
          <p:sp>
            <p:nvSpPr>
              <p:cNvPr id="8" name="Freeform 7"/>
              <p:cNvSpPr/>
              <p:nvPr/>
            </p:nvSpPr>
            <p:spPr>
              <a:xfrm>
                <a:off x="1445049" y="1876975"/>
                <a:ext cx="2092147" cy="1675279"/>
              </a:xfrm>
              <a:custGeom>
                <a:avLst/>
                <a:gdLst>
                  <a:gd name="connsiteX0" fmla="*/ 0 w 2189305"/>
                  <a:gd name="connsiteY0" fmla="*/ 175144 h 1751444"/>
                  <a:gd name="connsiteX1" fmla="*/ 175144 w 2189305"/>
                  <a:gd name="connsiteY1" fmla="*/ 0 h 1751444"/>
                  <a:gd name="connsiteX2" fmla="*/ 2014161 w 2189305"/>
                  <a:gd name="connsiteY2" fmla="*/ 0 h 1751444"/>
                  <a:gd name="connsiteX3" fmla="*/ 2189305 w 2189305"/>
                  <a:gd name="connsiteY3" fmla="*/ 175144 h 1751444"/>
                  <a:gd name="connsiteX4" fmla="*/ 2189305 w 2189305"/>
                  <a:gd name="connsiteY4" fmla="*/ 1576300 h 1751444"/>
                  <a:gd name="connsiteX5" fmla="*/ 2014161 w 2189305"/>
                  <a:gd name="connsiteY5" fmla="*/ 1751444 h 1751444"/>
                  <a:gd name="connsiteX6" fmla="*/ 175144 w 2189305"/>
                  <a:gd name="connsiteY6" fmla="*/ 1751444 h 1751444"/>
                  <a:gd name="connsiteX7" fmla="*/ 0 w 2189305"/>
                  <a:gd name="connsiteY7" fmla="*/ 1576300 h 1751444"/>
                  <a:gd name="connsiteX8" fmla="*/ 0 w 2189305"/>
                  <a:gd name="connsiteY8" fmla="*/ 175144 h 175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9305" h="1751444">
                    <a:moveTo>
                      <a:pt x="0" y="175144"/>
                    </a:moveTo>
                    <a:cubicBezTo>
                      <a:pt x="0" y="78415"/>
                      <a:pt x="78415" y="0"/>
                      <a:pt x="175144" y="0"/>
                    </a:cubicBezTo>
                    <a:lnTo>
                      <a:pt x="2014161" y="0"/>
                    </a:lnTo>
                    <a:cubicBezTo>
                      <a:pt x="2110890" y="0"/>
                      <a:pt x="2189305" y="78415"/>
                      <a:pt x="2189305" y="175144"/>
                    </a:cubicBezTo>
                    <a:lnTo>
                      <a:pt x="2189305" y="1576300"/>
                    </a:lnTo>
                    <a:cubicBezTo>
                      <a:pt x="2189305" y="1673029"/>
                      <a:pt x="2110890" y="1751444"/>
                      <a:pt x="2014161" y="1751444"/>
                    </a:cubicBezTo>
                    <a:lnTo>
                      <a:pt x="175144" y="1751444"/>
                    </a:lnTo>
                    <a:cubicBezTo>
                      <a:pt x="78415" y="1751444"/>
                      <a:pt x="0" y="1673029"/>
                      <a:pt x="0" y="1576300"/>
                    </a:cubicBezTo>
                    <a:lnTo>
                      <a:pt x="0" y="175144"/>
                    </a:lnTo>
                    <a:close/>
                  </a:path>
                </a:pathLst>
              </a:custGeom>
            </p:spPr>
            <p:style>
              <a:lnRef idx="2">
                <a:schemeClr val="lt1">
                  <a:hueOff val="0"/>
                  <a:satOff val="0"/>
                  <a:lumOff val="0"/>
                  <a:alphaOff val="0"/>
                </a:schemeClr>
              </a:lnRef>
              <a:fillRef idx="1">
                <a:schemeClr val="accent2">
                  <a:hueOff val="-10237686"/>
                  <a:satOff val="-41761"/>
                  <a:lumOff val="881"/>
                  <a:alphaOff val="0"/>
                </a:schemeClr>
              </a:fillRef>
              <a:effectRef idx="0">
                <a:schemeClr val="accent2">
                  <a:hueOff val="-10237686"/>
                  <a:satOff val="-41761"/>
                  <a:lumOff val="881"/>
                  <a:alphaOff val="0"/>
                </a:schemeClr>
              </a:effectRef>
              <a:fontRef idx="minor">
                <a:schemeClr val="lt1"/>
              </a:fontRef>
            </p:style>
            <p:txBody>
              <a:bodyPr spcFirstLastPara="0" vert="horz" wrap="square" lIns="89398" tIns="89398" rIns="89398" bIns="89398" numCol="1" spcCol="1270" anchor="ctr" anchorCtr="0">
                <a:noAutofit/>
              </a:bodyPr>
              <a:lstStyle/>
              <a:p>
                <a:pPr algn="ctr" defTabSz="889000" rtl="1">
                  <a:lnSpc>
                    <a:spcPct val="90000"/>
                  </a:lnSpc>
                  <a:spcBef>
                    <a:spcPct val="0"/>
                  </a:spcBef>
                  <a:spcAft>
                    <a:spcPct val="35000"/>
                  </a:spcAft>
                </a:pPr>
                <a:r>
                  <a:rPr lang="ar-EG" sz="2000" kern="1200" dirty="0">
                    <a:latin typeface="Sakkal Majalla" panose="02000000000000000000" pitchFamily="2" charset="-78"/>
                    <a:cs typeface="Sakkal Majalla" panose="02000000000000000000" pitchFamily="2" charset="-78"/>
                  </a:rPr>
                  <a:t>زيادة جودة المنتج النهائي والقيمة المضافة للمواد القابلة لإعادة التدوير</a:t>
                </a:r>
                <a:endParaRPr lang="en-US" sz="2000" kern="1200" dirty="0">
                  <a:latin typeface="Sakkal Majalla" panose="02000000000000000000" pitchFamily="2" charset="-78"/>
                  <a:cs typeface="Sakkal Majalla" panose="02000000000000000000" pitchFamily="2" charset="-78"/>
                </a:endParaRPr>
              </a:p>
            </p:txBody>
          </p:sp>
          <p:sp>
            <p:nvSpPr>
              <p:cNvPr id="10" name="Freeform 9"/>
              <p:cNvSpPr/>
              <p:nvPr/>
            </p:nvSpPr>
            <p:spPr>
              <a:xfrm>
                <a:off x="5823929" y="1866389"/>
                <a:ext cx="2092147" cy="1675279"/>
              </a:xfrm>
              <a:custGeom>
                <a:avLst/>
                <a:gdLst>
                  <a:gd name="connsiteX0" fmla="*/ 0 w 2189305"/>
                  <a:gd name="connsiteY0" fmla="*/ 175144 h 1751444"/>
                  <a:gd name="connsiteX1" fmla="*/ 175144 w 2189305"/>
                  <a:gd name="connsiteY1" fmla="*/ 0 h 1751444"/>
                  <a:gd name="connsiteX2" fmla="*/ 2014161 w 2189305"/>
                  <a:gd name="connsiteY2" fmla="*/ 0 h 1751444"/>
                  <a:gd name="connsiteX3" fmla="*/ 2189305 w 2189305"/>
                  <a:gd name="connsiteY3" fmla="*/ 175144 h 1751444"/>
                  <a:gd name="connsiteX4" fmla="*/ 2189305 w 2189305"/>
                  <a:gd name="connsiteY4" fmla="*/ 1576300 h 1751444"/>
                  <a:gd name="connsiteX5" fmla="*/ 2014161 w 2189305"/>
                  <a:gd name="connsiteY5" fmla="*/ 1751444 h 1751444"/>
                  <a:gd name="connsiteX6" fmla="*/ 175144 w 2189305"/>
                  <a:gd name="connsiteY6" fmla="*/ 1751444 h 1751444"/>
                  <a:gd name="connsiteX7" fmla="*/ 0 w 2189305"/>
                  <a:gd name="connsiteY7" fmla="*/ 1576300 h 1751444"/>
                  <a:gd name="connsiteX8" fmla="*/ 0 w 2189305"/>
                  <a:gd name="connsiteY8" fmla="*/ 175144 h 175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9305" h="1751444">
                    <a:moveTo>
                      <a:pt x="0" y="175144"/>
                    </a:moveTo>
                    <a:cubicBezTo>
                      <a:pt x="0" y="78415"/>
                      <a:pt x="78415" y="0"/>
                      <a:pt x="175144" y="0"/>
                    </a:cubicBezTo>
                    <a:lnTo>
                      <a:pt x="2014161" y="0"/>
                    </a:lnTo>
                    <a:cubicBezTo>
                      <a:pt x="2110890" y="0"/>
                      <a:pt x="2189305" y="78415"/>
                      <a:pt x="2189305" y="175144"/>
                    </a:cubicBezTo>
                    <a:lnTo>
                      <a:pt x="2189305" y="1576300"/>
                    </a:lnTo>
                    <a:cubicBezTo>
                      <a:pt x="2189305" y="1673029"/>
                      <a:pt x="2110890" y="1751444"/>
                      <a:pt x="2014161" y="1751444"/>
                    </a:cubicBezTo>
                    <a:lnTo>
                      <a:pt x="175144" y="1751444"/>
                    </a:lnTo>
                    <a:cubicBezTo>
                      <a:pt x="78415" y="1751444"/>
                      <a:pt x="0" y="1673029"/>
                      <a:pt x="0" y="1576300"/>
                    </a:cubicBezTo>
                    <a:lnTo>
                      <a:pt x="0" y="175144"/>
                    </a:lnTo>
                    <a:close/>
                  </a:path>
                </a:pathLst>
              </a:custGeom>
            </p:spPr>
            <p:style>
              <a:lnRef idx="2">
                <a:schemeClr val="lt1">
                  <a:hueOff val="0"/>
                  <a:satOff val="0"/>
                  <a:lumOff val="0"/>
                  <a:alphaOff val="0"/>
                </a:schemeClr>
              </a:lnRef>
              <a:fillRef idx="1">
                <a:schemeClr val="accent2">
                  <a:hueOff val="-20475372"/>
                  <a:satOff val="-83521"/>
                  <a:lumOff val="1762"/>
                  <a:alphaOff val="0"/>
                </a:schemeClr>
              </a:fillRef>
              <a:effectRef idx="0">
                <a:schemeClr val="accent2">
                  <a:hueOff val="-20475372"/>
                  <a:satOff val="-83521"/>
                  <a:lumOff val="1762"/>
                  <a:alphaOff val="0"/>
                </a:schemeClr>
              </a:effectRef>
              <a:fontRef idx="minor">
                <a:schemeClr val="lt1"/>
              </a:fontRef>
            </p:style>
            <p:txBody>
              <a:bodyPr spcFirstLastPara="0" vert="horz" wrap="square" lIns="89398" tIns="89398" rIns="89398" bIns="89398" numCol="1" spcCol="1270" anchor="ctr" anchorCtr="0">
                <a:noAutofit/>
              </a:bodyPr>
              <a:lstStyle/>
              <a:p>
                <a:pPr algn="ctr" defTabSz="889000">
                  <a:lnSpc>
                    <a:spcPct val="90000"/>
                  </a:lnSpc>
                  <a:spcBef>
                    <a:spcPct val="0"/>
                  </a:spcBef>
                  <a:spcAft>
                    <a:spcPct val="35000"/>
                  </a:spcAft>
                </a:pPr>
                <a:r>
                  <a:rPr lang="ar-EG" sz="2000" kern="1200" dirty="0">
                    <a:latin typeface="Sakkal Majalla" panose="02000000000000000000" pitchFamily="2" charset="-78"/>
                    <a:cs typeface="Sakkal Majalla" panose="02000000000000000000" pitchFamily="2" charset="-78"/>
                  </a:rPr>
                  <a:t>الحد من الجهود المبذولة في مناولة النفايات</a:t>
                </a:r>
                <a:endParaRPr lang="en-US" sz="2000" kern="1200" dirty="0">
                  <a:latin typeface="Sakkal Majalla" panose="02000000000000000000" pitchFamily="2" charset="-78"/>
                  <a:cs typeface="Sakkal Majalla" panose="02000000000000000000" pitchFamily="2" charset="-78"/>
                </a:endParaRPr>
              </a:p>
            </p:txBody>
          </p:sp>
          <p:sp>
            <p:nvSpPr>
              <p:cNvPr id="12" name="Left Arrow 11"/>
              <p:cNvSpPr/>
              <p:nvPr/>
            </p:nvSpPr>
            <p:spPr>
              <a:xfrm>
                <a:off x="2914660" y="5208761"/>
                <a:ext cx="588613" cy="628229"/>
              </a:xfrm>
              <a:prstGeom prst="leftArrow">
                <a:avLst>
                  <a:gd name="adj1" fmla="val 60000"/>
                  <a:gd name="adj2" fmla="val 50000"/>
                </a:avLst>
              </a:pr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hueOff val="0"/>
                  <a:satOff val="0"/>
                  <a:lumOff val="0"/>
                  <a:alphaOff val="0"/>
                </a:schemeClr>
              </a:fontRef>
            </p:style>
            <p:txBody>
              <a:bodyPr/>
              <a:lstStyle/>
              <a:p>
                <a:endParaRPr lang="en-EG"/>
              </a:p>
            </p:txBody>
          </p:sp>
          <p:sp>
            <p:nvSpPr>
              <p:cNvPr id="13" name="Left Arrow 12"/>
              <p:cNvSpPr/>
              <p:nvPr/>
            </p:nvSpPr>
            <p:spPr>
              <a:xfrm rot="8360011">
                <a:off x="5011092" y="3704056"/>
                <a:ext cx="977858" cy="628229"/>
              </a:xfrm>
              <a:prstGeom prst="leftArrow">
                <a:avLst>
                  <a:gd name="adj1" fmla="val 60000"/>
                  <a:gd name="adj2" fmla="val 50000"/>
                </a:avLst>
              </a:prstGeom>
            </p:spPr>
            <p:style>
              <a:lnRef idx="0">
                <a:schemeClr val="lt1">
                  <a:hueOff val="0"/>
                  <a:satOff val="0"/>
                  <a:lumOff val="0"/>
                  <a:alphaOff val="0"/>
                </a:schemeClr>
              </a:lnRef>
              <a:fillRef idx="1">
                <a:schemeClr val="accent2">
                  <a:hueOff val="-20475372"/>
                  <a:satOff val="-83521"/>
                  <a:lumOff val="1762"/>
                  <a:alphaOff val="0"/>
                </a:schemeClr>
              </a:fillRef>
              <a:effectRef idx="0">
                <a:schemeClr val="accent2">
                  <a:hueOff val="-20475372"/>
                  <a:satOff val="-83521"/>
                  <a:lumOff val="1762"/>
                  <a:alphaOff val="0"/>
                </a:schemeClr>
              </a:effectRef>
              <a:fontRef idx="minor">
                <a:schemeClr val="lt1">
                  <a:hueOff val="0"/>
                  <a:satOff val="0"/>
                  <a:lumOff val="0"/>
                  <a:alphaOff val="0"/>
                </a:schemeClr>
              </a:fontRef>
            </p:style>
            <p:txBody>
              <a:bodyPr/>
              <a:lstStyle/>
              <a:p>
                <a:endParaRPr lang="en-EG"/>
              </a:p>
            </p:txBody>
          </p:sp>
        </p:grpSp>
        <p:sp>
          <p:nvSpPr>
            <p:cNvPr id="17" name="Freeform 16"/>
            <p:cNvSpPr/>
            <p:nvPr/>
          </p:nvSpPr>
          <p:spPr>
            <a:xfrm>
              <a:off x="5992075" y="4076051"/>
              <a:ext cx="1637098" cy="1238641"/>
            </a:xfrm>
            <a:custGeom>
              <a:avLst/>
              <a:gdLst>
                <a:gd name="connsiteX0" fmla="*/ 0 w 2189305"/>
                <a:gd name="connsiteY0" fmla="*/ 175144 h 1751444"/>
                <a:gd name="connsiteX1" fmla="*/ 175144 w 2189305"/>
                <a:gd name="connsiteY1" fmla="*/ 0 h 1751444"/>
                <a:gd name="connsiteX2" fmla="*/ 2014161 w 2189305"/>
                <a:gd name="connsiteY2" fmla="*/ 0 h 1751444"/>
                <a:gd name="connsiteX3" fmla="*/ 2189305 w 2189305"/>
                <a:gd name="connsiteY3" fmla="*/ 175144 h 1751444"/>
                <a:gd name="connsiteX4" fmla="*/ 2189305 w 2189305"/>
                <a:gd name="connsiteY4" fmla="*/ 1576300 h 1751444"/>
                <a:gd name="connsiteX5" fmla="*/ 2014161 w 2189305"/>
                <a:gd name="connsiteY5" fmla="*/ 1751444 h 1751444"/>
                <a:gd name="connsiteX6" fmla="*/ 175144 w 2189305"/>
                <a:gd name="connsiteY6" fmla="*/ 1751444 h 1751444"/>
                <a:gd name="connsiteX7" fmla="*/ 0 w 2189305"/>
                <a:gd name="connsiteY7" fmla="*/ 1576300 h 1751444"/>
                <a:gd name="connsiteX8" fmla="*/ 0 w 2189305"/>
                <a:gd name="connsiteY8" fmla="*/ 175144 h 175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9305" h="1751444">
                  <a:moveTo>
                    <a:pt x="0" y="175144"/>
                  </a:moveTo>
                  <a:cubicBezTo>
                    <a:pt x="0" y="78415"/>
                    <a:pt x="78415" y="0"/>
                    <a:pt x="175144" y="0"/>
                  </a:cubicBezTo>
                  <a:lnTo>
                    <a:pt x="2014161" y="0"/>
                  </a:lnTo>
                  <a:cubicBezTo>
                    <a:pt x="2110890" y="0"/>
                    <a:pt x="2189305" y="78415"/>
                    <a:pt x="2189305" y="175144"/>
                  </a:cubicBezTo>
                  <a:lnTo>
                    <a:pt x="2189305" y="1576300"/>
                  </a:lnTo>
                  <a:cubicBezTo>
                    <a:pt x="2189305" y="1673029"/>
                    <a:pt x="2110890" y="1751444"/>
                    <a:pt x="2014161" y="1751444"/>
                  </a:cubicBezTo>
                  <a:lnTo>
                    <a:pt x="175144" y="1751444"/>
                  </a:lnTo>
                  <a:cubicBezTo>
                    <a:pt x="78415" y="1751444"/>
                    <a:pt x="0" y="1673029"/>
                    <a:pt x="0" y="1576300"/>
                  </a:cubicBezTo>
                  <a:lnTo>
                    <a:pt x="0" y="175144"/>
                  </a:lnTo>
                  <a:close/>
                </a:path>
              </a:pathLst>
            </a:custGeom>
            <a:solidFill>
              <a:srgbClr val="00B050"/>
            </a:solidFill>
          </p:spPr>
          <p:style>
            <a:lnRef idx="2">
              <a:schemeClr val="lt1">
                <a:hueOff val="0"/>
                <a:satOff val="0"/>
                <a:lumOff val="0"/>
                <a:alphaOff val="0"/>
              </a:schemeClr>
            </a:lnRef>
            <a:fillRef idx="1">
              <a:schemeClr val="accent2">
                <a:hueOff val="-20475372"/>
                <a:satOff val="-83521"/>
                <a:lumOff val="1762"/>
                <a:alphaOff val="0"/>
              </a:schemeClr>
            </a:fillRef>
            <a:effectRef idx="0">
              <a:schemeClr val="accent2">
                <a:hueOff val="-20475372"/>
                <a:satOff val="-83521"/>
                <a:lumOff val="1762"/>
                <a:alphaOff val="0"/>
              </a:schemeClr>
            </a:effectRef>
            <a:fontRef idx="minor">
              <a:schemeClr val="lt1"/>
            </a:fontRef>
          </p:style>
          <p:txBody>
            <a:bodyPr spcFirstLastPara="0" vert="horz" wrap="square" lIns="89398" tIns="89398" rIns="89398" bIns="89398" numCol="1" spcCol="1270" anchor="ctr" anchorCtr="0">
              <a:noAutofit/>
            </a:bodyPr>
            <a:lstStyle/>
            <a:p>
              <a:pPr algn="ctr" defTabSz="889000">
                <a:lnSpc>
                  <a:spcPct val="90000"/>
                </a:lnSpc>
                <a:spcBef>
                  <a:spcPct val="0"/>
                </a:spcBef>
                <a:spcAft>
                  <a:spcPct val="35000"/>
                </a:spcAft>
              </a:pPr>
              <a:r>
                <a:rPr lang="ar-EG" sz="2000" kern="1200" dirty="0">
                  <a:latin typeface="Sakkal Majalla" panose="02000000000000000000" pitchFamily="2" charset="-78"/>
                  <a:cs typeface="Sakkal Majalla" panose="02000000000000000000" pitchFamily="2" charset="-78"/>
                </a:rPr>
                <a:t>مراقبة مصادر النفايات وبالتالي ضبطها وتقليلها</a:t>
              </a:r>
              <a:endParaRPr lang="en-US" sz="2000" kern="1200" dirty="0">
                <a:latin typeface="Sakkal Majalla" panose="02000000000000000000" pitchFamily="2" charset="-78"/>
                <a:cs typeface="Sakkal Majalla" panose="02000000000000000000" pitchFamily="2" charset="-78"/>
              </a:endParaRPr>
            </a:p>
          </p:txBody>
        </p:sp>
        <p:sp>
          <p:nvSpPr>
            <p:cNvPr id="18" name="Left Arrow 17"/>
            <p:cNvSpPr/>
            <p:nvPr/>
          </p:nvSpPr>
          <p:spPr>
            <a:xfrm rot="10800000">
              <a:off x="5370965" y="4500549"/>
              <a:ext cx="430494" cy="464490"/>
            </a:xfrm>
            <a:prstGeom prst="leftArrow">
              <a:avLst>
                <a:gd name="adj1" fmla="val 60000"/>
                <a:gd name="adj2" fmla="val 50000"/>
              </a:avLst>
            </a:prstGeom>
            <a:solidFill>
              <a:srgbClr val="00B050"/>
            </a:solidFill>
          </p:spPr>
          <p:style>
            <a:lnRef idx="0">
              <a:schemeClr val="lt1">
                <a:hueOff val="0"/>
                <a:satOff val="0"/>
                <a:lumOff val="0"/>
                <a:alphaOff val="0"/>
              </a:schemeClr>
            </a:lnRef>
            <a:fillRef idx="1">
              <a:schemeClr val="accent2">
                <a:hueOff val="-20475372"/>
                <a:satOff val="-83521"/>
                <a:lumOff val="1762"/>
                <a:alphaOff val="0"/>
              </a:schemeClr>
            </a:fillRef>
            <a:effectRef idx="0">
              <a:schemeClr val="accent2">
                <a:hueOff val="-20475372"/>
                <a:satOff val="-83521"/>
                <a:lumOff val="1762"/>
                <a:alphaOff val="0"/>
              </a:schemeClr>
            </a:effectRef>
            <a:fontRef idx="minor">
              <a:schemeClr val="lt1">
                <a:hueOff val="0"/>
                <a:satOff val="0"/>
                <a:lumOff val="0"/>
                <a:alphaOff val="0"/>
              </a:schemeClr>
            </a:fontRef>
          </p:style>
          <p:txBody>
            <a:bodyPr/>
            <a:lstStyle/>
            <a:p>
              <a:endParaRPr lang="en-EG"/>
            </a:p>
          </p:txBody>
        </p:sp>
      </p:grpSp>
    </p:spTree>
    <p:extLst>
      <p:ext uri="{BB962C8B-B14F-4D97-AF65-F5344CB8AC3E}">
        <p14:creationId xmlns:p14="http://schemas.microsoft.com/office/powerpoint/2010/main" val="2807335890"/>
      </p:ext>
    </p:extLst>
  </p:cSld>
  <p:clrMapOvr>
    <a:masterClrMapping/>
  </p:clrMapOvr>
  <mc:AlternateContent xmlns:mc="http://schemas.openxmlformats.org/markup-compatibility/2006" xmlns:p14="http://schemas.microsoft.com/office/powerpoint/2010/main">
    <mc:Choice Requires="p14">
      <p:transition spd="slow" p14:dur="2000" advTm="81535"/>
    </mc:Choice>
    <mc:Fallback xmlns="">
      <p:transition spd="slow" advTm="8153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B866BDDC-2F8A-4A42-B9F7-DC4D99110500}"/>
              </a:ext>
            </a:extLst>
          </p:cNvPr>
          <p:cNvSpPr>
            <a:spLocks noGrp="1"/>
          </p:cNvSpPr>
          <p:nvPr>
            <p:ph type="title"/>
          </p:nvPr>
        </p:nvSpPr>
        <p:spPr/>
        <p:txBody>
          <a:bodyPr>
            <a:normAutofit/>
          </a:bodyPr>
          <a:lstStyle/>
          <a:p>
            <a:pPr algn="r" rtl="1"/>
            <a:r>
              <a:rPr lang="ar-EG" sz="3150" dirty="0"/>
              <a:t>أهداف مشروع اعادة التدوير في الأردن</a:t>
            </a:r>
            <a:endParaRPr lang="en-US" sz="3150" dirty="0"/>
          </a:p>
        </p:txBody>
      </p:sp>
      <p:sp>
        <p:nvSpPr>
          <p:cNvPr id="10" name="Content Placeholder 1">
            <a:extLst>
              <a:ext uri="{FF2B5EF4-FFF2-40B4-BE49-F238E27FC236}">
                <a16:creationId xmlns:a16="http://schemas.microsoft.com/office/drawing/2014/main" id="{5631183E-4934-AA45-9D40-C0751BF15B9E}"/>
              </a:ext>
            </a:extLst>
          </p:cNvPr>
          <p:cNvSpPr>
            <a:spLocks noGrp="1"/>
          </p:cNvSpPr>
          <p:nvPr>
            <p:ph type="body" idx="1"/>
          </p:nvPr>
        </p:nvSpPr>
        <p:spPr/>
        <p:txBody>
          <a:bodyPr>
            <a:normAutofit/>
          </a:bodyPr>
          <a:lstStyle/>
          <a:p>
            <a:pPr lvl="1" algn="r" rtl="1">
              <a:lnSpc>
                <a:spcPct val="114000"/>
              </a:lnSpc>
              <a:spcBef>
                <a:spcPts val="450"/>
              </a:spcBef>
              <a:spcAft>
                <a:spcPts val="450"/>
              </a:spcAft>
            </a:pPr>
            <a:endParaRPr lang="en-US" sz="1650" dirty="0"/>
          </a:p>
          <a:p>
            <a:pPr algn="r" rtl="1">
              <a:lnSpc>
                <a:spcPct val="114000"/>
              </a:lnSpc>
              <a:spcBef>
                <a:spcPts val="450"/>
              </a:spcBef>
              <a:spcAft>
                <a:spcPts val="450"/>
              </a:spcAft>
            </a:pPr>
            <a:endParaRPr lang="en-US" sz="2100" dirty="0"/>
          </a:p>
        </p:txBody>
      </p:sp>
      <p:pic>
        <p:nvPicPr>
          <p:cNvPr id="3" name="Picture 2">
            <a:extLst>
              <a:ext uri="{FF2B5EF4-FFF2-40B4-BE49-F238E27FC236}">
                <a16:creationId xmlns:a16="http://schemas.microsoft.com/office/drawing/2014/main" id="{8EB21C6F-691B-114C-AA97-F44AB25BD2C3}"/>
              </a:ext>
            </a:extLst>
          </p:cNvPr>
          <p:cNvPicPr>
            <a:picLocks noChangeAspect="1"/>
          </p:cNvPicPr>
          <p:nvPr/>
        </p:nvPicPr>
        <p:blipFill>
          <a:blip r:embed="rId3"/>
          <a:stretch>
            <a:fillRect/>
          </a:stretch>
        </p:blipFill>
        <p:spPr>
          <a:xfrm>
            <a:off x="262161" y="1600668"/>
            <a:ext cx="4286250" cy="4286250"/>
          </a:xfrm>
          <a:prstGeom prst="rect">
            <a:avLst/>
          </a:prstGeom>
        </p:spPr>
      </p:pic>
      <p:sp>
        <p:nvSpPr>
          <p:cNvPr id="7" name="TextBox 6">
            <a:extLst>
              <a:ext uri="{FF2B5EF4-FFF2-40B4-BE49-F238E27FC236}">
                <a16:creationId xmlns:a16="http://schemas.microsoft.com/office/drawing/2014/main" id="{727B898C-A8DB-473E-BAEE-3E6FA82B77C7}"/>
              </a:ext>
            </a:extLst>
          </p:cNvPr>
          <p:cNvSpPr txBox="1"/>
          <p:nvPr/>
        </p:nvSpPr>
        <p:spPr>
          <a:xfrm>
            <a:off x="247039" y="190318"/>
            <a:ext cx="1626197" cy="461665"/>
          </a:xfrm>
          <a:prstGeom prst="rect">
            <a:avLst/>
          </a:prstGeom>
          <a:solidFill>
            <a:schemeClr val="bg1"/>
          </a:solidFill>
        </p:spPr>
        <p:txBody>
          <a:bodyPr wrap="square" rtlCol="0">
            <a:spAutoFit/>
          </a:bodyPr>
          <a:lstStyle/>
          <a:p>
            <a:r>
              <a:rPr lang="en-US" sz="2400" b="1" dirty="0">
                <a:latin typeface="Sakkal Majalla" panose="02000000000000000000" pitchFamily="2" charset="-78"/>
                <a:cs typeface="Sakkal Majalla" panose="02000000000000000000" pitchFamily="2" charset="-78"/>
              </a:rPr>
              <a:t>10:00 – 10:15</a:t>
            </a:r>
          </a:p>
        </p:txBody>
      </p:sp>
    </p:spTree>
    <p:extLst>
      <p:ext uri="{BB962C8B-B14F-4D97-AF65-F5344CB8AC3E}">
        <p14:creationId xmlns:p14="http://schemas.microsoft.com/office/powerpoint/2010/main" val="33865310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97DB60-7DBA-44B7-8506-06457B59C6DE}"/>
              </a:ext>
            </a:extLst>
          </p:cNvPr>
          <p:cNvSpPr txBox="1"/>
          <p:nvPr/>
        </p:nvSpPr>
        <p:spPr>
          <a:xfrm>
            <a:off x="4479589" y="6411983"/>
            <a:ext cx="4539151" cy="276999"/>
          </a:xfrm>
          <a:prstGeom prst="rect">
            <a:avLst/>
          </a:prstGeom>
          <a:noFill/>
        </p:spPr>
        <p:txBody>
          <a:bodyPr wrap="square" rtlCol="0">
            <a:spAutoFit/>
          </a:bodyPr>
          <a:lstStyle/>
          <a:p>
            <a:pPr algn="r" rtl="1"/>
            <a:r>
              <a:rPr lang="ar-EG" sz="1200" dirty="0">
                <a:latin typeface="Sakkal Majalla" panose="02000000000000000000" pitchFamily="2" charset="-78"/>
                <a:cs typeface="Sakkal Majalla" panose="02000000000000000000" pitchFamily="2" charset="-78"/>
              </a:rPr>
              <a:t>أفضل ممارسات الإدارة البيئية في قطاع السياحة، الاتحاد الأوروبي، 2017</a:t>
            </a:r>
            <a:endParaRPr lang="en-US" sz="1200" dirty="0">
              <a:latin typeface="Sakkal Majalla" panose="02000000000000000000" pitchFamily="2" charset="-78"/>
              <a:cs typeface="Sakkal Majalla" panose="02000000000000000000" pitchFamily="2" charset="-78"/>
            </a:endParaRPr>
          </a:p>
        </p:txBody>
      </p:sp>
      <p:sp>
        <p:nvSpPr>
          <p:cNvPr id="4" name="Rectangle 3"/>
          <p:cNvSpPr/>
          <p:nvPr/>
        </p:nvSpPr>
        <p:spPr>
          <a:xfrm>
            <a:off x="3850757" y="1656835"/>
            <a:ext cx="4812287" cy="5262979"/>
          </a:xfrm>
          <a:prstGeom prst="rect">
            <a:avLst/>
          </a:prstGeom>
        </p:spPr>
        <p:txBody>
          <a:bodyPr wrap="square">
            <a:spAutoFit/>
          </a:bodyPr>
          <a:lstStyle/>
          <a:p>
            <a:pPr marL="342900" indent="-342900" algn="r" rtl="1">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واحدة من أهم خطوات إعادة تدوير النفايات</a:t>
            </a:r>
          </a:p>
          <a:p>
            <a:pPr marL="342900" indent="-342900" algn="r" rtl="1"/>
            <a:endParaRPr lang="ar-EG" sz="2800" dirty="0">
              <a:latin typeface="Sakkal Majalla" panose="02000000000000000000" pitchFamily="2" charset="-78"/>
              <a:cs typeface="Sakkal Majalla" panose="02000000000000000000" pitchFamily="2" charset="-78"/>
            </a:endParaRPr>
          </a:p>
          <a:p>
            <a:pPr marL="342900" indent="-342900" algn="r" rtl="1">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تقلل من تكلفة نقل النفايات وتزيد فرص إعادة التدوير</a:t>
            </a:r>
          </a:p>
          <a:p>
            <a:pPr algn="r" rtl="1"/>
            <a:endParaRPr lang="ar-EG" sz="2800" dirty="0">
              <a:latin typeface="Sakkal Majalla" panose="02000000000000000000" pitchFamily="2" charset="-78"/>
              <a:cs typeface="Sakkal Majalla" panose="02000000000000000000" pitchFamily="2" charset="-78"/>
            </a:endParaRPr>
          </a:p>
          <a:p>
            <a:pPr marL="342900" indent="-342900" algn="r" rtl="1">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يمكن توفير ما يصل إلى 40٪ من تكاليف إدارة النفايات من خلال استخدام النظام المناسب لفصل النفايات من المصدر</a:t>
            </a:r>
          </a:p>
          <a:p>
            <a:pPr marL="342900" indent="-342900" algn="r" rtl="1">
              <a:buFont typeface="Wingdings" panose="05000000000000000000" pitchFamily="2" charset="2"/>
              <a:buChar char="v"/>
            </a:pPr>
            <a:endParaRPr lang="en-US" sz="2800" dirty="0">
              <a:latin typeface="Sakkal Majalla" panose="02000000000000000000" pitchFamily="2" charset="-78"/>
              <a:cs typeface="Sakkal Majalla" panose="02000000000000000000" pitchFamily="2" charset="-78"/>
            </a:endParaRPr>
          </a:p>
          <a:p>
            <a:pPr marL="342900" indent="-342900">
              <a:buFont typeface="Wingdings" panose="05000000000000000000" pitchFamily="2" charset="2"/>
              <a:buChar char="v"/>
            </a:pPr>
            <a:endParaRPr lang="en-US" sz="2800" dirty="0">
              <a:latin typeface="Sakkal Majalla" panose="02000000000000000000" pitchFamily="2" charset="-78"/>
              <a:cs typeface="Sakkal Majalla" panose="02000000000000000000" pitchFamily="2" charset="-78"/>
            </a:endParaRPr>
          </a:p>
          <a:p>
            <a:pPr marL="342900" indent="-342900"/>
            <a:endParaRPr lang="en-US" sz="2800" dirty="0">
              <a:latin typeface="Sakkal Majalla" panose="02000000000000000000" pitchFamily="2" charset="-78"/>
              <a:cs typeface="Sakkal Majalla" panose="02000000000000000000" pitchFamily="2" charset="-78"/>
            </a:endParaRPr>
          </a:p>
        </p:txBody>
      </p:sp>
      <p:pic>
        <p:nvPicPr>
          <p:cNvPr id="38914" name="Picture 2" descr="Paper recycling flourishing; separation at source important">
            <a:extLst>
              <a:ext uri="{FF2B5EF4-FFF2-40B4-BE49-F238E27FC236}">
                <a16:creationId xmlns:a16="http://schemas.microsoft.com/office/drawing/2014/main" id="{0052E03D-3308-42A8-B4BA-D7465889F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96505"/>
            <a:ext cx="3286874" cy="1849437"/>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Why Waste Separation at Source So Important? | ecoBali Recycling">
            <a:extLst>
              <a:ext uri="{FF2B5EF4-FFF2-40B4-BE49-F238E27FC236}">
                <a16:creationId xmlns:a16="http://schemas.microsoft.com/office/drawing/2014/main" id="{C7EE946A-7633-4C1D-AF40-A09BAFBC64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652" b="23081"/>
          <a:stretch/>
        </p:blipFill>
        <p:spPr bwMode="auto">
          <a:xfrm>
            <a:off x="457200" y="3585116"/>
            <a:ext cx="3286874" cy="1849438"/>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15738B3E-5EE7-416F-BC4D-87D074C98AC1}"/>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التوجه نحو إعادة التدوير</a:t>
            </a:r>
          </a:p>
          <a:p>
            <a:pPr algn="r" rtl="1">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الفصل من  المصدر</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1" name="Rectangle 10">
            <a:extLst>
              <a:ext uri="{FF2B5EF4-FFF2-40B4-BE49-F238E27FC236}">
                <a16:creationId xmlns:a16="http://schemas.microsoft.com/office/drawing/2014/main" id="{CEBD05ED-76CF-4238-A67F-936322BB3C9B}"/>
              </a:ext>
            </a:extLst>
          </p:cNvPr>
          <p:cNvSpPr/>
          <p:nvPr/>
        </p:nvSpPr>
        <p:spPr>
          <a:xfrm>
            <a:off x="182880" y="182880"/>
            <a:ext cx="4207651" cy="523220"/>
          </a:xfrm>
          <a:prstGeom prst="rect">
            <a:avLst/>
          </a:prstGeom>
        </p:spPr>
        <p:txBody>
          <a:bodyPr wrap="square">
            <a:spAutoFit/>
          </a:bodyPr>
          <a:lstStyle/>
          <a:p>
            <a:pPr algn="r"/>
            <a:r>
              <a:rPr lang="ar-EG" sz="2800" dirty="0">
                <a:solidFill>
                  <a:schemeClr val="bg2"/>
                </a:solidFill>
                <a:latin typeface="Sakkal Majalla" panose="02000000000000000000" pitchFamily="2" charset="-78"/>
                <a:cs typeface="Sakkal Majalla" panose="02000000000000000000" pitchFamily="2" charset="-78"/>
                <a:sym typeface="Gill Sans"/>
              </a:rPr>
              <a:t>توفير الوقت والجهد والموارد</a:t>
            </a:r>
            <a:endParaRPr lang="en-US" sz="2800" dirty="0">
              <a:solidFill>
                <a:schemeClr val="bg2"/>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99137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2000"/>
                                        <p:tgtEl>
                                          <p:spTgt spid="38914"/>
                                        </p:tgtEl>
                                      </p:cBhvr>
                                    </p:animEffect>
                                  </p:childTnLst>
                                </p:cTn>
                              </p:par>
                              <p:par>
                                <p:cTn id="8" presetID="10" presetClass="entr" presetSubtype="0" fill="hold" nodeType="withEffect">
                                  <p:stCondLst>
                                    <p:cond delay="0"/>
                                  </p:stCondLst>
                                  <p:childTnLst>
                                    <p:set>
                                      <p:cBhvr>
                                        <p:cTn id="9" dur="1" fill="hold">
                                          <p:stCondLst>
                                            <p:cond delay="0"/>
                                          </p:stCondLst>
                                        </p:cTn>
                                        <p:tgtEl>
                                          <p:spTgt spid="38916"/>
                                        </p:tgtEl>
                                        <p:attrNameLst>
                                          <p:attrName>style.visibility</p:attrName>
                                        </p:attrNameLst>
                                      </p:cBhvr>
                                      <p:to>
                                        <p:strVal val="visible"/>
                                      </p:to>
                                    </p:set>
                                    <p:animEffect transition="in" filter="fade">
                                      <p:cBhvr>
                                        <p:cTn id="10" dur="2000"/>
                                        <p:tgtEl>
                                          <p:spTgt spid="389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6 Foolproof Steps To Launch A Hotel Recycling Program">
            <a:extLst>
              <a:ext uri="{FF2B5EF4-FFF2-40B4-BE49-F238E27FC236}">
                <a16:creationId xmlns:a16="http://schemas.microsoft.com/office/drawing/2014/main" id="{A35576CD-1EBE-4A6C-8B18-F38E77183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034" y="2016907"/>
            <a:ext cx="2381650" cy="175713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ED2F6D30-E580-4950-BB25-3BA2CB258A05}"/>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 التوجه نحو إعادة التدوير</a:t>
            </a:r>
          </a:p>
          <a:p>
            <a:pPr algn="r" rtl="1">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الفصل من  المصدر</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9" name="Rectangle 8">
            <a:extLst>
              <a:ext uri="{FF2B5EF4-FFF2-40B4-BE49-F238E27FC236}">
                <a16:creationId xmlns:a16="http://schemas.microsoft.com/office/drawing/2014/main" id="{CE5D7204-CE96-4F9D-AE72-39163E8DB427}"/>
              </a:ext>
            </a:extLst>
          </p:cNvPr>
          <p:cNvSpPr/>
          <p:nvPr/>
        </p:nvSpPr>
        <p:spPr>
          <a:xfrm>
            <a:off x="182880" y="182880"/>
            <a:ext cx="4108797" cy="1384995"/>
          </a:xfrm>
          <a:prstGeom prst="rect">
            <a:avLst/>
          </a:prstGeom>
        </p:spPr>
        <p:txBody>
          <a:bodyPr wrap="square">
            <a:spAutoFit/>
          </a:bodyPr>
          <a:lstStyle/>
          <a:p>
            <a:pPr algn="r" rtl="1"/>
            <a:r>
              <a:rPr lang="ar-EG" sz="2800" dirty="0">
                <a:solidFill>
                  <a:schemeClr val="bg2"/>
                </a:solidFill>
                <a:latin typeface="Sakkal Majalla" panose="02000000000000000000" pitchFamily="2" charset="-78"/>
                <a:cs typeface="Sakkal Majalla" panose="02000000000000000000" pitchFamily="2" charset="-78"/>
              </a:rPr>
              <a:t>يمكن تنفيذه باستخدام أساليب متنوعة للحد من التعقيد، وعليك اختيار ما يناسبك</a:t>
            </a:r>
            <a:endParaRPr lang="en-US" sz="2800" dirty="0">
              <a:solidFill>
                <a:schemeClr val="bg2"/>
              </a:solidFill>
              <a:latin typeface="Sakkal Majalla" panose="02000000000000000000" pitchFamily="2" charset="-78"/>
              <a:cs typeface="Sakkal Majalla" panose="02000000000000000000" pitchFamily="2" charset="-78"/>
            </a:endParaRPr>
          </a:p>
        </p:txBody>
      </p:sp>
      <p:sp>
        <p:nvSpPr>
          <p:cNvPr id="11" name="Content Placeholder 9">
            <a:extLst>
              <a:ext uri="{FF2B5EF4-FFF2-40B4-BE49-F238E27FC236}">
                <a16:creationId xmlns:a16="http://schemas.microsoft.com/office/drawing/2014/main" id="{9B002119-2C91-4620-9FAF-0CD959FC495A}"/>
              </a:ext>
            </a:extLst>
          </p:cNvPr>
          <p:cNvSpPr txBox="1">
            <a:spLocks/>
          </p:cNvSpPr>
          <p:nvPr/>
        </p:nvSpPr>
        <p:spPr>
          <a:xfrm>
            <a:off x="3665859" y="1645920"/>
            <a:ext cx="4991960" cy="505535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635C5B"/>
              </a:buClr>
              <a:buSzPts val="1800"/>
              <a:buFont typeface="Arial"/>
              <a:buChar char="•"/>
              <a:defRPr sz="2000" b="0" i="0" u="none" strike="noStrike" cap="none">
                <a:solidFill>
                  <a:srgbClr val="635C5B"/>
                </a:solidFill>
                <a:latin typeface="Gill Sans"/>
                <a:ea typeface="Gill Sans"/>
                <a:cs typeface="Gill Sans"/>
                <a:sym typeface="Gill Sans"/>
              </a:defRPr>
            </a:lvl1pPr>
            <a:lvl2pPr marL="914400" marR="0" lvl="1" indent="-342900" algn="l" rtl="0">
              <a:lnSpc>
                <a:spcPct val="100000"/>
              </a:lnSpc>
              <a:spcBef>
                <a:spcPts val="1200"/>
              </a:spcBef>
              <a:spcAft>
                <a:spcPts val="0"/>
              </a:spcAft>
              <a:buClr>
                <a:srgbClr val="635C5B"/>
              </a:buClr>
              <a:buSzPts val="1800"/>
              <a:buFont typeface="Arial"/>
              <a:buChar char="–"/>
              <a:defRPr sz="2000" b="0" i="0" u="none" strike="noStrike" cap="none">
                <a:solidFill>
                  <a:srgbClr val="635C5B"/>
                </a:solidFill>
                <a:latin typeface="Gill Sans"/>
                <a:ea typeface="Gill Sans"/>
                <a:cs typeface="Gill Sans"/>
                <a:sym typeface="Gill Sans"/>
              </a:defRPr>
            </a:lvl2pPr>
            <a:lvl3pPr marL="1371600" marR="0" lvl="2"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L="1828800" marR="0" lvl="3" indent="-342900" algn="l" rtl="0">
              <a:lnSpc>
                <a:spcPct val="100000"/>
              </a:lnSpc>
              <a:spcBef>
                <a:spcPts val="360"/>
              </a:spcBef>
              <a:spcAft>
                <a:spcPts val="0"/>
              </a:spcAft>
              <a:buClr>
                <a:srgbClr val="6C6463"/>
              </a:buClr>
              <a:buSzPts val="1800"/>
              <a:buFont typeface="Arial"/>
              <a:buChar char="–"/>
              <a:defRPr sz="1600" b="0" i="0" u="none" strike="noStrike" cap="none">
                <a:solidFill>
                  <a:srgbClr val="6C6463"/>
                </a:solidFill>
                <a:latin typeface="Gill Sans"/>
                <a:ea typeface="Gill Sans"/>
                <a:cs typeface="Gill Sans"/>
                <a:sym typeface="Gill Sans"/>
              </a:defRPr>
            </a:lvl4pPr>
            <a:lvl5pPr marL="2286000" marR="0" lvl="4" indent="-342900" algn="l" rtl="0">
              <a:lnSpc>
                <a:spcPct val="100000"/>
              </a:lnSpc>
              <a:spcBef>
                <a:spcPts val="360"/>
              </a:spcBef>
              <a:spcAft>
                <a:spcPts val="0"/>
              </a:spcAft>
              <a:buClr>
                <a:srgbClr val="6C6463"/>
              </a:buClr>
              <a:buSzPts val="1800"/>
              <a:buFont typeface="Arial"/>
              <a:buChar char="»"/>
              <a:defRPr sz="1400" b="0" i="0" u="none" strike="noStrike" cap="none">
                <a:solidFill>
                  <a:srgbClr val="6C6463"/>
                </a:solidFill>
                <a:latin typeface="Gill Sans"/>
                <a:ea typeface="Gill Sans"/>
                <a:cs typeface="Gill Sans"/>
                <a:sym typeface="Gill Sans"/>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9pPr>
          </a:lstStyle>
          <a:p>
            <a:pPr marL="346075" lvl="3" algn="r" rtl="1">
              <a:spcBef>
                <a:spcPts val="1200"/>
              </a:spcBef>
              <a:spcAft>
                <a:spcPts val="1200"/>
              </a:spcAft>
              <a:buSzPct val="100000"/>
              <a:buFont typeface="Wingdings" panose="05000000000000000000" pitchFamily="2" charset="2"/>
              <a:buChar char="v"/>
              <a:tabLst>
                <a:tab pos="1371600" algn="l"/>
              </a:tabLst>
            </a:pPr>
            <a:r>
              <a:rPr lang="ar-EG" sz="2800" dirty="0">
                <a:solidFill>
                  <a:schemeClr val="tx1"/>
                </a:solidFill>
                <a:latin typeface="Sakkal Majalla" panose="02000000000000000000" pitchFamily="2" charset="-78"/>
                <a:ea typeface="Arial" panose="020B0604020202020204" pitchFamily="34" charset="0"/>
                <a:cs typeface="Sakkal Majalla" panose="02000000000000000000" pitchFamily="2" charset="-78"/>
              </a:rPr>
              <a:t>التركيز على إدارة نفايات الطعام التي عادة ما تمثل مشكلة</a:t>
            </a:r>
          </a:p>
          <a:p>
            <a:pPr marL="346075" lvl="3" algn="r" rtl="1">
              <a:spcBef>
                <a:spcPts val="1200"/>
              </a:spcBef>
              <a:spcAft>
                <a:spcPts val="1200"/>
              </a:spcAft>
              <a:buSzPct val="100000"/>
              <a:buFont typeface="Wingdings" panose="05000000000000000000" pitchFamily="2" charset="2"/>
              <a:buChar char="v"/>
              <a:tabLst>
                <a:tab pos="1371600" algn="l"/>
              </a:tabLst>
            </a:pPr>
            <a:r>
              <a:rPr lang="ar-EG" sz="2800" dirty="0">
                <a:solidFill>
                  <a:schemeClr val="tx1"/>
                </a:solidFill>
                <a:latin typeface="Sakkal Majalla" panose="02000000000000000000" pitchFamily="2" charset="-78"/>
                <a:ea typeface="Arial" panose="020B0604020202020204" pitchFamily="34" charset="0"/>
                <a:cs typeface="Sakkal Majalla" panose="02000000000000000000" pitchFamily="2" charset="-78"/>
              </a:rPr>
              <a:t>زيادة جودة وقيمة المواد القابلة لإعادة التدوير</a:t>
            </a:r>
          </a:p>
          <a:p>
            <a:pPr marL="346075" lvl="3" algn="r" rtl="1">
              <a:spcBef>
                <a:spcPts val="1200"/>
              </a:spcBef>
              <a:spcAft>
                <a:spcPts val="1200"/>
              </a:spcAft>
              <a:buSzPct val="100000"/>
              <a:buFont typeface="Wingdings" panose="05000000000000000000" pitchFamily="2" charset="2"/>
              <a:buChar char="v"/>
              <a:tabLst>
                <a:tab pos="1371600" algn="l"/>
              </a:tabLst>
            </a:pPr>
            <a:r>
              <a:rPr lang="ar-EG" sz="2800" dirty="0">
                <a:solidFill>
                  <a:schemeClr val="tx1"/>
                </a:solidFill>
                <a:latin typeface="Sakkal Majalla" panose="02000000000000000000" pitchFamily="2" charset="-78"/>
                <a:ea typeface="Arial" panose="020B0604020202020204" pitchFamily="34" charset="0"/>
                <a:cs typeface="Sakkal Majalla" panose="02000000000000000000" pitchFamily="2" charset="-78"/>
              </a:rPr>
              <a:t>الحد من الحاجة لغسل النفايات البلاستيكية تزيد من فعاليتها في إعادة التدوير</a:t>
            </a:r>
          </a:p>
          <a:p>
            <a:pPr marL="346075" lvl="3" algn="r" rtl="1">
              <a:spcBef>
                <a:spcPts val="1200"/>
              </a:spcBef>
              <a:spcAft>
                <a:spcPts val="1200"/>
              </a:spcAft>
              <a:buSzPct val="100000"/>
              <a:buFont typeface="Wingdings" panose="05000000000000000000" pitchFamily="2" charset="2"/>
              <a:buChar char="v"/>
              <a:tabLst>
                <a:tab pos="1371600" algn="l"/>
              </a:tabLst>
            </a:pPr>
            <a:r>
              <a:rPr lang="ar-EG" sz="2800" dirty="0">
                <a:solidFill>
                  <a:schemeClr val="tx1"/>
                </a:solidFill>
                <a:latin typeface="Sakkal Majalla" panose="02000000000000000000" pitchFamily="2" charset="-78"/>
                <a:ea typeface="Arial" panose="020B0604020202020204" pitchFamily="34" charset="0"/>
                <a:cs typeface="Sakkal Majalla" panose="02000000000000000000" pitchFamily="2" charset="-78"/>
              </a:rPr>
              <a:t>جمع النفايات العضوية ووضعها في حاويات منفصلة بشكل أسرع يقلل من الروائح المنبعثة منها</a:t>
            </a:r>
            <a:endParaRPr lang="en-US" sz="2800" dirty="0">
              <a:solidFill>
                <a:schemeClr val="tx1"/>
              </a:solidFill>
              <a:latin typeface="Sakkal Majalla" panose="02000000000000000000" pitchFamily="2" charset="-78"/>
              <a:ea typeface="Arial" panose="020B0604020202020204" pitchFamily="34" charset="0"/>
              <a:cs typeface="Sakkal Majalla" panose="02000000000000000000" pitchFamily="2" charset="-78"/>
            </a:endParaRPr>
          </a:p>
          <a:p>
            <a:pPr marL="1143000" lvl="2" indent="-228600">
              <a:lnSpc>
                <a:spcPct val="120000"/>
              </a:lnSpc>
              <a:spcAft>
                <a:spcPts val="1200"/>
              </a:spcAft>
              <a:buNone/>
              <a:tabLst>
                <a:tab pos="1371600" algn="l"/>
              </a:tabLst>
            </a:pPr>
            <a:endParaRPr lang="en-US" sz="2800" dirty="0">
              <a:solidFill>
                <a:schemeClr val="tx1"/>
              </a:solidFill>
              <a:latin typeface="Sakkal Majalla" panose="02000000000000000000" pitchFamily="2" charset="-78"/>
              <a:ea typeface="Arial" panose="020B0604020202020204" pitchFamily="34" charset="0"/>
              <a:cs typeface="Sakkal Majalla" panose="02000000000000000000" pitchFamily="2" charset="-78"/>
            </a:endParaRPr>
          </a:p>
          <a:p>
            <a:pPr marL="1143000" lvl="2" indent="-228600">
              <a:lnSpc>
                <a:spcPct val="120000"/>
              </a:lnSpc>
              <a:spcAft>
                <a:spcPts val="1200"/>
              </a:spcAft>
              <a:buFont typeface="Symbol" panose="05050102010706020507" pitchFamily="18" charset="2"/>
              <a:buChar char=""/>
              <a:tabLst>
                <a:tab pos="1371600" algn="l"/>
              </a:tabLst>
            </a:pPr>
            <a:endParaRPr lang="en-US" sz="2800" dirty="0">
              <a:solidFill>
                <a:schemeClr val="tx1"/>
              </a:solidFill>
              <a:latin typeface="Sakkal Majalla" panose="02000000000000000000" pitchFamily="2" charset="-78"/>
              <a:ea typeface="Arial" panose="020B0604020202020204" pitchFamily="34" charset="0"/>
              <a:cs typeface="Sakkal Majalla" panose="02000000000000000000" pitchFamily="2" charset="-78"/>
            </a:endParaRPr>
          </a:p>
          <a:p>
            <a:pPr>
              <a:spcBef>
                <a:spcPts val="1200"/>
              </a:spcBef>
              <a:spcAft>
                <a:spcPts val="1200"/>
              </a:spcAft>
            </a:pPr>
            <a:endParaRPr lang="en-US" sz="2800" dirty="0">
              <a:solidFill>
                <a:schemeClr val="tx1"/>
              </a:solidFill>
              <a:latin typeface="Sakkal Majalla" panose="02000000000000000000" pitchFamily="2" charset="-78"/>
              <a:cs typeface="Sakkal Majalla" panose="02000000000000000000" pitchFamily="2" charset="-78"/>
            </a:endParaRPr>
          </a:p>
        </p:txBody>
      </p:sp>
      <p:pic>
        <p:nvPicPr>
          <p:cNvPr id="3" name="Picture 2">
            <a:extLst>
              <a:ext uri="{FF2B5EF4-FFF2-40B4-BE49-F238E27FC236}">
                <a16:creationId xmlns:a16="http://schemas.microsoft.com/office/drawing/2014/main" id="{D99265FC-1AAE-4458-92FA-634385E5ECB1}"/>
              </a:ext>
            </a:extLst>
          </p:cNvPr>
          <p:cNvPicPr>
            <a:picLocks noChangeAspect="1"/>
          </p:cNvPicPr>
          <p:nvPr/>
        </p:nvPicPr>
        <p:blipFill>
          <a:blip r:embed="rId4"/>
          <a:stretch>
            <a:fillRect/>
          </a:stretch>
        </p:blipFill>
        <p:spPr>
          <a:xfrm>
            <a:off x="615033" y="3774042"/>
            <a:ext cx="2381651" cy="2354042"/>
          </a:xfrm>
          <a:prstGeom prst="rect">
            <a:avLst/>
          </a:prstGeom>
        </p:spPr>
      </p:pic>
    </p:spTree>
    <p:extLst>
      <p:ext uri="{BB962C8B-B14F-4D97-AF65-F5344CB8AC3E}">
        <p14:creationId xmlns:p14="http://schemas.microsoft.com/office/powerpoint/2010/main" val="189923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2000"/>
                                        <p:tgtEl>
                                          <p:spTgt spid="4198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9">
            <a:extLst>
              <a:ext uri="{FF2B5EF4-FFF2-40B4-BE49-F238E27FC236}">
                <a16:creationId xmlns:a16="http://schemas.microsoft.com/office/drawing/2014/main" id="{86C692B5-BEE3-4F99-BB56-D556F1C7FFCF}"/>
              </a:ext>
            </a:extLst>
          </p:cNvPr>
          <p:cNvSpPr txBox="1">
            <a:spLocks/>
          </p:cNvSpPr>
          <p:nvPr/>
        </p:nvSpPr>
        <p:spPr>
          <a:xfrm>
            <a:off x="4148325" y="1645920"/>
            <a:ext cx="4433557" cy="420847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635C5B"/>
              </a:buClr>
              <a:buSzPts val="1800"/>
              <a:buFont typeface="Arial"/>
              <a:buChar char="•"/>
              <a:defRPr sz="2000" b="0" i="0" u="none" strike="noStrike" cap="none">
                <a:solidFill>
                  <a:srgbClr val="635C5B"/>
                </a:solidFill>
                <a:latin typeface="Gill Sans"/>
                <a:ea typeface="Gill Sans"/>
                <a:cs typeface="Gill Sans"/>
                <a:sym typeface="Gill Sans"/>
              </a:defRPr>
            </a:lvl1pPr>
            <a:lvl2pPr marL="914400" marR="0" lvl="1" indent="-342900" algn="l" rtl="0">
              <a:lnSpc>
                <a:spcPct val="100000"/>
              </a:lnSpc>
              <a:spcBef>
                <a:spcPts val="1200"/>
              </a:spcBef>
              <a:spcAft>
                <a:spcPts val="0"/>
              </a:spcAft>
              <a:buClr>
                <a:srgbClr val="635C5B"/>
              </a:buClr>
              <a:buSzPts val="1800"/>
              <a:buFont typeface="Arial"/>
              <a:buChar char="–"/>
              <a:defRPr sz="2000" b="0" i="0" u="none" strike="noStrike" cap="none">
                <a:solidFill>
                  <a:srgbClr val="635C5B"/>
                </a:solidFill>
                <a:latin typeface="Gill Sans"/>
                <a:ea typeface="Gill Sans"/>
                <a:cs typeface="Gill Sans"/>
                <a:sym typeface="Gill Sans"/>
              </a:defRPr>
            </a:lvl2pPr>
            <a:lvl3pPr marL="1371600" marR="0" lvl="2"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L="1828800" marR="0" lvl="3" indent="-342900" algn="l" rtl="0">
              <a:lnSpc>
                <a:spcPct val="100000"/>
              </a:lnSpc>
              <a:spcBef>
                <a:spcPts val="360"/>
              </a:spcBef>
              <a:spcAft>
                <a:spcPts val="0"/>
              </a:spcAft>
              <a:buClr>
                <a:srgbClr val="6C6463"/>
              </a:buClr>
              <a:buSzPts val="1800"/>
              <a:buFont typeface="Arial"/>
              <a:buChar char="–"/>
              <a:defRPr sz="1600" b="0" i="0" u="none" strike="noStrike" cap="none">
                <a:solidFill>
                  <a:srgbClr val="6C6463"/>
                </a:solidFill>
                <a:latin typeface="Gill Sans"/>
                <a:ea typeface="Gill Sans"/>
                <a:cs typeface="Gill Sans"/>
                <a:sym typeface="Gill Sans"/>
              </a:defRPr>
            </a:lvl4pPr>
            <a:lvl5pPr marL="2286000" marR="0" lvl="4" indent="-342900" algn="l" rtl="0">
              <a:lnSpc>
                <a:spcPct val="100000"/>
              </a:lnSpc>
              <a:spcBef>
                <a:spcPts val="360"/>
              </a:spcBef>
              <a:spcAft>
                <a:spcPts val="0"/>
              </a:spcAft>
              <a:buClr>
                <a:srgbClr val="6C6463"/>
              </a:buClr>
              <a:buSzPts val="1800"/>
              <a:buFont typeface="Arial"/>
              <a:buChar char="»"/>
              <a:defRPr sz="1400" b="0" i="0" u="none" strike="noStrike" cap="none">
                <a:solidFill>
                  <a:srgbClr val="6C6463"/>
                </a:solidFill>
                <a:latin typeface="Gill Sans"/>
                <a:ea typeface="Gill Sans"/>
                <a:cs typeface="Gill Sans"/>
                <a:sym typeface="Gill Sans"/>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9pPr>
          </a:lstStyle>
          <a:p>
            <a:pPr marL="346075" lvl="2" algn="r" rtl="1">
              <a:spcAft>
                <a:spcPts val="1200"/>
              </a:spcAft>
              <a:buSzPct val="100000"/>
              <a:buFont typeface="Wingdings" panose="05000000000000000000" pitchFamily="2" charset="2"/>
              <a:buChar char="v"/>
              <a:tabLst>
                <a:tab pos="1371600" algn="l"/>
              </a:tabLst>
            </a:pPr>
            <a:r>
              <a:rPr lang="ar-EG" sz="2800" dirty="0">
                <a:solidFill>
                  <a:schemeClr val="tx1"/>
                </a:solidFill>
                <a:latin typeface="Sakkal Majalla" panose="02000000000000000000" pitchFamily="2" charset="-78"/>
                <a:ea typeface="Arial" panose="020B0604020202020204" pitchFamily="34" charset="0"/>
                <a:cs typeface="Sakkal Majalla" panose="02000000000000000000" pitchFamily="2" charset="-78"/>
              </a:rPr>
              <a:t>استخدام أحجام مناسبة من الحاويات</a:t>
            </a:r>
          </a:p>
          <a:p>
            <a:pPr marL="346075" lvl="2" algn="r" rtl="1">
              <a:spcAft>
                <a:spcPts val="1200"/>
              </a:spcAft>
              <a:buSzPct val="100000"/>
              <a:buFont typeface="Wingdings" panose="05000000000000000000" pitchFamily="2" charset="2"/>
              <a:buChar char="v"/>
              <a:tabLst>
                <a:tab pos="1371600" algn="l"/>
              </a:tabLst>
            </a:pPr>
            <a:r>
              <a:rPr lang="ar-EG" sz="2800" dirty="0">
                <a:solidFill>
                  <a:schemeClr val="tx1"/>
                </a:solidFill>
                <a:latin typeface="Sakkal Majalla" panose="02000000000000000000" pitchFamily="2" charset="-78"/>
                <a:ea typeface="Arial" panose="020B0604020202020204" pitchFamily="34" charset="0"/>
                <a:cs typeface="Sakkal Majalla" panose="02000000000000000000" pitchFamily="2" charset="-78"/>
              </a:rPr>
              <a:t>التعامل مع النفايات بشكل أكثر دقة يرشد الحركة في المكان</a:t>
            </a:r>
          </a:p>
          <a:p>
            <a:pPr marL="346075" lvl="2" algn="r" rtl="1">
              <a:spcAft>
                <a:spcPts val="1200"/>
              </a:spcAft>
              <a:buSzPct val="100000"/>
              <a:buFont typeface="Wingdings" panose="05000000000000000000" pitchFamily="2" charset="2"/>
              <a:buChar char="v"/>
              <a:tabLst>
                <a:tab pos="1371600" algn="l"/>
              </a:tabLst>
            </a:pPr>
            <a:r>
              <a:rPr lang="ar-EG" sz="2800" dirty="0">
                <a:solidFill>
                  <a:schemeClr val="tx1"/>
                </a:solidFill>
                <a:latin typeface="Sakkal Majalla" panose="02000000000000000000" pitchFamily="2" charset="-78"/>
                <a:ea typeface="Arial" panose="020B0604020202020204" pitchFamily="34" charset="0"/>
                <a:cs typeface="Sakkal Majalla" panose="02000000000000000000" pitchFamily="2" charset="-78"/>
              </a:rPr>
              <a:t>فصل النفايات العضوية باستخدامها في انتاج الغاز الحيوي أو السماد العضوي </a:t>
            </a:r>
            <a:r>
              <a:rPr lang="en-US" sz="2800" dirty="0">
                <a:solidFill>
                  <a:schemeClr val="tx1"/>
                </a:solidFill>
                <a:latin typeface="Sakkal Majalla" panose="02000000000000000000" pitchFamily="2" charset="-78"/>
                <a:ea typeface="Arial" panose="020B0604020202020204" pitchFamily="34" charset="0"/>
                <a:cs typeface="Sakkal Majalla" panose="02000000000000000000" pitchFamily="2" charset="-78"/>
                <a:sym typeface="Wingdings" panose="05000000000000000000" pitchFamily="2" charset="2"/>
              </a:rPr>
              <a:t>	</a:t>
            </a:r>
            <a:endParaRPr lang="en-US" sz="2800" dirty="0">
              <a:solidFill>
                <a:schemeClr val="tx1"/>
              </a:solidFill>
              <a:latin typeface="Sakkal Majalla" panose="02000000000000000000" pitchFamily="2" charset="-78"/>
              <a:ea typeface="Arial" panose="020B0604020202020204" pitchFamily="34" charset="0"/>
              <a:cs typeface="Sakkal Majalla" panose="02000000000000000000" pitchFamily="2" charset="-78"/>
            </a:endParaRPr>
          </a:p>
          <a:p>
            <a:pPr>
              <a:spcBef>
                <a:spcPts val="1200"/>
              </a:spcBef>
              <a:spcAft>
                <a:spcPts val="1200"/>
              </a:spcAft>
            </a:pPr>
            <a:endParaRPr lang="en-US" sz="2800" dirty="0">
              <a:solidFill>
                <a:schemeClr val="tx1"/>
              </a:solidFill>
              <a:latin typeface="Sakkal Majalla" panose="02000000000000000000" pitchFamily="2" charset="-78"/>
              <a:cs typeface="Sakkal Majalla" panose="02000000000000000000" pitchFamily="2" charset="-78"/>
            </a:endParaRPr>
          </a:p>
        </p:txBody>
      </p:sp>
      <p:sp>
        <p:nvSpPr>
          <p:cNvPr id="8" name="Title 1">
            <a:extLst>
              <a:ext uri="{FF2B5EF4-FFF2-40B4-BE49-F238E27FC236}">
                <a16:creationId xmlns:a16="http://schemas.microsoft.com/office/drawing/2014/main" id="{E55C04A8-DCB0-42F1-81FE-8C2F85C7583A}"/>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التوجه نحو إعادة التدوير</a:t>
            </a:r>
          </a:p>
          <a:p>
            <a:pPr algn="r" rtl="1">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الفصل من  المصدر</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0" name="Rectangle 9">
            <a:extLst>
              <a:ext uri="{FF2B5EF4-FFF2-40B4-BE49-F238E27FC236}">
                <a16:creationId xmlns:a16="http://schemas.microsoft.com/office/drawing/2014/main" id="{8D5C914A-23C6-4AB0-B08F-6315B3336A58}"/>
              </a:ext>
            </a:extLst>
          </p:cNvPr>
          <p:cNvSpPr/>
          <p:nvPr/>
        </p:nvSpPr>
        <p:spPr>
          <a:xfrm>
            <a:off x="182880" y="182880"/>
            <a:ext cx="4006929" cy="954107"/>
          </a:xfrm>
          <a:prstGeom prst="rect">
            <a:avLst/>
          </a:prstGeom>
        </p:spPr>
        <p:txBody>
          <a:bodyPr wrap="square">
            <a:spAutoFit/>
          </a:bodyPr>
          <a:lstStyle/>
          <a:p>
            <a:pPr algn="r" rtl="1"/>
            <a:r>
              <a:rPr lang="ar-EG" sz="2800" dirty="0">
                <a:solidFill>
                  <a:schemeClr val="bg2"/>
                </a:solidFill>
                <a:latin typeface="Sakkal Majalla" panose="02000000000000000000" pitchFamily="2" charset="-78"/>
                <a:cs typeface="Sakkal Majalla" panose="02000000000000000000" pitchFamily="2" charset="-78"/>
              </a:rPr>
              <a:t>اختر الأحجام بناءً على التحليل والتخطيط المناسب</a:t>
            </a:r>
            <a:endParaRPr lang="en-US" sz="2800" dirty="0">
              <a:solidFill>
                <a:schemeClr val="bg2"/>
              </a:solidFill>
              <a:latin typeface="Sakkal Majalla" panose="02000000000000000000" pitchFamily="2" charset="-78"/>
              <a:cs typeface="Sakkal Majalla" panose="02000000000000000000" pitchFamily="2" charset="-78"/>
            </a:endParaRPr>
          </a:p>
        </p:txBody>
      </p:sp>
      <p:sp>
        <p:nvSpPr>
          <p:cNvPr id="12" name="TextBox 11">
            <a:extLst>
              <a:ext uri="{FF2B5EF4-FFF2-40B4-BE49-F238E27FC236}">
                <a16:creationId xmlns:a16="http://schemas.microsoft.com/office/drawing/2014/main" id="{1CC486D8-38E1-467C-BBDB-07F551830807}"/>
              </a:ext>
            </a:extLst>
          </p:cNvPr>
          <p:cNvSpPr txBox="1"/>
          <p:nvPr/>
        </p:nvSpPr>
        <p:spPr>
          <a:xfrm>
            <a:off x="427220" y="5390099"/>
            <a:ext cx="2698950" cy="246221"/>
          </a:xfrm>
          <a:prstGeom prst="rect">
            <a:avLst/>
          </a:prstGeom>
          <a:noFill/>
        </p:spPr>
        <p:txBody>
          <a:bodyPr wrap="square">
            <a:spAutoFit/>
          </a:bodyPr>
          <a:lstStyle/>
          <a:p>
            <a:r>
              <a:rPr lang="en-US" sz="1000" dirty="0">
                <a:latin typeface="Sakkal Majalla" panose="02000000000000000000" pitchFamily="2" charset="-78"/>
                <a:cs typeface="Sakkal Majalla" panose="02000000000000000000" pitchFamily="2" charset="-78"/>
              </a:rPr>
              <a:t>https://www.sourceseparationsystems.com.au/</a:t>
            </a:r>
          </a:p>
        </p:txBody>
      </p:sp>
      <p:pic>
        <p:nvPicPr>
          <p:cNvPr id="11" name="Picture 2" descr="Untitled">
            <a:extLst>
              <a:ext uri="{FF2B5EF4-FFF2-40B4-BE49-F238E27FC236}">
                <a16:creationId xmlns:a16="http://schemas.microsoft.com/office/drawing/2014/main" id="{6B7D5D50-6305-4037-B67D-6805E1068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093" y="1909484"/>
            <a:ext cx="3336827" cy="16948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5 easy ways to segregate waste at home">
            <a:extLst>
              <a:ext uri="{FF2B5EF4-FFF2-40B4-BE49-F238E27FC236}">
                <a16:creationId xmlns:a16="http://schemas.microsoft.com/office/drawing/2014/main" id="{8B5DE0C6-AD29-45E6-A138-963557BA1D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817" b="19757"/>
          <a:stretch/>
        </p:blipFill>
        <p:spPr bwMode="auto">
          <a:xfrm>
            <a:off x="595093" y="3778011"/>
            <a:ext cx="3336827" cy="1013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80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0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0019" b="7827"/>
          <a:stretch/>
        </p:blipFill>
        <p:spPr>
          <a:xfrm>
            <a:off x="870856" y="4091592"/>
            <a:ext cx="3001319" cy="1727283"/>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23266"/>
          <a:stretch/>
        </p:blipFill>
        <p:spPr>
          <a:xfrm>
            <a:off x="870855" y="2251836"/>
            <a:ext cx="3001319" cy="1727283"/>
          </a:xfrm>
          <a:prstGeom prst="rect">
            <a:avLst/>
          </a:prstGeom>
        </p:spPr>
      </p:pic>
      <p:sp>
        <p:nvSpPr>
          <p:cNvPr id="9" name="Title 1">
            <a:extLst>
              <a:ext uri="{FF2B5EF4-FFF2-40B4-BE49-F238E27FC236}">
                <a16:creationId xmlns:a16="http://schemas.microsoft.com/office/drawing/2014/main" id="{AE1A8C8C-9B42-42C9-83F7-CE845978CF7B}"/>
              </a:ext>
            </a:extLst>
          </p:cNvPr>
          <p:cNvSpPr txBox="1">
            <a:spLocks/>
          </p:cNvSpPr>
          <p:nvPr/>
        </p:nvSpPr>
        <p:spPr>
          <a:xfrm>
            <a:off x="3929756" y="125007"/>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التوجه نحو إعادة التدوير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المعالجة الاولية بالموقع</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0" name="Rectangle 9">
            <a:extLst>
              <a:ext uri="{FF2B5EF4-FFF2-40B4-BE49-F238E27FC236}">
                <a16:creationId xmlns:a16="http://schemas.microsoft.com/office/drawing/2014/main" id="{08D95152-681C-4FCB-87E9-92C26B74430F}"/>
              </a:ext>
            </a:extLst>
          </p:cNvPr>
          <p:cNvSpPr/>
          <p:nvPr/>
        </p:nvSpPr>
        <p:spPr>
          <a:xfrm>
            <a:off x="182879" y="182114"/>
            <a:ext cx="3939415" cy="2040046"/>
          </a:xfrm>
          <a:prstGeom prst="rect">
            <a:avLst/>
          </a:prstGeom>
        </p:spPr>
        <p:txBody>
          <a:bodyPr wrap="square">
            <a:spAutoFit/>
          </a:bodyPr>
          <a:lstStyle/>
          <a:p>
            <a:pPr algn="r" rtl="1">
              <a:lnSpc>
                <a:spcPct val="113000"/>
              </a:lnSpc>
            </a:pPr>
            <a:r>
              <a:rPr lang="ar-EG" sz="2800" dirty="0">
                <a:solidFill>
                  <a:schemeClr val="bg2"/>
                </a:solidFill>
                <a:latin typeface="Sakkal Majalla" panose="02000000000000000000" pitchFamily="2" charset="-78"/>
                <a:cs typeface="Sakkal Majalla" panose="02000000000000000000" pitchFamily="2" charset="-78"/>
              </a:rPr>
              <a:t>جمع النفايات في بالات (نفايات مضغوطة) يقلل من حجمها ويقلل من الحاجة إلى تخزينها ويحد</a:t>
            </a:r>
            <a:r>
              <a:rPr lang="ar-JO" sz="2800" dirty="0">
                <a:solidFill>
                  <a:schemeClr val="bg2"/>
                </a:solidFill>
                <a:latin typeface="Sakkal Majalla" panose="02000000000000000000" pitchFamily="2" charset="-78"/>
                <a:cs typeface="Sakkal Majalla" panose="02000000000000000000" pitchFamily="2" charset="-78"/>
              </a:rPr>
              <a:t> </a:t>
            </a:r>
            <a:r>
              <a:rPr lang="ar-EG" sz="2800" dirty="0">
                <a:solidFill>
                  <a:schemeClr val="bg2"/>
                </a:solidFill>
                <a:latin typeface="Sakkal Majalla" panose="02000000000000000000" pitchFamily="2" charset="-78"/>
                <a:cs typeface="Sakkal Majalla" panose="02000000000000000000" pitchFamily="2" charset="-78"/>
              </a:rPr>
              <a:t>من رسوم النقل</a:t>
            </a:r>
            <a:endParaRPr lang="en-US" sz="2800" dirty="0">
              <a:solidFill>
                <a:schemeClr val="bg2"/>
              </a:solidFill>
              <a:latin typeface="Sakkal Majalla" panose="02000000000000000000" pitchFamily="2" charset="-78"/>
              <a:cs typeface="Sakkal Majalla" panose="02000000000000000000" pitchFamily="2" charset="-78"/>
            </a:endParaRPr>
          </a:p>
        </p:txBody>
      </p:sp>
      <p:sp>
        <p:nvSpPr>
          <p:cNvPr id="11" name="Text Placeholder 2">
            <a:extLst>
              <a:ext uri="{FF2B5EF4-FFF2-40B4-BE49-F238E27FC236}">
                <a16:creationId xmlns:a16="http://schemas.microsoft.com/office/drawing/2014/main" id="{9588760C-30D3-4A38-BEFC-2031C7398F2F}"/>
              </a:ext>
            </a:extLst>
          </p:cNvPr>
          <p:cNvSpPr>
            <a:spLocks noGrp="1"/>
          </p:cNvSpPr>
          <p:nvPr>
            <p:ph type="body" idx="1"/>
          </p:nvPr>
        </p:nvSpPr>
        <p:spPr>
          <a:xfrm>
            <a:off x="4495800" y="1657913"/>
            <a:ext cx="4083918" cy="4848878"/>
          </a:xfrm>
        </p:spPr>
        <p:txBody>
          <a:bodyPr>
            <a:normAutofit/>
          </a:bodyPr>
          <a:lstStyle/>
          <a:p>
            <a:pPr marL="457200" lvl="3" indent="-457200" algn="r" rtl="1">
              <a:lnSpc>
                <a:spcPct val="123000"/>
              </a:lnSpc>
              <a:spcBef>
                <a:spcPts val="1800"/>
              </a:spcBef>
              <a:spcAft>
                <a:spcPts val="1800"/>
              </a:spcAft>
              <a:buClr>
                <a:srgbClr val="000000"/>
              </a:buClr>
              <a:buSzPct val="100000"/>
              <a:buFont typeface="Wingdings" panose="05000000000000000000" pitchFamily="2" charset="2"/>
              <a:buChar char="v"/>
              <a:tabLst>
                <a:tab pos="1371600" algn="l"/>
              </a:tabLst>
            </a:pPr>
            <a:r>
              <a:rPr lang="ar-EG" sz="2800" dirty="0">
                <a:solidFill>
                  <a:srgbClr val="000000"/>
                </a:solidFill>
                <a:latin typeface="Sakkal Majalla" panose="02000000000000000000" pitchFamily="2" charset="-78"/>
                <a:ea typeface="Arial"/>
                <a:cs typeface="Sakkal Majalla" panose="02000000000000000000" pitchFamily="2" charset="-78"/>
              </a:rPr>
              <a:t>عملية ضغط المواد القابلة لإعادة التدوير في بلوكات (أو بالات) ليتم نقلها بسهولة</a:t>
            </a:r>
            <a:endParaRPr lang="en-US" sz="2800" dirty="0">
              <a:solidFill>
                <a:srgbClr val="000000"/>
              </a:solidFill>
              <a:latin typeface="Sakkal Majalla" panose="02000000000000000000" pitchFamily="2" charset="-78"/>
              <a:ea typeface="Arial"/>
              <a:cs typeface="Sakkal Majalla" panose="02000000000000000000" pitchFamily="2" charset="-78"/>
            </a:endParaRPr>
          </a:p>
          <a:p>
            <a:pPr marL="457200" lvl="3" indent="-457200" algn="r" rtl="1">
              <a:lnSpc>
                <a:spcPct val="123000"/>
              </a:lnSpc>
              <a:spcBef>
                <a:spcPts val="1800"/>
              </a:spcBef>
              <a:spcAft>
                <a:spcPts val="1800"/>
              </a:spcAft>
              <a:buClr>
                <a:srgbClr val="000000"/>
              </a:buClr>
              <a:buSzPct val="100000"/>
              <a:buFont typeface="Wingdings" panose="05000000000000000000" pitchFamily="2" charset="2"/>
              <a:buChar char="v"/>
              <a:tabLst>
                <a:tab pos="1371600" algn="l"/>
              </a:tabLst>
            </a:pPr>
            <a:r>
              <a:rPr lang="ar-EG" sz="2800" dirty="0">
                <a:solidFill>
                  <a:srgbClr val="000000"/>
                </a:solidFill>
                <a:latin typeface="Sakkal Majalla" panose="02000000000000000000" pitchFamily="2" charset="-78"/>
                <a:ea typeface="Arial"/>
                <a:cs typeface="Sakkal Majalla" panose="02000000000000000000" pitchFamily="2" charset="-78"/>
              </a:rPr>
              <a:t>يمكن توفير 80% من تكاليف النقل</a:t>
            </a:r>
            <a:endParaRPr lang="en-US" sz="2800" dirty="0">
              <a:solidFill>
                <a:srgbClr val="000000"/>
              </a:solidFill>
              <a:latin typeface="Sakkal Majalla" panose="02000000000000000000" pitchFamily="2" charset="-78"/>
              <a:ea typeface="Arial"/>
              <a:cs typeface="Sakkal Majalla" panose="02000000000000000000" pitchFamily="2" charset="-78"/>
            </a:endParaRPr>
          </a:p>
          <a:p>
            <a:pPr marL="457200" lvl="3" indent="-457200" algn="r" rtl="1">
              <a:lnSpc>
                <a:spcPct val="123000"/>
              </a:lnSpc>
              <a:spcBef>
                <a:spcPts val="1800"/>
              </a:spcBef>
              <a:spcAft>
                <a:spcPts val="1800"/>
              </a:spcAft>
              <a:buClr>
                <a:srgbClr val="000000"/>
              </a:buClr>
              <a:buSzPct val="100000"/>
              <a:buFont typeface="Wingdings" panose="05000000000000000000" pitchFamily="2" charset="2"/>
              <a:buChar char="v"/>
              <a:tabLst>
                <a:tab pos="1371600" algn="l"/>
              </a:tabLst>
            </a:pPr>
            <a:r>
              <a:rPr lang="ar-EG" sz="2800" dirty="0">
                <a:solidFill>
                  <a:srgbClr val="000000"/>
                </a:solidFill>
                <a:latin typeface="Sakkal Majalla" panose="02000000000000000000" pitchFamily="2" charset="-78"/>
                <a:ea typeface="Arial"/>
                <a:cs typeface="Sakkal Majalla" panose="02000000000000000000" pitchFamily="2" charset="-78"/>
              </a:rPr>
              <a:t>زيادة قيمة المواد القابلة لإعادة التدوير</a:t>
            </a:r>
            <a:endParaRPr lang="en-US" sz="2800" dirty="0">
              <a:solidFill>
                <a:srgbClr val="000000"/>
              </a:solidFill>
              <a:latin typeface="Sakkal Majalla" panose="02000000000000000000" pitchFamily="2" charset="-78"/>
              <a:ea typeface="Arial"/>
              <a:cs typeface="Sakkal Majalla" panose="02000000000000000000" pitchFamily="2" charset="-78"/>
            </a:endParaRPr>
          </a:p>
        </p:txBody>
      </p:sp>
      <p:sp>
        <p:nvSpPr>
          <p:cNvPr id="12" name="TextBox 11"/>
          <p:cNvSpPr txBox="1"/>
          <p:nvPr/>
        </p:nvSpPr>
        <p:spPr>
          <a:xfrm>
            <a:off x="6271044" y="6506791"/>
            <a:ext cx="5121680" cy="230832"/>
          </a:xfrm>
          <a:prstGeom prst="rect">
            <a:avLst/>
          </a:prstGeom>
          <a:noFill/>
        </p:spPr>
        <p:txBody>
          <a:bodyPr wrap="square" rtlCol="0">
            <a:spAutoFit/>
          </a:bodyPr>
          <a:lstStyle/>
          <a:p>
            <a:r>
              <a:rPr lang="en-US" sz="900" dirty="0">
                <a:latin typeface="Gill Sans" panose="020B0604020202020204" charset="0"/>
              </a:rPr>
              <a:t>*https://www.pakawaste.co.uk/the-benefits-of-balers/</a:t>
            </a:r>
          </a:p>
        </p:txBody>
      </p:sp>
    </p:spTree>
    <p:extLst>
      <p:ext uri="{BB962C8B-B14F-4D97-AF65-F5344CB8AC3E}">
        <p14:creationId xmlns:p14="http://schemas.microsoft.com/office/powerpoint/2010/main" val="1889901994"/>
      </p:ext>
    </p:extLst>
  </p:cSld>
  <p:clrMapOvr>
    <a:masterClrMapping/>
  </p:clrMapOvr>
  <mc:AlternateContent xmlns:mc="http://schemas.openxmlformats.org/markup-compatibility/2006" xmlns:p14="http://schemas.microsoft.com/office/powerpoint/2010/main">
    <mc:Choice Requires="p14">
      <p:transition spd="slow" p14:dur="2000" advTm="97834"/>
    </mc:Choice>
    <mc:Fallback xmlns="">
      <p:transition spd="slow" advTm="97834"/>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E3C639-EE11-45D5-BA8C-FC22DFEDD591}"/>
              </a:ext>
            </a:extLst>
          </p:cNvPr>
          <p:cNvSpPr>
            <a:spLocks noGrp="1"/>
          </p:cNvSpPr>
          <p:nvPr>
            <p:ph type="body" idx="1"/>
          </p:nvPr>
        </p:nvSpPr>
        <p:spPr>
          <a:xfrm>
            <a:off x="3524476" y="1657913"/>
            <a:ext cx="5121199" cy="5059390"/>
          </a:xfrm>
        </p:spPr>
        <p:txBody>
          <a:bodyPr>
            <a:normAutofit/>
          </a:bodyPr>
          <a:lstStyle/>
          <a:p>
            <a:pPr algn="r" rtl="1">
              <a:spcBef>
                <a:spcPts val="1200"/>
              </a:spcBef>
              <a:spcAft>
                <a:spcPts val="1200"/>
              </a:spcAft>
              <a:buSzPct val="100000"/>
              <a:buFont typeface="Wingdings" panose="05000000000000000000" pitchFamily="2" charset="2"/>
              <a:buChar char="v"/>
            </a:pPr>
            <a:r>
              <a:rPr lang="ar-EG" sz="2800" dirty="0">
                <a:solidFill>
                  <a:schemeClr val="tx1"/>
                </a:solidFill>
                <a:latin typeface="Sakkal Majalla" panose="02000000000000000000" pitchFamily="2" charset="-78"/>
                <a:cs typeface="Sakkal Majalla" panose="02000000000000000000" pitchFamily="2" charset="-78"/>
              </a:rPr>
              <a:t>الحل الجوهري هو استلام النفايات من المصدر بالشكل المطلوب لإعادة التدوير عن طريق المعالجة الاولية بالموقع</a:t>
            </a:r>
          </a:p>
          <a:p>
            <a:pPr algn="r" rtl="1">
              <a:spcBef>
                <a:spcPts val="1200"/>
              </a:spcBef>
              <a:spcAft>
                <a:spcPts val="1200"/>
              </a:spcAft>
              <a:buSzPct val="100000"/>
              <a:buFont typeface="Wingdings" panose="05000000000000000000" pitchFamily="2" charset="2"/>
              <a:buChar char="v"/>
            </a:pPr>
            <a:r>
              <a:rPr lang="ar-EG" sz="2800" dirty="0">
                <a:solidFill>
                  <a:schemeClr val="tx1"/>
                </a:solidFill>
                <a:latin typeface="Sakkal Majalla" panose="02000000000000000000" pitchFamily="2" charset="-78"/>
                <a:cs typeface="Sakkal Majalla" panose="02000000000000000000" pitchFamily="2" charset="-78"/>
              </a:rPr>
              <a:t>تأتي خطوة المعالجة الاولية بالموقع بعد عملية فصل النفايات</a:t>
            </a:r>
          </a:p>
          <a:p>
            <a:pPr algn="r" rtl="1">
              <a:spcBef>
                <a:spcPts val="1200"/>
              </a:spcBef>
              <a:spcAft>
                <a:spcPts val="1200"/>
              </a:spcAft>
              <a:buSzPct val="100000"/>
              <a:buFont typeface="Wingdings" panose="05000000000000000000" pitchFamily="2" charset="2"/>
              <a:buChar char="v"/>
            </a:pPr>
            <a:r>
              <a:rPr lang="ar-EG" sz="2800" dirty="0">
                <a:solidFill>
                  <a:schemeClr val="tx1"/>
                </a:solidFill>
                <a:latin typeface="Sakkal Majalla" panose="02000000000000000000" pitchFamily="2" charset="-78"/>
                <a:cs typeface="Sakkal Majalla" panose="02000000000000000000" pitchFamily="2" charset="-78"/>
              </a:rPr>
              <a:t>تقليل الحجم وإضافة القيمة</a:t>
            </a:r>
            <a:endParaRPr lang="en-US" sz="2800" dirty="0">
              <a:solidFill>
                <a:schemeClr val="tx1"/>
              </a:solidFill>
              <a:latin typeface="Sakkal Majalla" panose="02000000000000000000" pitchFamily="2" charset="-78"/>
              <a:cs typeface="Sakkal Majalla" panose="02000000000000000000" pitchFamily="2" charset="-78"/>
            </a:endParaRPr>
          </a:p>
          <a:p>
            <a:pPr>
              <a:buNone/>
            </a:pPr>
            <a:endParaRPr lang="en-US" sz="2800" dirty="0">
              <a:solidFill>
                <a:schemeClr val="tx1"/>
              </a:solidFill>
              <a:latin typeface="Sakkal Majalla" panose="02000000000000000000" pitchFamily="2" charset="-78"/>
              <a:cs typeface="Sakkal Majalla" panose="02000000000000000000" pitchFamily="2" charset="-78"/>
            </a:endParaRPr>
          </a:p>
        </p:txBody>
      </p:sp>
      <p:sp>
        <p:nvSpPr>
          <p:cNvPr id="17" name="Title 1">
            <a:extLst>
              <a:ext uri="{FF2B5EF4-FFF2-40B4-BE49-F238E27FC236}">
                <a16:creationId xmlns:a16="http://schemas.microsoft.com/office/drawing/2014/main" id="{BFA92F3B-01B3-4509-97C3-679F3A183901}"/>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التوجه نحو إعادة التدوير</a:t>
            </a:r>
          </a:p>
          <a:p>
            <a:pPr algn="r" rtl="1">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المعالجة الاولية بالموقع</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8" name="Rectangle 17">
            <a:extLst>
              <a:ext uri="{FF2B5EF4-FFF2-40B4-BE49-F238E27FC236}">
                <a16:creationId xmlns:a16="http://schemas.microsoft.com/office/drawing/2014/main" id="{CB9D9E39-3476-4CB3-A82D-EF041D396B9B}"/>
              </a:ext>
            </a:extLst>
          </p:cNvPr>
          <p:cNvSpPr/>
          <p:nvPr/>
        </p:nvSpPr>
        <p:spPr>
          <a:xfrm>
            <a:off x="182880" y="182880"/>
            <a:ext cx="4114800" cy="954107"/>
          </a:xfrm>
          <a:prstGeom prst="rect">
            <a:avLst/>
          </a:prstGeom>
        </p:spPr>
        <p:txBody>
          <a:bodyPr wrap="square">
            <a:spAutoFit/>
          </a:bodyPr>
          <a:lstStyle/>
          <a:p>
            <a:pPr algn="r" rtl="1"/>
            <a:r>
              <a:rPr lang="ar-EG" sz="2800" dirty="0">
                <a:solidFill>
                  <a:schemeClr val="bg2"/>
                </a:solidFill>
                <a:latin typeface="Sakkal Majalla" panose="02000000000000000000" pitchFamily="2" charset="-78"/>
                <a:cs typeface="Sakkal Majalla" panose="02000000000000000000" pitchFamily="2" charset="-78"/>
              </a:rPr>
              <a:t>حجم وتكلفة نقل أقل، مناولة أسرع، مساحة تخزين أقل، إعادة تدوير أفضل</a:t>
            </a:r>
            <a:endParaRPr lang="en-US" sz="2800" dirty="0">
              <a:solidFill>
                <a:schemeClr val="bg2"/>
              </a:solidFill>
              <a:latin typeface="Sakkal Majalla" panose="02000000000000000000" pitchFamily="2" charset="-78"/>
              <a:cs typeface="Sakkal Majalla" panose="02000000000000000000" pitchFamily="2" charset="-78"/>
            </a:endParaRPr>
          </a:p>
        </p:txBody>
      </p:sp>
      <p:grpSp>
        <p:nvGrpSpPr>
          <p:cNvPr id="4" name="Group 3">
            <a:extLst>
              <a:ext uri="{FF2B5EF4-FFF2-40B4-BE49-F238E27FC236}">
                <a16:creationId xmlns:a16="http://schemas.microsoft.com/office/drawing/2014/main" id="{B068816A-2B43-4A9D-8F64-87CC44EEE3A6}"/>
              </a:ext>
            </a:extLst>
          </p:cNvPr>
          <p:cNvGrpSpPr/>
          <p:nvPr/>
        </p:nvGrpSpPr>
        <p:grpSpPr>
          <a:xfrm>
            <a:off x="806858" y="1568445"/>
            <a:ext cx="2234157" cy="4599836"/>
            <a:chOff x="806858" y="1568445"/>
            <a:chExt cx="2234157" cy="4599836"/>
          </a:xfrm>
        </p:grpSpPr>
        <p:pic>
          <p:nvPicPr>
            <p:cNvPr id="28674" name="Picture 2" descr="Recycling Journey of a Plastic Bottle | Plastics Make it Possible">
              <a:extLst>
                <a:ext uri="{FF2B5EF4-FFF2-40B4-BE49-F238E27FC236}">
                  <a16:creationId xmlns:a16="http://schemas.microsoft.com/office/drawing/2014/main" id="{E7FC4218-77D9-4CE5-BD67-794222BCC2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858" y="3095292"/>
              <a:ext cx="2218906" cy="147503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drinking water, beverage&#10;&#10;Description automatically generated">
              <a:extLst>
                <a:ext uri="{FF2B5EF4-FFF2-40B4-BE49-F238E27FC236}">
                  <a16:creationId xmlns:a16="http://schemas.microsoft.com/office/drawing/2014/main" id="{2C4CC665-17F2-4E91-8D1C-A445A8D97D95}"/>
                </a:ext>
              </a:extLst>
            </p:cNvPr>
            <p:cNvPicPr>
              <a:picLocks noChangeAspect="1"/>
            </p:cNvPicPr>
            <p:nvPr/>
          </p:nvPicPr>
          <p:blipFill rotWithShape="1">
            <a:blip r:embed="rId3">
              <a:extLst>
                <a:ext uri="{28A0092B-C50C-407E-A947-70E740481C1C}">
                  <a14:useLocalDpi xmlns:a14="http://schemas.microsoft.com/office/drawing/2010/main" val="0"/>
                </a:ext>
              </a:extLst>
            </a:blip>
            <a:srcRect b="16931"/>
            <a:stretch/>
          </p:blipFill>
          <p:spPr>
            <a:xfrm>
              <a:off x="806858" y="1568445"/>
              <a:ext cx="2218906" cy="1456747"/>
            </a:xfrm>
            <a:prstGeom prst="rect">
              <a:avLst/>
            </a:prstGeom>
          </p:spPr>
        </p:pic>
        <p:pic>
          <p:nvPicPr>
            <p:cNvPr id="28676" name="Picture 4" descr="Transparent Colour PET Bottles Plastic Scrap(id:10852549). Buy Thailand Pet  Flakes - EC21">
              <a:extLst>
                <a:ext uri="{FF2B5EF4-FFF2-40B4-BE49-F238E27FC236}">
                  <a16:creationId xmlns:a16="http://schemas.microsoft.com/office/drawing/2014/main" id="{B48D2848-A718-46C7-B554-F25C6BFF23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063" y="4711534"/>
              <a:ext cx="2192952" cy="14567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82830" y="5218082"/>
              <a:ext cx="694421" cy="492443"/>
            </a:xfrm>
            <a:prstGeom prst="rect">
              <a:avLst/>
            </a:prstGeom>
          </p:spPr>
          <p:txBody>
            <a:bodyPr wrap="none">
              <a:spAutoFit/>
            </a:bodyPr>
            <a:lstStyle/>
            <a:p>
              <a:r>
                <a:rPr lang="ar-EG" sz="2600" dirty="0">
                  <a:solidFill>
                    <a:schemeClr val="tx1"/>
                  </a:solidFill>
                  <a:latin typeface="Sakkal Majalla" panose="02000000000000000000" pitchFamily="2" charset="-78"/>
                  <a:cs typeface="Sakkal Majalla" panose="02000000000000000000" pitchFamily="2" charset="-78"/>
                </a:rPr>
                <a:t>رقائق</a:t>
              </a:r>
              <a:endParaRPr lang="en-US" sz="2600" dirty="0">
                <a:latin typeface="Sakkal Majalla" panose="02000000000000000000" pitchFamily="2" charset="-78"/>
                <a:cs typeface="Sakkal Majalla" panose="02000000000000000000" pitchFamily="2" charset="-78"/>
              </a:endParaRPr>
            </a:p>
          </p:txBody>
        </p:sp>
        <p:sp>
          <p:nvSpPr>
            <p:cNvPr id="20" name="Rectangle 19">
              <a:extLst>
                <a:ext uri="{FF2B5EF4-FFF2-40B4-BE49-F238E27FC236}">
                  <a16:creationId xmlns:a16="http://schemas.microsoft.com/office/drawing/2014/main" id="{9AAD8619-CDB4-47A7-88AD-B79611411BFC}"/>
                </a:ext>
              </a:extLst>
            </p:cNvPr>
            <p:cNvSpPr/>
            <p:nvPr/>
          </p:nvSpPr>
          <p:spPr>
            <a:xfrm>
              <a:off x="1490267" y="3541683"/>
              <a:ext cx="663964" cy="492443"/>
            </a:xfrm>
            <a:prstGeom prst="rect">
              <a:avLst/>
            </a:prstGeom>
          </p:spPr>
          <p:txBody>
            <a:bodyPr wrap="none">
              <a:spAutoFit/>
            </a:bodyPr>
            <a:lstStyle/>
            <a:p>
              <a:r>
                <a:rPr lang="ar-EG" sz="2600" dirty="0">
                  <a:solidFill>
                    <a:schemeClr val="bg1"/>
                  </a:solidFill>
                  <a:latin typeface="Sakkal Majalla" panose="02000000000000000000" pitchFamily="2" charset="-78"/>
                  <a:cs typeface="Sakkal Majalla" panose="02000000000000000000" pitchFamily="2" charset="-78"/>
                </a:rPr>
                <a:t>بالات</a:t>
              </a:r>
              <a:endParaRPr lang="en-US" sz="2600" dirty="0">
                <a:solidFill>
                  <a:schemeClr val="bg1"/>
                </a:solidFill>
                <a:latin typeface="Sakkal Majalla" panose="02000000000000000000" pitchFamily="2" charset="-78"/>
                <a:cs typeface="Sakkal Majalla" panose="02000000000000000000" pitchFamily="2" charset="-78"/>
              </a:endParaRPr>
            </a:p>
          </p:txBody>
        </p:sp>
        <p:sp>
          <p:nvSpPr>
            <p:cNvPr id="21" name="Rectangle 20">
              <a:extLst>
                <a:ext uri="{FF2B5EF4-FFF2-40B4-BE49-F238E27FC236}">
                  <a16:creationId xmlns:a16="http://schemas.microsoft.com/office/drawing/2014/main" id="{DD48210D-423B-46C1-8DC7-9245FAB13704}"/>
                </a:ext>
              </a:extLst>
            </p:cNvPr>
            <p:cNvSpPr/>
            <p:nvPr/>
          </p:nvSpPr>
          <p:spPr>
            <a:xfrm>
              <a:off x="1456812" y="2013970"/>
              <a:ext cx="950901" cy="492443"/>
            </a:xfrm>
            <a:prstGeom prst="rect">
              <a:avLst/>
            </a:prstGeom>
          </p:spPr>
          <p:txBody>
            <a:bodyPr wrap="none">
              <a:spAutoFit/>
            </a:bodyPr>
            <a:lstStyle/>
            <a:p>
              <a:r>
                <a:rPr lang="ar-EG" sz="2600" dirty="0">
                  <a:solidFill>
                    <a:schemeClr val="tx1"/>
                  </a:solidFill>
                  <a:latin typeface="Sakkal Majalla" panose="02000000000000000000" pitchFamily="2" charset="-78"/>
                  <a:cs typeface="Sakkal Majalla" panose="02000000000000000000" pitchFamily="2" charset="-78"/>
                </a:rPr>
                <a:t>زجاجات</a:t>
              </a:r>
              <a:endParaRPr lang="en-US" sz="2600" dirty="0">
                <a:latin typeface="Sakkal Majalla" panose="02000000000000000000" pitchFamily="2" charset="-78"/>
                <a:cs typeface="Sakkal Majalla" panose="02000000000000000000" pitchFamily="2" charset="-78"/>
              </a:endParaRPr>
            </a:p>
          </p:txBody>
        </p:sp>
      </p:grpSp>
    </p:spTree>
    <p:extLst>
      <p:ext uri="{BB962C8B-B14F-4D97-AF65-F5344CB8AC3E}">
        <p14:creationId xmlns:p14="http://schemas.microsoft.com/office/powerpoint/2010/main" val="311296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643" y="2393705"/>
            <a:ext cx="3330366" cy="2159534"/>
          </a:xfrm>
          <a:prstGeom prst="rect">
            <a:avLst/>
          </a:prstGeom>
        </p:spPr>
      </p:pic>
      <p:sp>
        <p:nvSpPr>
          <p:cNvPr id="9" name="Rectangle 8">
            <a:extLst>
              <a:ext uri="{FF2B5EF4-FFF2-40B4-BE49-F238E27FC236}">
                <a16:creationId xmlns:a16="http://schemas.microsoft.com/office/drawing/2014/main" id="{433C164B-3693-4F75-81E1-033CFD66AD4A}"/>
              </a:ext>
            </a:extLst>
          </p:cNvPr>
          <p:cNvSpPr/>
          <p:nvPr/>
        </p:nvSpPr>
        <p:spPr>
          <a:xfrm>
            <a:off x="182881" y="182880"/>
            <a:ext cx="3591678" cy="1384995"/>
          </a:xfrm>
          <a:prstGeom prst="rect">
            <a:avLst/>
          </a:prstGeom>
        </p:spPr>
        <p:txBody>
          <a:bodyPr wrap="square">
            <a:spAutoFit/>
          </a:bodyPr>
          <a:lstStyle/>
          <a:p>
            <a:pPr algn="r" rtl="1"/>
            <a:r>
              <a:rPr lang="ar-EG" sz="2800" dirty="0">
                <a:solidFill>
                  <a:schemeClr val="bg2"/>
                </a:solidFill>
                <a:latin typeface="Sakkal Majalla" panose="02000000000000000000" pitchFamily="2" charset="-78"/>
                <a:cs typeface="Sakkal Majalla" panose="02000000000000000000" pitchFamily="2" charset="-78"/>
              </a:rPr>
              <a:t>جمع النفايات في بالات يحد من عدد مرات جمعها والوقت اللازم لإدارتها</a:t>
            </a:r>
            <a:endParaRPr lang="en-US" sz="2800" dirty="0">
              <a:solidFill>
                <a:schemeClr val="bg2"/>
              </a:solidFill>
              <a:latin typeface="Sakkal Majalla" panose="02000000000000000000" pitchFamily="2" charset="-78"/>
              <a:cs typeface="Sakkal Majalla" panose="02000000000000000000" pitchFamily="2" charset="-78"/>
            </a:endParaRPr>
          </a:p>
        </p:txBody>
      </p:sp>
      <p:sp>
        <p:nvSpPr>
          <p:cNvPr id="10" name="Text Placeholder 2">
            <a:extLst>
              <a:ext uri="{FF2B5EF4-FFF2-40B4-BE49-F238E27FC236}">
                <a16:creationId xmlns:a16="http://schemas.microsoft.com/office/drawing/2014/main" id="{31D8CC66-5DF0-423A-9AEE-EB91433E1EFE}"/>
              </a:ext>
            </a:extLst>
          </p:cNvPr>
          <p:cNvSpPr>
            <a:spLocks noGrp="1"/>
          </p:cNvSpPr>
          <p:nvPr>
            <p:ph type="body" idx="1"/>
          </p:nvPr>
        </p:nvSpPr>
        <p:spPr>
          <a:xfrm>
            <a:off x="4249135" y="1657913"/>
            <a:ext cx="4332747" cy="4386891"/>
          </a:xfrm>
        </p:spPr>
        <p:txBody>
          <a:bodyPr>
            <a:normAutofit/>
          </a:bodyPr>
          <a:lstStyle/>
          <a:p>
            <a:pPr algn="r" rtl="1">
              <a:buSzPct val="100000"/>
              <a:buFont typeface="Wingdings" panose="05000000000000000000" pitchFamily="2" charset="2"/>
              <a:buChar char="v"/>
            </a:pPr>
            <a:r>
              <a:rPr lang="ar-EG" sz="2800" dirty="0">
                <a:solidFill>
                  <a:srgbClr val="000000"/>
                </a:solidFill>
                <a:latin typeface="Sakkal Majalla" panose="02000000000000000000" pitchFamily="2" charset="-78"/>
                <a:ea typeface="Arial"/>
                <a:cs typeface="Sakkal Majalla" panose="02000000000000000000" pitchFamily="2" charset="-78"/>
                <a:sym typeface="Arial"/>
              </a:rPr>
              <a:t>توفير مساحة في الموقع تتيح تخزين أسهل وبالتالي الحد من عدد مرات جمع النفايات</a:t>
            </a:r>
          </a:p>
          <a:p>
            <a:pPr algn="r" rtl="1">
              <a:buSzPct val="100000"/>
              <a:buFont typeface="Wingdings" panose="05000000000000000000" pitchFamily="2" charset="2"/>
              <a:buChar char="v"/>
            </a:pPr>
            <a:endParaRPr lang="ar-EG" sz="2800" dirty="0">
              <a:solidFill>
                <a:srgbClr val="000000"/>
              </a:solidFill>
              <a:latin typeface="Sakkal Majalla" panose="02000000000000000000" pitchFamily="2" charset="-78"/>
              <a:ea typeface="Arial"/>
              <a:cs typeface="Sakkal Majalla" panose="02000000000000000000" pitchFamily="2" charset="-78"/>
              <a:sym typeface="Arial"/>
            </a:endParaRPr>
          </a:p>
          <a:p>
            <a:pPr algn="r" rtl="1">
              <a:buSzPct val="100000"/>
              <a:buFont typeface="Wingdings" panose="05000000000000000000" pitchFamily="2" charset="2"/>
              <a:buChar char="v"/>
            </a:pPr>
            <a:r>
              <a:rPr lang="ar-EG" sz="2800" dirty="0">
                <a:solidFill>
                  <a:srgbClr val="000000"/>
                </a:solidFill>
                <a:latin typeface="Sakkal Majalla" panose="02000000000000000000" pitchFamily="2" charset="-78"/>
                <a:ea typeface="Arial"/>
                <a:cs typeface="Sakkal Majalla" panose="02000000000000000000" pitchFamily="2" charset="-78"/>
                <a:sym typeface="Arial"/>
              </a:rPr>
              <a:t>توفير الوقت الذي يحتاجه مقدمو الخدمة في عملية مناولة النفايات </a:t>
            </a:r>
            <a:endParaRPr lang="en-US" sz="2800" dirty="0">
              <a:solidFill>
                <a:srgbClr val="000000"/>
              </a:solidFill>
              <a:latin typeface="Sakkal Majalla" panose="02000000000000000000" pitchFamily="2" charset="-78"/>
              <a:ea typeface="Arial"/>
              <a:cs typeface="Sakkal Majalla" panose="02000000000000000000" pitchFamily="2" charset="-78"/>
              <a:sym typeface="Arial"/>
            </a:endParaRPr>
          </a:p>
          <a:p>
            <a:pPr>
              <a:buSzPct val="100000"/>
              <a:buFont typeface="Wingdings" panose="05000000000000000000" pitchFamily="2" charset="2"/>
              <a:buChar char="v"/>
            </a:pPr>
            <a:endParaRPr lang="en-US" sz="2800" dirty="0">
              <a:solidFill>
                <a:srgbClr val="000000"/>
              </a:solidFill>
              <a:latin typeface="Sakkal Majalla" panose="02000000000000000000" pitchFamily="2" charset="-78"/>
              <a:ea typeface="Arial"/>
              <a:cs typeface="Sakkal Majalla" panose="02000000000000000000" pitchFamily="2" charset="-78"/>
              <a:sym typeface="Arial"/>
            </a:endParaRPr>
          </a:p>
          <a:p>
            <a:pPr algn="r" rtl="1">
              <a:buSzPct val="100000"/>
              <a:buFont typeface="Wingdings" panose="05000000000000000000" pitchFamily="2" charset="2"/>
              <a:buChar char="v"/>
            </a:pPr>
            <a:r>
              <a:rPr lang="ar-EG" sz="2800" dirty="0">
                <a:solidFill>
                  <a:srgbClr val="000000"/>
                </a:solidFill>
                <a:latin typeface="Sakkal Majalla" panose="02000000000000000000" pitchFamily="2" charset="-78"/>
                <a:ea typeface="Arial"/>
                <a:cs typeface="Sakkal Majalla" panose="02000000000000000000" pitchFamily="2" charset="-78"/>
                <a:sym typeface="Arial"/>
              </a:rPr>
              <a:t>تيسير عملية إعادة التدوير مما يزيد من قيمتها</a:t>
            </a:r>
            <a:endParaRPr lang="en-US" sz="2800" dirty="0">
              <a:solidFill>
                <a:srgbClr val="000000"/>
              </a:solidFill>
              <a:latin typeface="Sakkal Majalla" panose="02000000000000000000" pitchFamily="2" charset="-78"/>
              <a:ea typeface="Arial"/>
              <a:cs typeface="Sakkal Majalla" panose="02000000000000000000" pitchFamily="2" charset="-78"/>
              <a:sym typeface="Arial"/>
            </a:endParaRPr>
          </a:p>
          <a:p>
            <a:pPr>
              <a:spcBef>
                <a:spcPts val="1200"/>
              </a:spcBef>
              <a:spcAft>
                <a:spcPts val="1200"/>
              </a:spcAft>
              <a:buNone/>
            </a:pPr>
            <a:endParaRPr lang="en-US" sz="2800" dirty="0">
              <a:solidFill>
                <a:schemeClr val="tx1"/>
              </a:solidFill>
              <a:latin typeface="Sakkal Majalla" panose="02000000000000000000" pitchFamily="2" charset="-78"/>
              <a:cs typeface="Sakkal Majalla" panose="02000000000000000000" pitchFamily="2" charset="-78"/>
            </a:endParaRPr>
          </a:p>
        </p:txBody>
      </p:sp>
      <p:sp>
        <p:nvSpPr>
          <p:cNvPr id="7" name="Title 1">
            <a:extLst>
              <a:ext uri="{FF2B5EF4-FFF2-40B4-BE49-F238E27FC236}">
                <a16:creationId xmlns:a16="http://schemas.microsoft.com/office/drawing/2014/main" id="{9EF61CC8-D1AD-48B3-BBEB-72F221B31C8D}"/>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التوجه نحو إعادة التدوير</a:t>
            </a:r>
          </a:p>
          <a:p>
            <a:pPr algn="r" rtl="1">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المعالجة الاولية بالموقع</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Tree>
    <p:extLst>
      <p:ext uri="{BB962C8B-B14F-4D97-AF65-F5344CB8AC3E}">
        <p14:creationId xmlns:p14="http://schemas.microsoft.com/office/powerpoint/2010/main" val="361434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643" y="2393705"/>
            <a:ext cx="3330366" cy="2159534"/>
          </a:xfrm>
          <a:prstGeom prst="rect">
            <a:avLst/>
          </a:prstGeom>
        </p:spPr>
      </p:pic>
      <p:sp>
        <p:nvSpPr>
          <p:cNvPr id="9" name="Rectangle 8">
            <a:extLst>
              <a:ext uri="{FF2B5EF4-FFF2-40B4-BE49-F238E27FC236}">
                <a16:creationId xmlns:a16="http://schemas.microsoft.com/office/drawing/2014/main" id="{433C164B-3693-4F75-81E1-033CFD66AD4A}"/>
              </a:ext>
            </a:extLst>
          </p:cNvPr>
          <p:cNvSpPr/>
          <p:nvPr/>
        </p:nvSpPr>
        <p:spPr>
          <a:xfrm>
            <a:off x="182881" y="182880"/>
            <a:ext cx="3591678" cy="1384995"/>
          </a:xfrm>
          <a:prstGeom prst="rect">
            <a:avLst/>
          </a:prstGeom>
        </p:spPr>
        <p:txBody>
          <a:bodyPr wrap="square">
            <a:spAutoFit/>
          </a:bodyPr>
          <a:lstStyle/>
          <a:p>
            <a:pPr algn="r" rtl="1"/>
            <a:r>
              <a:rPr lang="ar-EG" sz="2800" dirty="0">
                <a:solidFill>
                  <a:schemeClr val="bg2"/>
                </a:solidFill>
                <a:latin typeface="Sakkal Majalla" panose="02000000000000000000" pitchFamily="2" charset="-78"/>
                <a:cs typeface="Sakkal Majalla" panose="02000000000000000000" pitchFamily="2" charset="-78"/>
              </a:rPr>
              <a:t>جمع النفايات في بالات يحد من عدد مرات جمعها والوقت اللازم لإدارتها</a:t>
            </a:r>
            <a:endParaRPr lang="en-US" sz="2800" dirty="0">
              <a:solidFill>
                <a:schemeClr val="bg2"/>
              </a:solidFill>
              <a:latin typeface="Sakkal Majalla" panose="02000000000000000000" pitchFamily="2" charset="-78"/>
              <a:cs typeface="Sakkal Majalla" panose="02000000000000000000" pitchFamily="2" charset="-78"/>
            </a:endParaRPr>
          </a:p>
        </p:txBody>
      </p:sp>
      <p:sp>
        <p:nvSpPr>
          <p:cNvPr id="10" name="Text Placeholder 2">
            <a:extLst>
              <a:ext uri="{FF2B5EF4-FFF2-40B4-BE49-F238E27FC236}">
                <a16:creationId xmlns:a16="http://schemas.microsoft.com/office/drawing/2014/main" id="{31D8CC66-5DF0-423A-9AEE-EB91433E1EFE}"/>
              </a:ext>
            </a:extLst>
          </p:cNvPr>
          <p:cNvSpPr>
            <a:spLocks noGrp="1"/>
          </p:cNvSpPr>
          <p:nvPr>
            <p:ph type="body" idx="1"/>
          </p:nvPr>
        </p:nvSpPr>
        <p:spPr>
          <a:xfrm>
            <a:off x="4249135" y="1657913"/>
            <a:ext cx="4332747" cy="4386891"/>
          </a:xfrm>
        </p:spPr>
        <p:txBody>
          <a:bodyPr>
            <a:normAutofit/>
          </a:bodyPr>
          <a:lstStyle/>
          <a:p>
            <a:pPr algn="r" rtl="1">
              <a:buSzPct val="100000"/>
              <a:buFont typeface="Wingdings" panose="05000000000000000000" pitchFamily="2" charset="2"/>
              <a:buChar char="v"/>
            </a:pPr>
            <a:r>
              <a:rPr lang="ar-EG" sz="2800" dirty="0">
                <a:solidFill>
                  <a:srgbClr val="000000"/>
                </a:solidFill>
                <a:latin typeface="Sakkal Majalla" panose="02000000000000000000" pitchFamily="2" charset="-78"/>
                <a:ea typeface="Arial"/>
                <a:cs typeface="Sakkal Majalla" panose="02000000000000000000" pitchFamily="2" charset="-78"/>
                <a:sym typeface="Arial"/>
              </a:rPr>
              <a:t>توفير مساحة في الموقع تتيح تخزين أسهل وبالتالي الحد من عدد مرات جمع النفايات</a:t>
            </a:r>
          </a:p>
          <a:p>
            <a:pPr algn="r" rtl="1">
              <a:buSzPct val="100000"/>
              <a:buFont typeface="Wingdings" panose="05000000000000000000" pitchFamily="2" charset="2"/>
              <a:buChar char="v"/>
            </a:pPr>
            <a:endParaRPr lang="ar-EG" sz="2800" dirty="0">
              <a:solidFill>
                <a:srgbClr val="000000"/>
              </a:solidFill>
              <a:latin typeface="Sakkal Majalla" panose="02000000000000000000" pitchFamily="2" charset="-78"/>
              <a:ea typeface="Arial"/>
              <a:cs typeface="Sakkal Majalla" panose="02000000000000000000" pitchFamily="2" charset="-78"/>
              <a:sym typeface="Arial"/>
            </a:endParaRPr>
          </a:p>
          <a:p>
            <a:pPr algn="r" rtl="1">
              <a:buSzPct val="100000"/>
              <a:buFont typeface="Wingdings" panose="05000000000000000000" pitchFamily="2" charset="2"/>
              <a:buChar char="v"/>
            </a:pPr>
            <a:r>
              <a:rPr lang="ar-EG" sz="2800" dirty="0">
                <a:solidFill>
                  <a:srgbClr val="000000"/>
                </a:solidFill>
                <a:latin typeface="Sakkal Majalla" panose="02000000000000000000" pitchFamily="2" charset="-78"/>
                <a:ea typeface="Arial"/>
                <a:cs typeface="Sakkal Majalla" panose="02000000000000000000" pitchFamily="2" charset="-78"/>
                <a:sym typeface="Arial"/>
              </a:rPr>
              <a:t>توفير الوقت الذي يحتاجه مقدمو الخدمة في عملية مناولة النفايات </a:t>
            </a:r>
            <a:endParaRPr lang="en-US" sz="2800" dirty="0">
              <a:solidFill>
                <a:srgbClr val="000000"/>
              </a:solidFill>
              <a:latin typeface="Sakkal Majalla" panose="02000000000000000000" pitchFamily="2" charset="-78"/>
              <a:ea typeface="Arial"/>
              <a:cs typeface="Sakkal Majalla" panose="02000000000000000000" pitchFamily="2" charset="-78"/>
              <a:sym typeface="Arial"/>
            </a:endParaRPr>
          </a:p>
          <a:p>
            <a:pPr>
              <a:buSzPct val="100000"/>
              <a:buFont typeface="Wingdings" panose="05000000000000000000" pitchFamily="2" charset="2"/>
              <a:buChar char="v"/>
            </a:pPr>
            <a:endParaRPr lang="en-US" sz="2800" dirty="0">
              <a:solidFill>
                <a:srgbClr val="000000"/>
              </a:solidFill>
              <a:latin typeface="Sakkal Majalla" panose="02000000000000000000" pitchFamily="2" charset="-78"/>
              <a:ea typeface="Arial"/>
              <a:cs typeface="Sakkal Majalla" panose="02000000000000000000" pitchFamily="2" charset="-78"/>
              <a:sym typeface="Arial"/>
            </a:endParaRPr>
          </a:p>
          <a:p>
            <a:pPr algn="r" rtl="1">
              <a:buSzPct val="100000"/>
              <a:buFont typeface="Wingdings" panose="05000000000000000000" pitchFamily="2" charset="2"/>
              <a:buChar char="v"/>
            </a:pPr>
            <a:r>
              <a:rPr lang="ar-EG" sz="2800" dirty="0">
                <a:solidFill>
                  <a:srgbClr val="000000"/>
                </a:solidFill>
                <a:latin typeface="Sakkal Majalla" panose="02000000000000000000" pitchFamily="2" charset="-78"/>
                <a:ea typeface="Arial"/>
                <a:cs typeface="Sakkal Majalla" panose="02000000000000000000" pitchFamily="2" charset="-78"/>
                <a:sym typeface="Arial"/>
              </a:rPr>
              <a:t>تيسير عملية إعادة التدوير مما يزيد من قيمتها</a:t>
            </a:r>
            <a:endParaRPr lang="en-US" sz="2800" dirty="0">
              <a:solidFill>
                <a:srgbClr val="000000"/>
              </a:solidFill>
              <a:latin typeface="Sakkal Majalla" panose="02000000000000000000" pitchFamily="2" charset="-78"/>
              <a:ea typeface="Arial"/>
              <a:cs typeface="Sakkal Majalla" panose="02000000000000000000" pitchFamily="2" charset="-78"/>
              <a:sym typeface="Arial"/>
            </a:endParaRPr>
          </a:p>
          <a:p>
            <a:pPr>
              <a:spcBef>
                <a:spcPts val="1200"/>
              </a:spcBef>
              <a:spcAft>
                <a:spcPts val="1200"/>
              </a:spcAft>
              <a:buNone/>
            </a:pPr>
            <a:endParaRPr lang="en-US" sz="2800" dirty="0">
              <a:solidFill>
                <a:schemeClr val="tx1"/>
              </a:solidFill>
              <a:latin typeface="Sakkal Majalla" panose="02000000000000000000" pitchFamily="2" charset="-78"/>
              <a:cs typeface="Sakkal Majalla" panose="02000000000000000000" pitchFamily="2" charset="-78"/>
            </a:endParaRPr>
          </a:p>
        </p:txBody>
      </p:sp>
      <p:sp>
        <p:nvSpPr>
          <p:cNvPr id="7" name="Title 1">
            <a:extLst>
              <a:ext uri="{FF2B5EF4-FFF2-40B4-BE49-F238E27FC236}">
                <a16:creationId xmlns:a16="http://schemas.microsoft.com/office/drawing/2014/main" id="{9EF61CC8-D1AD-48B3-BBEB-72F221B31C8D}"/>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التوجه نحو إعادة التدوير</a:t>
            </a:r>
          </a:p>
          <a:p>
            <a:pPr algn="r" rtl="1">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المعالجة الاولية بالموقع</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6" name="TextBox 5">
            <a:extLst>
              <a:ext uri="{FF2B5EF4-FFF2-40B4-BE49-F238E27FC236}">
                <a16:creationId xmlns:a16="http://schemas.microsoft.com/office/drawing/2014/main" id="{66AEBC78-44D0-4718-8927-D4B6C2815355}"/>
              </a:ext>
            </a:extLst>
          </p:cNvPr>
          <p:cNvSpPr txBox="1"/>
          <p:nvPr/>
        </p:nvSpPr>
        <p:spPr>
          <a:xfrm>
            <a:off x="184397" y="2248934"/>
            <a:ext cx="8530015" cy="3539430"/>
          </a:xfrm>
          <a:prstGeom prst="rect">
            <a:avLst/>
          </a:prstGeom>
          <a:solidFill>
            <a:schemeClr val="tx2">
              <a:lumMod val="20000"/>
              <a:lumOff val="80000"/>
            </a:schemeClr>
          </a:solidFill>
        </p:spPr>
        <p:txBody>
          <a:bodyPr wrap="square" rtlCol="0">
            <a:spAutoFit/>
          </a:bodyPr>
          <a:lstStyle/>
          <a:p>
            <a:pPr algn="r" rtl="1"/>
            <a:r>
              <a:rPr lang="ar-SA" sz="2800" dirty="0">
                <a:latin typeface="Sakkal Majalla" panose="02000000000000000000" pitchFamily="2" charset="-78"/>
                <a:ea typeface="Arial" charset="0"/>
                <a:cs typeface="Sakkal Majalla" panose="02000000000000000000" pitchFamily="2" charset="-78"/>
              </a:rPr>
              <a:t>دليل المدربين:</a:t>
            </a: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الهدف: </a:t>
            </a:r>
            <a:r>
              <a:rPr lang="ar-SA" sz="2800" dirty="0">
                <a:latin typeface="Sakkal Majalla" panose="02000000000000000000" pitchFamily="2" charset="-78"/>
                <a:ea typeface="Arial" charset="0"/>
                <a:cs typeface="Sakkal Majalla" panose="02000000000000000000" pitchFamily="2" charset="-78"/>
              </a:rPr>
              <a:t>توضيح </a:t>
            </a:r>
            <a:r>
              <a:rPr lang="ar-EG" sz="2800" dirty="0">
                <a:latin typeface="Sakkal Majalla" panose="02000000000000000000" pitchFamily="2" charset="-78"/>
                <a:ea typeface="Arial" charset="0"/>
                <a:cs typeface="Sakkal Majalla" panose="02000000000000000000" pitchFamily="2" charset="-78"/>
              </a:rPr>
              <a:t>انه من المهم التفكير في الفصل من المصدر أولا وزيادة الوعي لذلك ثم البدء بالتفكير في كيفية التعامل مع النفايات</a:t>
            </a: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الرسالة:</a:t>
            </a:r>
            <a:r>
              <a:rPr lang="ar-SA" sz="2800" dirty="0">
                <a:latin typeface="Sakkal Majalla" panose="02000000000000000000" pitchFamily="2" charset="-78"/>
                <a:ea typeface="Arial" charset="0"/>
                <a:cs typeface="Sakkal Majalla" panose="02000000000000000000" pitchFamily="2" charset="-78"/>
              </a:rPr>
              <a:t> </a:t>
            </a:r>
            <a:r>
              <a:rPr lang="ar-EG" sz="2800" dirty="0">
                <a:latin typeface="Sakkal Majalla" panose="02000000000000000000" pitchFamily="2" charset="-78"/>
                <a:ea typeface="Arial" charset="0"/>
                <a:cs typeface="Sakkal Majalla" panose="02000000000000000000" pitchFamily="2" charset="-78"/>
              </a:rPr>
              <a:t>كلما انخفضت كميات النفايات المتولدة وكلما تم التعامل بشكل فعال مع النفايات من المصدر، كلما صار التعامل مع النفايات المتولدة أسهل</a:t>
            </a:r>
            <a:endParaRPr lang="en-US" sz="2800" dirty="0">
              <a:latin typeface="Sakkal Majalla" panose="02000000000000000000" pitchFamily="2" charset="-78"/>
              <a:ea typeface="Arial" charset="0"/>
              <a:cs typeface="Sakkal Majalla" panose="02000000000000000000" pitchFamily="2" charset="-78"/>
            </a:endParaRPr>
          </a:p>
          <a:p>
            <a:pPr marL="214313" indent="-214313" algn="r" rtl="1">
              <a:buFont typeface="Arial" charset="0"/>
              <a:buChar char="•"/>
            </a:pPr>
            <a:r>
              <a:rPr lang="ar" sz="2800" u="sng" dirty="0">
                <a:latin typeface="Sakkal Majalla" panose="02000000000000000000" pitchFamily="2" charset="-78"/>
                <a:ea typeface="Arial" charset="0"/>
                <a:cs typeface="Sakkal Majalla" panose="02000000000000000000" pitchFamily="2" charset="-78"/>
              </a:rPr>
              <a:t>نصائح: </a:t>
            </a:r>
            <a:r>
              <a:rPr lang="ar-EG" sz="2800" dirty="0">
                <a:latin typeface="Sakkal Majalla" panose="02000000000000000000" pitchFamily="2" charset="-78"/>
                <a:ea typeface="Arial" charset="0"/>
                <a:cs typeface="Sakkal Majalla" panose="02000000000000000000" pitchFamily="2" charset="-78"/>
              </a:rPr>
              <a:t>من المهم التأكيد على أنه التحديات ومشاكل المتعلقة بالنفايات تخلق الفرص </a:t>
            </a:r>
            <a:r>
              <a:rPr lang="ar-SA" sz="2800" u="sng" dirty="0">
                <a:latin typeface="Sakkal Majalla" panose="02000000000000000000" pitchFamily="2" charset="-78"/>
                <a:ea typeface="Arial" charset="0"/>
                <a:cs typeface="Sakkal Majalla" panose="02000000000000000000" pitchFamily="2" charset="-78"/>
              </a:rPr>
              <a:t>المواد الازمة</a:t>
            </a:r>
            <a:r>
              <a:rPr lang="ar-SA" sz="2800" dirty="0">
                <a:latin typeface="Sakkal Majalla" panose="02000000000000000000" pitchFamily="2" charset="-78"/>
                <a:ea typeface="Arial" charset="0"/>
                <a:cs typeface="Sakkal Majalla" panose="02000000000000000000" pitchFamily="2" charset="-78"/>
              </a:rPr>
              <a:t>:</a:t>
            </a:r>
            <a:r>
              <a:rPr lang="en-US" sz="2800" dirty="0">
                <a:latin typeface="Sakkal Majalla" panose="02000000000000000000" pitchFamily="2" charset="-78"/>
                <a:ea typeface="Arial" charset="0"/>
                <a:cs typeface="Sakkal Majalla" panose="02000000000000000000" pitchFamily="2" charset="-78"/>
              </a:rPr>
              <a:t> </a:t>
            </a:r>
            <a:r>
              <a:rPr lang="ar-SA" sz="2800" dirty="0">
                <a:latin typeface="Sakkal Majalla" panose="02000000000000000000" pitchFamily="2" charset="-78"/>
                <a:ea typeface="Arial" charset="0"/>
                <a:cs typeface="Sakkal Majalla" panose="02000000000000000000" pitchFamily="2" charset="-78"/>
              </a:rPr>
              <a:t>شرائح العرض</a:t>
            </a:r>
          </a:p>
          <a:p>
            <a:pPr marL="257175" indent="-257175" algn="r" rtl="1">
              <a:buFont typeface="Arial" panose="020B0604020202020204" pitchFamily="34" charset="0"/>
              <a:buChar char="•"/>
            </a:pPr>
            <a:r>
              <a:rPr lang="ar" sz="2800" u="sng" dirty="0">
                <a:latin typeface="Sakkal Majalla" panose="02000000000000000000" pitchFamily="2" charset="-78"/>
                <a:ea typeface="Arial" charset="0"/>
                <a:cs typeface="Sakkal Majalla" panose="02000000000000000000" pitchFamily="2" charset="-78"/>
              </a:rPr>
              <a:t>التقديم:</a:t>
            </a:r>
            <a:r>
              <a:rPr lang="ar" sz="2800" dirty="0">
                <a:latin typeface="Sakkal Majalla" panose="02000000000000000000" pitchFamily="2" charset="-78"/>
                <a:ea typeface="Arial" charset="0"/>
                <a:cs typeface="Sakkal Majalla" panose="02000000000000000000" pitchFamily="2" charset="-78"/>
              </a:rPr>
              <a:t> محاضرة</a:t>
            </a:r>
          </a:p>
        </p:txBody>
      </p:sp>
    </p:spTree>
    <p:extLst>
      <p:ext uri="{BB962C8B-B14F-4D97-AF65-F5344CB8AC3E}">
        <p14:creationId xmlns:p14="http://schemas.microsoft.com/office/powerpoint/2010/main" val="369753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4" name="Rectangle 3">
            <a:extLst>
              <a:ext uri="{FF2B5EF4-FFF2-40B4-BE49-F238E27FC236}">
                <a16:creationId xmlns:a16="http://schemas.microsoft.com/office/drawing/2014/main" id="{1DD94B04-05D2-4AE7-A26F-52517DADEE92}"/>
              </a:ext>
            </a:extLst>
          </p:cNvPr>
          <p:cNvSpPr/>
          <p:nvPr/>
        </p:nvSpPr>
        <p:spPr>
          <a:xfrm>
            <a:off x="3043450" y="3419641"/>
            <a:ext cx="3384646" cy="584775"/>
          </a:xfrm>
          <a:prstGeom prst="rect">
            <a:avLst/>
          </a:prstGeom>
        </p:spPr>
        <p:txBody>
          <a:bodyPr wrap="square">
            <a:spAutoFit/>
          </a:bodyPr>
          <a:lstStyle/>
          <a:p>
            <a:pPr algn="ctr" rtl="1">
              <a:spcAft>
                <a:spcPts val="1200"/>
              </a:spcAft>
            </a:pPr>
            <a:r>
              <a:rPr lang="ar-EG" sz="3200" b="1" dirty="0">
                <a:solidFill>
                  <a:schemeClr val="bg1"/>
                </a:solidFill>
                <a:latin typeface="Sakkal Majalla" panose="02000000000000000000" pitchFamily="2" charset="-78"/>
                <a:ea typeface="Gill Sans"/>
                <a:cs typeface="Sakkal Majalla" panose="02000000000000000000" pitchFamily="2" charset="-78"/>
                <a:sym typeface="Gill Sans"/>
              </a:rPr>
              <a:t>الاستراحة</a:t>
            </a:r>
            <a:r>
              <a:rPr lang="en-US" sz="3200" b="1" dirty="0">
                <a:solidFill>
                  <a:schemeClr val="bg1"/>
                </a:solidFill>
                <a:latin typeface="Sakkal Majalla" panose="02000000000000000000" pitchFamily="2" charset="-78"/>
                <a:ea typeface="Gill Sans"/>
                <a:cs typeface="Sakkal Majalla" panose="02000000000000000000" pitchFamily="2" charset="-78"/>
                <a:sym typeface="Gill Sans"/>
              </a:rPr>
              <a:t>  </a:t>
            </a:r>
            <a:r>
              <a:rPr lang="ar-EG" sz="3200" b="1" dirty="0">
                <a:solidFill>
                  <a:schemeClr val="bg1"/>
                </a:solidFill>
                <a:latin typeface="Sakkal Majalla" panose="02000000000000000000" pitchFamily="2" charset="-78"/>
                <a:ea typeface="Gill Sans"/>
                <a:cs typeface="Sakkal Majalla" panose="02000000000000000000" pitchFamily="2" charset="-78"/>
                <a:sym typeface="Gill Sans"/>
              </a:rPr>
              <a:t>الثانية</a:t>
            </a:r>
          </a:p>
        </p:txBody>
      </p:sp>
      <p:sp>
        <p:nvSpPr>
          <p:cNvPr id="5" name="Rectangle 4"/>
          <p:cNvSpPr/>
          <p:nvPr/>
        </p:nvSpPr>
        <p:spPr>
          <a:xfrm>
            <a:off x="674914" y="3712029"/>
            <a:ext cx="489857" cy="35922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41594" y="1936587"/>
            <a:ext cx="7543800" cy="391011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C10BAA1-98D2-4F15-B213-239236269E3B}"/>
              </a:ext>
            </a:extLst>
          </p:cNvPr>
          <p:cNvSpPr txBox="1"/>
          <p:nvPr/>
        </p:nvSpPr>
        <p:spPr>
          <a:xfrm>
            <a:off x="3971161" y="4087023"/>
            <a:ext cx="1626197" cy="369332"/>
          </a:xfrm>
          <a:prstGeom prst="rect">
            <a:avLst/>
          </a:prstGeom>
          <a:solidFill>
            <a:schemeClr val="bg1"/>
          </a:solidFill>
        </p:spPr>
        <p:txBody>
          <a:bodyPr wrap="square" rtlCol="0">
            <a:spAutoFit/>
          </a:bodyPr>
          <a:lstStyle/>
          <a:p>
            <a:r>
              <a:rPr lang="en-US" sz="1800" b="1" dirty="0"/>
              <a:t>12.30 – 12:45</a:t>
            </a:r>
          </a:p>
        </p:txBody>
      </p:sp>
    </p:spTree>
    <p:extLst>
      <p:ext uri="{BB962C8B-B14F-4D97-AF65-F5344CB8AC3E}">
        <p14:creationId xmlns:p14="http://schemas.microsoft.com/office/powerpoint/2010/main" val="275068002"/>
      </p:ext>
    </p:extLst>
  </p:cSld>
  <p:clrMapOvr>
    <a:masterClrMapping/>
  </p:clrMapOvr>
  <mc:AlternateContent xmlns:mc="http://schemas.openxmlformats.org/markup-compatibility/2006" xmlns:p14="http://schemas.microsoft.com/office/powerpoint/2010/main">
    <mc:Choice Requires="p14">
      <p:transition spd="slow" p14:dur="2000" advTm="57328"/>
    </mc:Choice>
    <mc:Fallback xmlns="">
      <p:transition spd="slow" advTm="57328"/>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33076" y="6482078"/>
            <a:ext cx="5121680" cy="230832"/>
          </a:xfrm>
          <a:prstGeom prst="rect">
            <a:avLst/>
          </a:prstGeom>
          <a:noFill/>
        </p:spPr>
        <p:txBody>
          <a:bodyPr wrap="square" rtlCol="0">
            <a:spAutoFit/>
          </a:bodyPr>
          <a:lstStyle/>
          <a:p>
            <a:r>
              <a:rPr lang="ar-EG" sz="900" dirty="0">
                <a:latin typeface="Sakkal Majalla" panose="02000000000000000000" pitchFamily="2" charset="-78"/>
                <a:cs typeface="Sakkal Majalla" panose="02000000000000000000" pitchFamily="2" charset="-78"/>
              </a:rPr>
              <a:t>* وكالة حماية </a:t>
            </a:r>
            <a:r>
              <a:rPr lang="ar-EG" sz="900" dirty="0" err="1">
                <a:latin typeface="Sakkal Majalla" panose="02000000000000000000" pitchFamily="2" charset="-78"/>
                <a:cs typeface="Sakkal Majalla" panose="02000000000000000000" pitchFamily="2" charset="-78"/>
              </a:rPr>
              <a:t>البيئة </a:t>
            </a:r>
            <a:r>
              <a:rPr lang="ar-EG" sz="900" dirty="0">
                <a:latin typeface="Sakkal Majalla" panose="02000000000000000000" pitchFamily="2" charset="-78"/>
                <a:cs typeface="Sakkal Majalla" panose="02000000000000000000" pitchFamily="2" charset="-78"/>
              </a:rPr>
              <a:t>- دراسات حالة حول كفاءة الموارد في قطاع الضيافة </a:t>
            </a:r>
            <a:r>
              <a:rPr lang="ar-EG" sz="900" dirty="0" err="1">
                <a:latin typeface="Sakkal Majalla" panose="02000000000000000000" pitchFamily="2" charset="-78"/>
                <a:cs typeface="Sakkal Majalla" panose="02000000000000000000" pitchFamily="2" charset="-78"/>
              </a:rPr>
              <a:t>الخضراء </a:t>
            </a:r>
            <a:r>
              <a:rPr lang="ar-EG" sz="900" dirty="0">
                <a:latin typeface="Sakkal Majalla" panose="02000000000000000000" pitchFamily="2" charset="-78"/>
                <a:cs typeface="Sakkal Majalla" panose="02000000000000000000" pitchFamily="2" charset="-78"/>
              </a:rPr>
              <a:t>- 2013</a:t>
            </a:r>
            <a:endParaRPr lang="en-US" sz="900" dirty="0">
              <a:latin typeface="Sakkal Majalla" panose="02000000000000000000" pitchFamily="2" charset="-78"/>
              <a:cs typeface="Sakkal Majalla" panose="02000000000000000000" pitchFamily="2" charset="-78"/>
            </a:endParaRPr>
          </a:p>
        </p:txBody>
      </p:sp>
      <p:sp>
        <p:nvSpPr>
          <p:cNvPr id="15" name="Rectangle 14"/>
          <p:cNvSpPr/>
          <p:nvPr/>
        </p:nvSpPr>
        <p:spPr>
          <a:xfrm>
            <a:off x="5995262" y="6278726"/>
            <a:ext cx="1821332" cy="230832"/>
          </a:xfrm>
          <a:prstGeom prst="rect">
            <a:avLst/>
          </a:prstGeom>
        </p:spPr>
        <p:txBody>
          <a:bodyPr wrap="none">
            <a:spAutoFit/>
          </a:bodyPr>
          <a:lstStyle/>
          <a:p>
            <a:r>
              <a:rPr lang="ar-EG" sz="900" dirty="0" err="1">
                <a:latin typeface="Sakkal Majalla" panose="02000000000000000000" pitchFamily="2" charset="-78"/>
                <a:cs typeface="Sakkal Majalla" panose="02000000000000000000" pitchFamily="2" charset="-78"/>
              </a:rPr>
              <a:t>اوكديد</a:t>
            </a:r>
            <a:r>
              <a:rPr lang="ar-EG" sz="900" dirty="0">
                <a:latin typeface="Sakkal Majalla" panose="02000000000000000000" pitchFamily="2" charset="-78"/>
                <a:cs typeface="Sakkal Majalla" panose="02000000000000000000" pitchFamily="2" charset="-78"/>
              </a:rPr>
              <a:t> </a:t>
            </a:r>
            <a:r>
              <a:rPr lang="ar-EG" sz="900" dirty="0" err="1">
                <a:latin typeface="Sakkal Majalla" panose="02000000000000000000" pitchFamily="2" charset="-78"/>
                <a:cs typeface="Sakkal Majalla" panose="02000000000000000000" pitchFamily="2" charset="-78"/>
              </a:rPr>
              <a:t>هولينز</a:t>
            </a:r>
            <a:r>
              <a:rPr lang="ar-EG" sz="900" dirty="0">
                <a:latin typeface="Sakkal Majalla" panose="02000000000000000000" pitchFamily="2" charset="-78"/>
                <a:cs typeface="Sakkal Majalla" panose="02000000000000000000" pitchFamily="2" charset="-78"/>
              </a:rPr>
              <a:t> منع النفايات في قطاع الضيافة 2011</a:t>
            </a:r>
            <a:endParaRPr lang="en-US" sz="900" dirty="0">
              <a:latin typeface="Sakkal Majalla" panose="02000000000000000000" pitchFamily="2" charset="-78"/>
              <a:cs typeface="Sakkal Majalla" panose="02000000000000000000" pitchFamily="2" charset="-78"/>
            </a:endParaRPr>
          </a:p>
        </p:txBody>
      </p:sp>
      <p:pic>
        <p:nvPicPr>
          <p:cNvPr id="11266" name="Picture 2" descr="16 Tips for Restaurant Food Waste Reduction - POS Sector">
            <a:extLst>
              <a:ext uri="{FF2B5EF4-FFF2-40B4-BE49-F238E27FC236}">
                <a16:creationId xmlns:a16="http://schemas.microsoft.com/office/drawing/2014/main" id="{ACEA98F2-F9E6-497E-B409-8C0BFF0E3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349" y="2024123"/>
            <a:ext cx="2024063" cy="311616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365AF48A-09FE-406C-8B45-D94C9E283E86}"/>
              </a:ext>
            </a:extLst>
          </p:cNvPr>
          <p:cNvSpPr txBox="1">
            <a:spLocks/>
          </p:cNvSpPr>
          <p:nvPr/>
        </p:nvSpPr>
        <p:spPr>
          <a:xfrm>
            <a:off x="3609474" y="182880"/>
            <a:ext cx="4972408"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التوجه نحو إعادة التدوير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 الحد من تولد النفايات وإعادة الإستخدام - الفنادق</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2" name="Rectangle 11">
            <a:extLst>
              <a:ext uri="{FF2B5EF4-FFF2-40B4-BE49-F238E27FC236}">
                <a16:creationId xmlns:a16="http://schemas.microsoft.com/office/drawing/2014/main" id="{77E6D748-F0A3-4994-A1B1-D9D33376BCAA}"/>
              </a:ext>
            </a:extLst>
          </p:cNvPr>
          <p:cNvSpPr/>
          <p:nvPr/>
        </p:nvSpPr>
        <p:spPr>
          <a:xfrm>
            <a:off x="182881" y="182880"/>
            <a:ext cx="3749040" cy="1815882"/>
          </a:xfrm>
          <a:prstGeom prst="rect">
            <a:avLst/>
          </a:prstGeom>
        </p:spPr>
        <p:txBody>
          <a:bodyPr wrap="square">
            <a:spAutoFit/>
          </a:bodyPr>
          <a:lstStyle/>
          <a:p>
            <a:pPr algn="r" rtl="1"/>
            <a:r>
              <a:rPr lang="en-US" sz="2800" dirty="0">
                <a:solidFill>
                  <a:schemeClr val="bg2"/>
                </a:solidFill>
                <a:latin typeface="Sakkal Majalla" panose="02000000000000000000" pitchFamily="2" charset="-78"/>
                <a:cs typeface="Sakkal Majalla" panose="02000000000000000000" pitchFamily="2" charset="-78"/>
              </a:rPr>
              <a:t>*</a:t>
            </a:r>
            <a:r>
              <a:rPr lang="ar-EG" sz="2800" dirty="0">
                <a:solidFill>
                  <a:schemeClr val="bg2"/>
                </a:solidFill>
                <a:latin typeface="Sakkal Majalla" panose="02000000000000000000" pitchFamily="2" charset="-78"/>
                <a:cs typeface="Sakkal Majalla" panose="02000000000000000000" pitchFamily="2" charset="-78"/>
              </a:rPr>
              <a:t>توفر هذه الفرص عادةً 37٪ من نفايات الطعام ← الحد من النفايات بنسبة تتراوح من 13٪ إلى 15٪ </a:t>
            </a:r>
            <a:endParaRPr lang="en-US" sz="2800" dirty="0">
              <a:solidFill>
                <a:schemeClr val="bg2"/>
              </a:solidFill>
              <a:latin typeface="Sakkal Majalla" panose="02000000000000000000" pitchFamily="2" charset="-78"/>
              <a:cs typeface="Sakkal Majalla" panose="02000000000000000000" pitchFamily="2" charset="-78"/>
            </a:endParaRPr>
          </a:p>
        </p:txBody>
      </p:sp>
      <p:sp>
        <p:nvSpPr>
          <p:cNvPr id="13" name="Rectangle 12">
            <a:extLst>
              <a:ext uri="{FF2B5EF4-FFF2-40B4-BE49-F238E27FC236}">
                <a16:creationId xmlns:a16="http://schemas.microsoft.com/office/drawing/2014/main" id="{C3F350A2-F1DA-414B-B27F-4FCE7E218AAB}"/>
              </a:ext>
            </a:extLst>
          </p:cNvPr>
          <p:cNvSpPr/>
          <p:nvPr/>
        </p:nvSpPr>
        <p:spPr>
          <a:xfrm>
            <a:off x="3931920" y="1645920"/>
            <a:ext cx="4774179" cy="3600986"/>
          </a:xfrm>
          <a:prstGeom prst="rect">
            <a:avLst/>
          </a:prstGeom>
        </p:spPr>
        <p:txBody>
          <a:bodyPr wrap="square">
            <a:spAutoFit/>
          </a:bodyPr>
          <a:lstStyle/>
          <a:p>
            <a:pPr marL="342900" indent="-342900" algn="r" rtl="1">
              <a:spcBef>
                <a:spcPts val="1200"/>
              </a:spcBef>
              <a:spcAft>
                <a:spcPts val="12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تحكم أفضل في كمية الطعام عند تقديم الأطباق الرئيسية</a:t>
            </a:r>
          </a:p>
          <a:p>
            <a:pPr marL="342900" indent="-342900" algn="r" rtl="1">
              <a:spcBef>
                <a:spcPts val="1200"/>
              </a:spcBef>
              <a:spcAft>
                <a:spcPts val="12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الحد من نفايات الخضراوات واللحوم</a:t>
            </a:r>
          </a:p>
          <a:p>
            <a:pPr marL="342900" indent="-342900" algn="r" rtl="1">
              <a:spcBef>
                <a:spcPts val="1200"/>
              </a:spcBef>
              <a:spcAft>
                <a:spcPts val="12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توعية الموظفين وتدريبهم على الحد من تولد نفايات الطعام</a:t>
            </a:r>
          </a:p>
          <a:p>
            <a:pPr marL="342900" indent="-342900" algn="r" rtl="1">
              <a:spcBef>
                <a:spcPts val="1200"/>
              </a:spcBef>
              <a:spcAft>
                <a:spcPts val="12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وضع حاويات قابلة لإعادة التعبئة</a:t>
            </a:r>
            <a:endParaRPr lang="en-US" sz="28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69382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75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253525" y="1715972"/>
            <a:ext cx="4469009" cy="1553117"/>
          </a:xfrm>
          <a:prstGeom prst="rect">
            <a:avLst/>
          </a:prstGeom>
        </p:spPr>
        <p:txBody>
          <a:bodyPr wrap="square">
            <a:spAutoFit/>
          </a:bodyPr>
          <a:lstStyle/>
          <a:p>
            <a:pPr algn="ctr">
              <a:lnSpc>
                <a:spcPct val="113000"/>
              </a:lnSpc>
            </a:pPr>
            <a:r>
              <a:rPr lang="ar-EG" sz="2800" dirty="0">
                <a:solidFill>
                  <a:schemeClr val="tx1"/>
                </a:solidFill>
                <a:latin typeface="Sakkal Majalla" panose="02000000000000000000" pitchFamily="2" charset="-78"/>
                <a:cs typeface="Sakkal Majalla" panose="02000000000000000000" pitchFamily="2" charset="-78"/>
              </a:rPr>
              <a:t>سلسلة فنادق ماريوت إنترناشيونال تحد من انتاج النفايات وتوفر 8 ملايين صحيفة عن طريق إيقاف خدمة توصيل الصحف للغرف</a:t>
            </a:r>
            <a:endParaRPr lang="en-US" sz="2800" dirty="0">
              <a:solidFill>
                <a:schemeClr val="tx1"/>
              </a:solidFill>
              <a:latin typeface="Sakkal Majalla" panose="02000000000000000000" pitchFamily="2" charset="-78"/>
              <a:cs typeface="Sakkal Majalla" panose="02000000000000000000" pitchFamily="2" charset="-78"/>
            </a:endParaRPr>
          </a:p>
        </p:txBody>
      </p:sp>
      <p:pic>
        <p:nvPicPr>
          <p:cNvPr id="13314" name="Picture 2" descr="Ο χρήστης Marriott International στο Twitter: &quot;Marriott International  President and CEO Arne Sorenson recently joined @QuestCNN to talk about  Marriott's second global initiative aimed at reducing single-use plastics,  with plans to eliminate">
            <a:extLst>
              <a:ext uri="{FF2B5EF4-FFF2-40B4-BE49-F238E27FC236}">
                <a16:creationId xmlns:a16="http://schemas.microsoft.com/office/drawing/2014/main" id="{F407AA58-15AC-41EB-B2EC-28572F842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786" y="1408755"/>
            <a:ext cx="3667733" cy="2063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n internal Marriott International poster outlines the company's approach  to food waste management. | Food waste, Food waste management, Reduce food  waste">
            <a:extLst>
              <a:ext uri="{FF2B5EF4-FFF2-40B4-BE49-F238E27FC236}">
                <a16:creationId xmlns:a16="http://schemas.microsoft.com/office/drawing/2014/main" id="{A201D4EE-486D-4514-A755-1C31F8101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6000" y="3866733"/>
            <a:ext cx="1767525" cy="25989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arriott Cuts Landfill Waste per Room by Nearly 5%">
            <a:extLst>
              <a:ext uri="{FF2B5EF4-FFF2-40B4-BE49-F238E27FC236}">
                <a16:creationId xmlns:a16="http://schemas.microsoft.com/office/drawing/2014/main" id="{907CE77D-025C-4B6B-8E71-87A40C405D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786" y="3866733"/>
            <a:ext cx="1856011" cy="26252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608852" y="4119766"/>
            <a:ext cx="4338241" cy="2246769"/>
          </a:xfrm>
          <a:prstGeom prst="rect">
            <a:avLst/>
          </a:prstGeom>
        </p:spPr>
        <p:txBody>
          <a:bodyPr wrap="square">
            <a:spAutoFit/>
          </a:bodyPr>
          <a:lstStyle/>
          <a:p>
            <a:pPr algn="ctr"/>
            <a:r>
              <a:rPr lang="ar-EG" sz="2800" dirty="0">
                <a:solidFill>
                  <a:schemeClr val="tx1"/>
                </a:solidFill>
                <a:latin typeface="Sakkal Majalla" panose="02000000000000000000" pitchFamily="2" charset="-78"/>
                <a:cs typeface="Sakkal Majalla" panose="02000000000000000000" pitchFamily="2" charset="-78"/>
                <a:sym typeface="Gill Sans"/>
              </a:rPr>
              <a:t>تروج شركة ماريوت لأنشطتها في إعادة التدوير من خلال الرسوم البيانية والمعلومات المقدمة على برنامج ماريوت 360</a:t>
            </a:r>
            <a:endParaRPr lang="en-US" sz="2800" dirty="0">
              <a:solidFill>
                <a:schemeClr val="tx1"/>
              </a:solidFill>
              <a:latin typeface="Sakkal Majalla" panose="02000000000000000000" pitchFamily="2" charset="-78"/>
              <a:cs typeface="Sakkal Majalla" panose="02000000000000000000" pitchFamily="2" charset="-78"/>
              <a:sym typeface="Gill Sans"/>
            </a:endParaRPr>
          </a:p>
          <a:p>
            <a:pPr algn="ctr"/>
            <a:endParaRPr lang="en-US" sz="2800" dirty="0">
              <a:solidFill>
                <a:schemeClr val="tx1"/>
              </a:solidFill>
              <a:latin typeface="Sakkal Majalla" panose="02000000000000000000" pitchFamily="2" charset="-78"/>
              <a:cs typeface="Sakkal Majalla" panose="02000000000000000000" pitchFamily="2" charset="-78"/>
            </a:endParaRPr>
          </a:p>
        </p:txBody>
      </p:sp>
      <p:sp>
        <p:nvSpPr>
          <p:cNvPr id="10" name="Rectangle 9">
            <a:extLst>
              <a:ext uri="{FF2B5EF4-FFF2-40B4-BE49-F238E27FC236}">
                <a16:creationId xmlns:a16="http://schemas.microsoft.com/office/drawing/2014/main" id="{10401994-791C-4D95-BCAD-6E29D1A9163B}"/>
              </a:ext>
            </a:extLst>
          </p:cNvPr>
          <p:cNvSpPr/>
          <p:nvPr/>
        </p:nvSpPr>
        <p:spPr>
          <a:xfrm>
            <a:off x="182880" y="182880"/>
            <a:ext cx="3619099" cy="1384995"/>
          </a:xfrm>
          <a:prstGeom prst="rect">
            <a:avLst/>
          </a:prstGeom>
        </p:spPr>
        <p:txBody>
          <a:bodyPr wrap="square">
            <a:spAutoFit/>
          </a:bodyPr>
          <a:lstStyle/>
          <a:p>
            <a:pPr algn="r" rtl="1"/>
            <a:r>
              <a:rPr lang="ar-EG" sz="2800" dirty="0">
                <a:solidFill>
                  <a:schemeClr val="bg2"/>
                </a:solidFill>
                <a:latin typeface="Sakkal Majalla" panose="02000000000000000000" pitchFamily="2" charset="-78"/>
                <a:cs typeface="Sakkal Majalla" panose="02000000000000000000" pitchFamily="2" charset="-78"/>
              </a:rPr>
              <a:t>تروج سلسلة الفنادق الكبرى لنفسها وتتنافس لتصبح صديقة للبيئة (خضراء)</a:t>
            </a:r>
            <a:endParaRPr lang="en-US" sz="2800" dirty="0">
              <a:solidFill>
                <a:schemeClr val="bg2"/>
              </a:solidFill>
              <a:latin typeface="Sakkal Majalla" panose="02000000000000000000" pitchFamily="2" charset="-78"/>
              <a:cs typeface="Sakkal Majalla" panose="02000000000000000000" pitchFamily="2" charset="-78"/>
            </a:endParaRPr>
          </a:p>
        </p:txBody>
      </p:sp>
      <p:sp>
        <p:nvSpPr>
          <p:cNvPr id="11" name="Title 1">
            <a:extLst>
              <a:ext uri="{FF2B5EF4-FFF2-40B4-BE49-F238E27FC236}">
                <a16:creationId xmlns:a16="http://schemas.microsoft.com/office/drawing/2014/main" id="{C3BE25BD-D768-469F-93EF-C423E556A2F6}"/>
              </a:ext>
            </a:extLst>
          </p:cNvPr>
          <p:cNvSpPr txBox="1">
            <a:spLocks/>
          </p:cNvSpPr>
          <p:nvPr/>
        </p:nvSpPr>
        <p:spPr>
          <a:xfrm>
            <a:off x="3609474" y="182880"/>
            <a:ext cx="4972408"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التوجه نحو إعادة التدوير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 الحد من تولد النفايات وإعادة الإستخدام - الفنادق</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Tree>
    <p:extLst>
      <p:ext uri="{BB962C8B-B14F-4D97-AF65-F5344CB8AC3E}">
        <p14:creationId xmlns:p14="http://schemas.microsoft.com/office/powerpoint/2010/main" val="215527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fade">
                                      <p:cBhvr>
                                        <p:cTn id="12" dur="1000"/>
                                        <p:tgtEl>
                                          <p:spTgt spid="13314"/>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25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7F1EF3-F6A2-4005-89B7-0AB4EC3C89DE}"/>
              </a:ext>
            </a:extLst>
          </p:cNvPr>
          <p:cNvSpPr>
            <a:spLocks noGrp="1"/>
          </p:cNvSpPr>
          <p:nvPr>
            <p:ph type="title"/>
          </p:nvPr>
        </p:nvSpPr>
        <p:spPr/>
        <p:txBody>
          <a:bodyPr>
            <a:normAutofit/>
          </a:bodyPr>
          <a:lstStyle/>
          <a:p>
            <a:pPr algn="r"/>
            <a:r>
              <a:rPr lang="ar-EG" sz="3150" dirty="0"/>
              <a:t>شريحة دليل المدربين</a:t>
            </a:r>
            <a:endParaRPr lang="en-US" sz="3150" dirty="0"/>
          </a:p>
        </p:txBody>
      </p:sp>
      <p:sp>
        <p:nvSpPr>
          <p:cNvPr id="2" name="Text Placeholder 1">
            <a:extLst>
              <a:ext uri="{FF2B5EF4-FFF2-40B4-BE49-F238E27FC236}">
                <a16:creationId xmlns:a16="http://schemas.microsoft.com/office/drawing/2014/main" id="{0FFDBE91-D8CD-47D0-9761-7BF5199A9FC6}"/>
              </a:ext>
            </a:extLst>
          </p:cNvPr>
          <p:cNvSpPr>
            <a:spLocks noGrp="1"/>
          </p:cNvSpPr>
          <p:nvPr>
            <p:ph type="body" idx="1"/>
          </p:nvPr>
        </p:nvSpPr>
        <p:spPr>
          <a:xfrm>
            <a:off x="685800" y="1600200"/>
            <a:ext cx="7772400" cy="1353270"/>
          </a:xfrm>
        </p:spPr>
        <p:txBody>
          <a:bodyPr>
            <a:normAutofit fontScale="92500" lnSpcReduction="10000"/>
          </a:bodyPr>
          <a:lstStyle/>
          <a:p>
            <a:pPr algn="r" rtl="1"/>
            <a:r>
              <a:rPr lang="ar-EG" sz="3200" dirty="0"/>
              <a:t>سوف تكون هذه الشريحة (المربع) معنا طوال البرنامج التدريبي كدليل للمدربين للتعرف على (الهدف – الرسالة – نصائح – المواد اللازمة – التقديم) في مواضيع التدريب</a:t>
            </a:r>
            <a:endParaRPr lang="en-US" sz="3200" dirty="0"/>
          </a:p>
        </p:txBody>
      </p:sp>
      <p:sp>
        <p:nvSpPr>
          <p:cNvPr id="8" name="TextBox 7">
            <a:extLst>
              <a:ext uri="{FF2B5EF4-FFF2-40B4-BE49-F238E27FC236}">
                <a16:creationId xmlns:a16="http://schemas.microsoft.com/office/drawing/2014/main" id="{638ED6D4-1B4F-6C4A-B84A-E68BFC4704C4}"/>
              </a:ext>
            </a:extLst>
          </p:cNvPr>
          <p:cNvSpPr txBox="1"/>
          <p:nvPr/>
        </p:nvSpPr>
        <p:spPr>
          <a:xfrm>
            <a:off x="302616" y="2974171"/>
            <a:ext cx="8538768" cy="3539430"/>
          </a:xfrm>
          <a:prstGeom prst="rect">
            <a:avLst/>
          </a:prstGeom>
          <a:solidFill>
            <a:schemeClr val="tx2">
              <a:lumMod val="20000"/>
              <a:lumOff val="80000"/>
            </a:schemeClr>
          </a:solidFill>
        </p:spPr>
        <p:txBody>
          <a:bodyPr wrap="square" rtlCol="0">
            <a:spAutoFit/>
          </a:bodyPr>
          <a:lstStyle/>
          <a:p>
            <a:pPr algn="r" rtl="1"/>
            <a:r>
              <a:rPr lang="ar-SA" sz="2800" dirty="0">
                <a:latin typeface="Sakkal Majalla" panose="02000000000000000000" pitchFamily="2" charset="-78"/>
                <a:ea typeface="Arial" charset="0"/>
                <a:cs typeface="Sakkal Majalla" panose="02000000000000000000" pitchFamily="2" charset="-78"/>
              </a:rPr>
              <a:t>دليل </a:t>
            </a:r>
            <a:r>
              <a:rPr lang="ar-EG" sz="2800" dirty="0">
                <a:latin typeface="Sakkal Majalla" panose="02000000000000000000" pitchFamily="2" charset="-78"/>
                <a:ea typeface="Arial" charset="0"/>
                <a:cs typeface="Sakkal Majalla" panose="02000000000000000000" pitchFamily="2" charset="-78"/>
              </a:rPr>
              <a:t>المدربين</a:t>
            </a:r>
            <a:r>
              <a:rPr lang="ar-SA" sz="2800" dirty="0">
                <a:latin typeface="Sakkal Majalla" panose="02000000000000000000" pitchFamily="2" charset="-78"/>
                <a:ea typeface="Arial" charset="0"/>
                <a:cs typeface="Sakkal Majalla" panose="02000000000000000000" pitchFamily="2" charset="-78"/>
              </a:rPr>
              <a:t>:</a:t>
            </a: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الهدف:</a:t>
            </a:r>
            <a:r>
              <a:rPr lang="ar-SA" sz="2800" dirty="0">
                <a:latin typeface="Sakkal Majalla" panose="02000000000000000000" pitchFamily="2" charset="-78"/>
                <a:ea typeface="Arial" charset="0"/>
                <a:cs typeface="Sakkal Majalla" panose="02000000000000000000" pitchFamily="2" charset="-78"/>
              </a:rPr>
              <a:t> </a:t>
            </a:r>
            <a:r>
              <a:rPr lang="ar-EG" sz="2800" dirty="0">
                <a:latin typeface="Sakkal Majalla" panose="02000000000000000000" pitchFamily="2" charset="-78"/>
                <a:ea typeface="Arial" charset="0"/>
                <a:cs typeface="Sakkal Majalla" panose="02000000000000000000" pitchFamily="2" charset="-78"/>
              </a:rPr>
              <a:t>من الشريحة</a:t>
            </a:r>
            <a:endParaRPr lang="ar-SA" sz="2800" dirty="0">
              <a:latin typeface="Sakkal Majalla" panose="02000000000000000000" pitchFamily="2" charset="-78"/>
              <a:ea typeface="Arial" charset="0"/>
              <a:cs typeface="Sakkal Majalla" panose="02000000000000000000" pitchFamily="2" charset="-78"/>
            </a:endParaRP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رسالة:</a:t>
            </a:r>
            <a:r>
              <a:rPr lang="ar-SA" sz="2800" dirty="0">
                <a:latin typeface="Sakkal Majalla" panose="02000000000000000000" pitchFamily="2" charset="-78"/>
                <a:ea typeface="Arial" charset="0"/>
                <a:cs typeface="Sakkal Majalla" panose="02000000000000000000" pitchFamily="2" charset="-78"/>
              </a:rPr>
              <a:t> </a:t>
            </a:r>
            <a:r>
              <a:rPr lang="ar-EG" sz="2800" dirty="0">
                <a:latin typeface="Sakkal Majalla" panose="02000000000000000000" pitchFamily="2" charset="-78"/>
                <a:ea typeface="Arial" charset="0"/>
                <a:cs typeface="Sakkal Majalla" panose="02000000000000000000" pitchFamily="2" charset="-78"/>
              </a:rPr>
              <a:t>المرجو ايصالها للمتدربين</a:t>
            </a:r>
            <a:endParaRPr lang="ar-SA" sz="2800" dirty="0">
              <a:latin typeface="Sakkal Majalla" panose="02000000000000000000" pitchFamily="2" charset="-78"/>
              <a:ea typeface="Arial" charset="0"/>
              <a:cs typeface="Sakkal Majalla" panose="02000000000000000000" pitchFamily="2" charset="-78"/>
            </a:endParaRPr>
          </a:p>
          <a:p>
            <a:pPr marL="214313" indent="-214313" algn="r" rtl="1">
              <a:buFont typeface="Arial" charset="0"/>
              <a:buChar char="•"/>
            </a:pPr>
            <a:r>
              <a:rPr lang="ar" sz="2800" u="sng" dirty="0">
                <a:latin typeface="Sakkal Majalla" panose="02000000000000000000" pitchFamily="2" charset="-78"/>
                <a:ea typeface="Arial" charset="0"/>
                <a:cs typeface="Sakkal Majalla" panose="02000000000000000000" pitchFamily="2" charset="-78"/>
              </a:rPr>
              <a:t>نصائح: </a:t>
            </a:r>
            <a:r>
              <a:rPr lang="ar-EG" sz="2800" dirty="0">
                <a:latin typeface="Sakkal Majalla" panose="02000000000000000000" pitchFamily="2" charset="-78"/>
                <a:ea typeface="Arial" charset="0"/>
                <a:cs typeface="Sakkal Majalla" panose="02000000000000000000" pitchFamily="2" charset="-78"/>
              </a:rPr>
              <a:t>و أفكار و امثلة </a:t>
            </a:r>
            <a:endParaRPr lang="en-US" sz="2800" u="sng" dirty="0">
              <a:latin typeface="Sakkal Majalla" panose="02000000000000000000" pitchFamily="2" charset="-78"/>
              <a:ea typeface="Arial" charset="0"/>
              <a:cs typeface="Sakkal Majalla" panose="02000000000000000000" pitchFamily="2" charset="-78"/>
            </a:endParaRPr>
          </a:p>
          <a:p>
            <a:pPr marL="257175" indent="-257175" algn="r" rtl="1">
              <a:buFont typeface="Arial" panose="020B0604020202020204" pitchFamily="34" charset="0"/>
              <a:buChar char="•"/>
            </a:pPr>
            <a:r>
              <a:rPr lang="ar-SA" sz="2800" u="sng" dirty="0">
                <a:latin typeface="Sakkal Majalla" panose="02000000000000000000" pitchFamily="2" charset="-78"/>
                <a:ea typeface="Arial" charset="0"/>
                <a:cs typeface="Sakkal Majalla" panose="02000000000000000000" pitchFamily="2" charset="-78"/>
              </a:rPr>
              <a:t>المواد الازمة</a:t>
            </a:r>
            <a:r>
              <a:rPr lang="ar-SA" sz="2800" dirty="0">
                <a:latin typeface="Sakkal Majalla" panose="02000000000000000000" pitchFamily="2" charset="-78"/>
                <a:ea typeface="Arial" charset="0"/>
                <a:cs typeface="Sakkal Majalla" panose="02000000000000000000" pitchFamily="2" charset="-78"/>
              </a:rPr>
              <a:t>: </a:t>
            </a:r>
            <a:r>
              <a:rPr lang="ar-EG" sz="2800" dirty="0">
                <a:latin typeface="Sakkal Majalla" panose="02000000000000000000" pitchFamily="2" charset="-78"/>
                <a:ea typeface="Arial" charset="0"/>
                <a:cs typeface="Sakkal Majalla" panose="02000000000000000000" pitchFamily="2" charset="-78"/>
              </a:rPr>
              <a:t>لتقديم الشريحة</a:t>
            </a:r>
            <a:endParaRPr lang="en-US" sz="2800" dirty="0">
              <a:latin typeface="Sakkal Majalla" panose="02000000000000000000" pitchFamily="2" charset="-78"/>
              <a:ea typeface="Arial" charset="0"/>
              <a:cs typeface="Sakkal Majalla" panose="02000000000000000000" pitchFamily="2" charset="-78"/>
            </a:endParaRPr>
          </a:p>
          <a:p>
            <a:pPr marL="257175" indent="-257175" algn="r" rtl="1">
              <a:buFont typeface="Arial" panose="020B0604020202020204" pitchFamily="34" charset="0"/>
              <a:buChar char="•"/>
            </a:pPr>
            <a:r>
              <a:rPr lang="ar" sz="2800" u="sng" dirty="0">
                <a:latin typeface="Sakkal Majalla" panose="02000000000000000000" pitchFamily="2" charset="-78"/>
                <a:ea typeface="Arial" charset="0"/>
                <a:cs typeface="Sakkal Majalla" panose="02000000000000000000" pitchFamily="2" charset="-78"/>
              </a:rPr>
              <a:t>التقديم:</a:t>
            </a:r>
            <a:r>
              <a:rPr lang="ar" sz="2800" dirty="0">
                <a:latin typeface="Sakkal Majalla" panose="02000000000000000000" pitchFamily="2" charset="-78"/>
                <a:ea typeface="Arial" charset="0"/>
                <a:cs typeface="Sakkal Majalla" panose="02000000000000000000" pitchFamily="2" charset="-78"/>
              </a:rPr>
              <a:t> </a:t>
            </a:r>
            <a:r>
              <a:rPr lang="ar-EG" sz="2800" dirty="0">
                <a:latin typeface="Sakkal Majalla" panose="02000000000000000000" pitchFamily="2" charset="-78"/>
                <a:ea typeface="Arial" charset="0"/>
                <a:cs typeface="Sakkal Majalla" panose="02000000000000000000" pitchFamily="2" charset="-78"/>
              </a:rPr>
              <a:t>أسلوب التقديم</a:t>
            </a:r>
          </a:p>
          <a:p>
            <a:pPr marL="257175" indent="-257175" algn="r" rtl="1">
              <a:buFont typeface="Arial" panose="020B0604020202020204" pitchFamily="34" charset="0"/>
              <a:buChar char="•"/>
            </a:pPr>
            <a:endParaRPr lang="ar-EG" sz="2800" dirty="0">
              <a:latin typeface="Sakkal Majalla" panose="02000000000000000000" pitchFamily="2" charset="-78"/>
              <a:ea typeface="Arial" charset="0"/>
              <a:cs typeface="Sakkal Majalla" panose="02000000000000000000" pitchFamily="2" charset="-78"/>
            </a:endParaRPr>
          </a:p>
          <a:p>
            <a:pPr algn="r" rtl="1"/>
            <a:r>
              <a:rPr lang="ar-EG" sz="2800" dirty="0">
                <a:latin typeface="Sakkal Majalla" panose="02000000000000000000" pitchFamily="2" charset="-78"/>
                <a:ea typeface="Arial" charset="0"/>
                <a:cs typeface="Sakkal Majalla" panose="02000000000000000000" pitchFamily="2" charset="-78"/>
              </a:rPr>
              <a:t>يمكنكم إضافة تعليقات لخلق الدليل الخاص بكم</a:t>
            </a:r>
            <a:endParaRPr lang="en-US" sz="2800" dirty="0">
              <a:latin typeface="Sakkal Majalla" panose="02000000000000000000" pitchFamily="2" charset="-78"/>
              <a:ea typeface="Arial" charset="0"/>
              <a:cs typeface="Sakkal Majalla" panose="02000000000000000000" pitchFamily="2" charset="-78"/>
            </a:endParaRPr>
          </a:p>
        </p:txBody>
      </p:sp>
      <p:sp>
        <p:nvSpPr>
          <p:cNvPr id="7" name="TextBox 6">
            <a:extLst>
              <a:ext uri="{FF2B5EF4-FFF2-40B4-BE49-F238E27FC236}">
                <a16:creationId xmlns:a16="http://schemas.microsoft.com/office/drawing/2014/main" id="{5CA3FBD7-DF55-498E-9E72-1FA684592F25}"/>
              </a:ext>
            </a:extLst>
          </p:cNvPr>
          <p:cNvSpPr txBox="1"/>
          <p:nvPr/>
        </p:nvSpPr>
        <p:spPr>
          <a:xfrm>
            <a:off x="198223" y="228600"/>
            <a:ext cx="1626197" cy="461665"/>
          </a:xfrm>
          <a:prstGeom prst="rect">
            <a:avLst/>
          </a:prstGeom>
          <a:solidFill>
            <a:schemeClr val="bg1"/>
          </a:solidFill>
        </p:spPr>
        <p:txBody>
          <a:bodyPr wrap="square" rtlCol="0">
            <a:spAutoFit/>
          </a:bodyPr>
          <a:lstStyle/>
          <a:p>
            <a:r>
              <a:rPr lang="en-US" sz="2400" b="1" dirty="0">
                <a:latin typeface="Sakkal Majalla" panose="02000000000000000000" pitchFamily="2" charset="-78"/>
                <a:cs typeface="Sakkal Majalla" panose="02000000000000000000" pitchFamily="2" charset="-78"/>
              </a:rPr>
              <a:t>10:15 – 10:30</a:t>
            </a:r>
          </a:p>
        </p:txBody>
      </p:sp>
    </p:spTree>
    <p:extLst>
      <p:ext uri="{BB962C8B-B14F-4D97-AF65-F5344CB8AC3E}">
        <p14:creationId xmlns:p14="http://schemas.microsoft.com/office/powerpoint/2010/main" val="1463435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253525" y="1715972"/>
            <a:ext cx="4469009" cy="1553117"/>
          </a:xfrm>
          <a:prstGeom prst="rect">
            <a:avLst/>
          </a:prstGeom>
        </p:spPr>
        <p:txBody>
          <a:bodyPr wrap="square">
            <a:spAutoFit/>
          </a:bodyPr>
          <a:lstStyle/>
          <a:p>
            <a:pPr algn="ctr">
              <a:lnSpc>
                <a:spcPct val="113000"/>
              </a:lnSpc>
            </a:pPr>
            <a:r>
              <a:rPr lang="ar-EG" sz="2800" dirty="0">
                <a:solidFill>
                  <a:schemeClr val="tx1"/>
                </a:solidFill>
                <a:latin typeface="Sakkal Majalla" panose="02000000000000000000" pitchFamily="2" charset="-78"/>
                <a:cs typeface="Sakkal Majalla" panose="02000000000000000000" pitchFamily="2" charset="-78"/>
              </a:rPr>
              <a:t>سلسلة فنادق ماريوت إنترناشيونال تحد من انتاج النفايات وتوفر 8 ملايين صحيفة عن طريق إيقاف خدمة توصيل الصحف للغرف</a:t>
            </a:r>
            <a:endParaRPr lang="en-US" sz="2800" dirty="0">
              <a:solidFill>
                <a:schemeClr val="tx1"/>
              </a:solidFill>
              <a:latin typeface="Sakkal Majalla" panose="02000000000000000000" pitchFamily="2" charset="-78"/>
              <a:cs typeface="Sakkal Majalla" panose="02000000000000000000" pitchFamily="2" charset="-78"/>
            </a:endParaRPr>
          </a:p>
        </p:txBody>
      </p:sp>
      <p:pic>
        <p:nvPicPr>
          <p:cNvPr id="13314" name="Picture 2" descr="Ο χρήστης Marriott International στο Twitter: &quot;Marriott International  President and CEO Arne Sorenson recently joined @QuestCNN to talk about  Marriott's second global initiative aimed at reducing single-use plastics,  with plans to eliminate">
            <a:extLst>
              <a:ext uri="{FF2B5EF4-FFF2-40B4-BE49-F238E27FC236}">
                <a16:creationId xmlns:a16="http://schemas.microsoft.com/office/drawing/2014/main" id="{F407AA58-15AC-41EB-B2EC-28572F842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786" y="1408755"/>
            <a:ext cx="3667733" cy="2063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n internal Marriott International poster outlines the company's approach  to food waste management. | Food waste, Food waste management, Reduce food  waste">
            <a:extLst>
              <a:ext uri="{FF2B5EF4-FFF2-40B4-BE49-F238E27FC236}">
                <a16:creationId xmlns:a16="http://schemas.microsoft.com/office/drawing/2014/main" id="{A201D4EE-486D-4514-A755-1C31F8101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6000" y="3866733"/>
            <a:ext cx="1767525" cy="25989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arriott Cuts Landfill Waste per Room by Nearly 5%">
            <a:extLst>
              <a:ext uri="{FF2B5EF4-FFF2-40B4-BE49-F238E27FC236}">
                <a16:creationId xmlns:a16="http://schemas.microsoft.com/office/drawing/2014/main" id="{907CE77D-025C-4B6B-8E71-87A40C405D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786" y="3866733"/>
            <a:ext cx="1856011" cy="26252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608852" y="4119766"/>
            <a:ext cx="4338241" cy="2246769"/>
          </a:xfrm>
          <a:prstGeom prst="rect">
            <a:avLst/>
          </a:prstGeom>
        </p:spPr>
        <p:txBody>
          <a:bodyPr wrap="square">
            <a:spAutoFit/>
          </a:bodyPr>
          <a:lstStyle/>
          <a:p>
            <a:pPr algn="ctr"/>
            <a:r>
              <a:rPr lang="ar-EG" sz="2800" dirty="0">
                <a:solidFill>
                  <a:schemeClr val="tx1"/>
                </a:solidFill>
                <a:latin typeface="Sakkal Majalla" panose="02000000000000000000" pitchFamily="2" charset="-78"/>
                <a:cs typeface="Sakkal Majalla" panose="02000000000000000000" pitchFamily="2" charset="-78"/>
                <a:sym typeface="Gill Sans"/>
              </a:rPr>
              <a:t>تروج شركة ماريوت لأنشطتها في إعادة التدوير من خلال الرسوم البيانية والمعلومات المقدمة على برنامج ماريوت 360</a:t>
            </a:r>
            <a:endParaRPr lang="en-US" sz="2800" dirty="0">
              <a:solidFill>
                <a:schemeClr val="tx1"/>
              </a:solidFill>
              <a:latin typeface="Sakkal Majalla" panose="02000000000000000000" pitchFamily="2" charset="-78"/>
              <a:cs typeface="Sakkal Majalla" panose="02000000000000000000" pitchFamily="2" charset="-78"/>
              <a:sym typeface="Gill Sans"/>
            </a:endParaRPr>
          </a:p>
          <a:p>
            <a:pPr algn="ctr"/>
            <a:endParaRPr lang="en-US" sz="2800" dirty="0">
              <a:solidFill>
                <a:schemeClr val="tx1"/>
              </a:solidFill>
              <a:latin typeface="Sakkal Majalla" panose="02000000000000000000" pitchFamily="2" charset="-78"/>
              <a:cs typeface="Sakkal Majalla" panose="02000000000000000000" pitchFamily="2" charset="-78"/>
            </a:endParaRPr>
          </a:p>
        </p:txBody>
      </p:sp>
      <p:sp>
        <p:nvSpPr>
          <p:cNvPr id="10" name="Rectangle 9">
            <a:extLst>
              <a:ext uri="{FF2B5EF4-FFF2-40B4-BE49-F238E27FC236}">
                <a16:creationId xmlns:a16="http://schemas.microsoft.com/office/drawing/2014/main" id="{10401994-791C-4D95-BCAD-6E29D1A9163B}"/>
              </a:ext>
            </a:extLst>
          </p:cNvPr>
          <p:cNvSpPr/>
          <p:nvPr/>
        </p:nvSpPr>
        <p:spPr>
          <a:xfrm>
            <a:off x="182880" y="182880"/>
            <a:ext cx="3619099" cy="1384995"/>
          </a:xfrm>
          <a:prstGeom prst="rect">
            <a:avLst/>
          </a:prstGeom>
        </p:spPr>
        <p:txBody>
          <a:bodyPr wrap="square">
            <a:spAutoFit/>
          </a:bodyPr>
          <a:lstStyle/>
          <a:p>
            <a:pPr algn="r" rtl="1"/>
            <a:r>
              <a:rPr lang="ar-EG" sz="2800" dirty="0">
                <a:solidFill>
                  <a:schemeClr val="bg2"/>
                </a:solidFill>
                <a:latin typeface="Sakkal Majalla" panose="02000000000000000000" pitchFamily="2" charset="-78"/>
                <a:cs typeface="Sakkal Majalla" panose="02000000000000000000" pitchFamily="2" charset="-78"/>
              </a:rPr>
              <a:t>تروج سلسلة الفنادق الكبرى لنفسها وتتنافس لتصبح صديقة للبيئة (خضراء)</a:t>
            </a:r>
            <a:endParaRPr lang="en-US" sz="2800" dirty="0">
              <a:solidFill>
                <a:schemeClr val="bg2"/>
              </a:solidFill>
              <a:latin typeface="Sakkal Majalla" panose="02000000000000000000" pitchFamily="2" charset="-78"/>
              <a:cs typeface="Sakkal Majalla" panose="02000000000000000000" pitchFamily="2" charset="-78"/>
            </a:endParaRPr>
          </a:p>
        </p:txBody>
      </p:sp>
      <p:sp>
        <p:nvSpPr>
          <p:cNvPr id="11" name="Title 1">
            <a:extLst>
              <a:ext uri="{FF2B5EF4-FFF2-40B4-BE49-F238E27FC236}">
                <a16:creationId xmlns:a16="http://schemas.microsoft.com/office/drawing/2014/main" id="{C3BE25BD-D768-469F-93EF-C423E556A2F6}"/>
              </a:ext>
            </a:extLst>
          </p:cNvPr>
          <p:cNvSpPr txBox="1">
            <a:spLocks/>
          </p:cNvSpPr>
          <p:nvPr/>
        </p:nvSpPr>
        <p:spPr>
          <a:xfrm>
            <a:off x="3609474" y="182880"/>
            <a:ext cx="4972408"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التوجه نحو إعادة التدوير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 الحد من تولد النفايات وإعادة الإستخدام - الفنادق</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3" name="TextBox 12">
            <a:extLst>
              <a:ext uri="{FF2B5EF4-FFF2-40B4-BE49-F238E27FC236}">
                <a16:creationId xmlns:a16="http://schemas.microsoft.com/office/drawing/2014/main" id="{F47DB276-DDE7-4122-A8AA-8CA51176F4F8}"/>
              </a:ext>
            </a:extLst>
          </p:cNvPr>
          <p:cNvSpPr txBox="1"/>
          <p:nvPr/>
        </p:nvSpPr>
        <p:spPr>
          <a:xfrm>
            <a:off x="196907" y="1762794"/>
            <a:ext cx="8530015" cy="4832092"/>
          </a:xfrm>
          <a:prstGeom prst="rect">
            <a:avLst/>
          </a:prstGeom>
          <a:solidFill>
            <a:schemeClr val="tx2">
              <a:lumMod val="20000"/>
              <a:lumOff val="80000"/>
            </a:schemeClr>
          </a:solidFill>
        </p:spPr>
        <p:txBody>
          <a:bodyPr wrap="square" rtlCol="0">
            <a:spAutoFit/>
          </a:bodyPr>
          <a:lstStyle/>
          <a:p>
            <a:pPr algn="r" rtl="1"/>
            <a:r>
              <a:rPr lang="ar-SA" sz="2800" dirty="0">
                <a:latin typeface="Sakkal Majalla" panose="02000000000000000000" pitchFamily="2" charset="-78"/>
                <a:ea typeface="Arial" charset="0"/>
                <a:cs typeface="Sakkal Majalla" panose="02000000000000000000" pitchFamily="2" charset="-78"/>
              </a:rPr>
              <a:t>دليل المدربين:</a:t>
            </a: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الهدف: </a:t>
            </a:r>
            <a:r>
              <a:rPr lang="ar-SA" sz="2800" dirty="0">
                <a:latin typeface="Sakkal Majalla" panose="02000000000000000000" pitchFamily="2" charset="-78"/>
                <a:ea typeface="Arial" charset="0"/>
                <a:cs typeface="Sakkal Majalla" panose="02000000000000000000" pitchFamily="2" charset="-78"/>
              </a:rPr>
              <a:t>توضيح أن الأفكار </a:t>
            </a:r>
            <a:r>
              <a:rPr lang="ar-EG" sz="2800" dirty="0">
                <a:latin typeface="Sakkal Majalla" panose="02000000000000000000" pitchFamily="2" charset="-78"/>
                <a:ea typeface="Arial" charset="0"/>
                <a:cs typeface="Sakkal Majalla" panose="02000000000000000000" pitchFamily="2" charset="-78"/>
              </a:rPr>
              <a:t>والفرص</a:t>
            </a:r>
            <a:r>
              <a:rPr lang="ar-SA" sz="2800" dirty="0">
                <a:latin typeface="Sakkal Majalla" panose="02000000000000000000" pitchFamily="2" charset="-78"/>
                <a:ea typeface="Arial" charset="0"/>
                <a:cs typeface="Sakkal Majalla" panose="02000000000000000000" pitchFamily="2" charset="-78"/>
              </a:rPr>
              <a:t> الجيدة يمكن أن تنشأ عن ما قد يراه الآخرون أزمة أو تهديد</a:t>
            </a: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الرسالة:</a:t>
            </a:r>
            <a:r>
              <a:rPr lang="ar-SA" sz="2800" dirty="0">
                <a:latin typeface="Sakkal Majalla" panose="02000000000000000000" pitchFamily="2" charset="-78"/>
                <a:ea typeface="Arial" charset="0"/>
                <a:cs typeface="Sakkal Majalla" panose="02000000000000000000" pitchFamily="2" charset="-78"/>
              </a:rPr>
              <a:t> </a:t>
            </a:r>
            <a:r>
              <a:rPr lang="ar-EG" sz="2800" dirty="0">
                <a:latin typeface="Sakkal Majalla" panose="02000000000000000000" pitchFamily="2" charset="-78"/>
                <a:ea typeface="Arial" charset="0"/>
                <a:cs typeface="Sakkal Majalla" panose="02000000000000000000" pitchFamily="2" charset="-78"/>
              </a:rPr>
              <a:t>التوجه نحو اعادة التدوير يبدأ بترسيخ الوعي والتخطيط لتنفيذ الفرص. على سبيل المثال استخدم الحاويات المرمزة بالألوان للتمييز بين أنواع النفايات المختلفة يزيد من الوعي ومن ثم زيادة نسبة الفصل من المصدر ثم الاتجاه الى اعادة تدوير لنفايات ذات جودة أعلى</a:t>
            </a:r>
          </a:p>
          <a:p>
            <a:pPr marL="214313" indent="-214313" algn="r" rtl="1">
              <a:buFont typeface="Arial" charset="0"/>
              <a:buChar char="•"/>
            </a:pPr>
            <a:r>
              <a:rPr lang="ar" sz="2800" u="sng" dirty="0">
                <a:latin typeface="Sakkal Majalla" panose="02000000000000000000" pitchFamily="2" charset="-78"/>
                <a:ea typeface="Arial" charset="0"/>
                <a:cs typeface="Sakkal Majalla" panose="02000000000000000000" pitchFamily="2" charset="-78"/>
              </a:rPr>
              <a:t>نصائح: </a:t>
            </a:r>
            <a:r>
              <a:rPr lang="ar-EG" sz="2800" dirty="0">
                <a:latin typeface="Sakkal Majalla" panose="02000000000000000000" pitchFamily="2" charset="-78"/>
                <a:ea typeface="Arial" charset="0"/>
                <a:cs typeface="Sakkal Majalla" panose="02000000000000000000" pitchFamily="2" charset="-78"/>
              </a:rPr>
              <a:t>من المهم التأكيد على أن وعي الموظف يعني تولد أقل للنفايات يعني توفير شراء مواد خام يعني زيادة ربحية المؤسسة</a:t>
            </a:r>
            <a:endParaRPr lang="en-US" sz="2800" dirty="0">
              <a:latin typeface="Sakkal Majalla" panose="02000000000000000000" pitchFamily="2" charset="-78"/>
              <a:ea typeface="Arial" charset="0"/>
              <a:cs typeface="Sakkal Majalla" panose="02000000000000000000" pitchFamily="2" charset="-78"/>
            </a:endParaRP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المواد الازمة</a:t>
            </a:r>
            <a:r>
              <a:rPr lang="ar-SA" sz="2800" dirty="0">
                <a:latin typeface="Sakkal Majalla" panose="02000000000000000000" pitchFamily="2" charset="-78"/>
                <a:ea typeface="Arial" charset="0"/>
                <a:cs typeface="Sakkal Majalla" panose="02000000000000000000" pitchFamily="2" charset="-78"/>
              </a:rPr>
              <a:t>:</a:t>
            </a:r>
            <a:r>
              <a:rPr lang="en-US" sz="2800" dirty="0">
                <a:latin typeface="Sakkal Majalla" panose="02000000000000000000" pitchFamily="2" charset="-78"/>
                <a:ea typeface="Arial" charset="0"/>
                <a:cs typeface="Sakkal Majalla" panose="02000000000000000000" pitchFamily="2" charset="-78"/>
              </a:rPr>
              <a:t> </a:t>
            </a:r>
            <a:r>
              <a:rPr lang="ar-SA" sz="2800" dirty="0">
                <a:latin typeface="Sakkal Majalla" panose="02000000000000000000" pitchFamily="2" charset="-78"/>
                <a:ea typeface="Arial" charset="0"/>
                <a:cs typeface="Sakkal Majalla" panose="02000000000000000000" pitchFamily="2" charset="-78"/>
              </a:rPr>
              <a:t>شرائح العرض</a:t>
            </a:r>
          </a:p>
          <a:p>
            <a:pPr marL="257175" indent="-257175" algn="r" rtl="1">
              <a:buFont typeface="Arial" panose="020B0604020202020204" pitchFamily="34" charset="0"/>
              <a:buChar char="•"/>
            </a:pPr>
            <a:r>
              <a:rPr lang="ar" sz="2800" u="sng" dirty="0">
                <a:latin typeface="Sakkal Majalla" panose="02000000000000000000" pitchFamily="2" charset="-78"/>
                <a:ea typeface="Arial" charset="0"/>
                <a:cs typeface="Sakkal Majalla" panose="02000000000000000000" pitchFamily="2" charset="-78"/>
              </a:rPr>
              <a:t>التقديم:</a:t>
            </a:r>
            <a:r>
              <a:rPr lang="ar" sz="2800" dirty="0">
                <a:latin typeface="Sakkal Majalla" panose="02000000000000000000" pitchFamily="2" charset="-78"/>
                <a:ea typeface="Arial" charset="0"/>
                <a:cs typeface="Sakkal Majalla" panose="02000000000000000000" pitchFamily="2" charset="-78"/>
              </a:rPr>
              <a:t> محاضرة</a:t>
            </a:r>
          </a:p>
        </p:txBody>
      </p:sp>
    </p:spTree>
    <p:extLst>
      <p:ext uri="{BB962C8B-B14F-4D97-AF65-F5344CB8AC3E}">
        <p14:creationId xmlns:p14="http://schemas.microsoft.com/office/powerpoint/2010/main" val="344329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fade">
                                      <p:cBhvr>
                                        <p:cTn id="12" dur="1000"/>
                                        <p:tgtEl>
                                          <p:spTgt spid="13314"/>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25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958069" y="6437748"/>
            <a:ext cx="2109873" cy="230832"/>
          </a:xfrm>
          <a:prstGeom prst="rect">
            <a:avLst/>
          </a:prstGeom>
        </p:spPr>
        <p:txBody>
          <a:bodyPr wrap="none">
            <a:spAutoFit/>
          </a:bodyPr>
          <a:lstStyle/>
          <a:p>
            <a:r>
              <a:rPr lang="ar-EG" sz="900" dirty="0" err="1">
                <a:latin typeface="Sakkal Majalla" panose="02000000000000000000" pitchFamily="2" charset="-78"/>
                <a:cs typeface="Sakkal Majalla" panose="02000000000000000000" pitchFamily="2" charset="-78"/>
              </a:rPr>
              <a:t>اوكدين</a:t>
            </a:r>
            <a:r>
              <a:rPr lang="ar-EG" sz="900" dirty="0">
                <a:latin typeface="Sakkal Majalla" panose="02000000000000000000" pitchFamily="2" charset="-78"/>
                <a:cs typeface="Sakkal Majalla" panose="02000000000000000000" pitchFamily="2" charset="-78"/>
              </a:rPr>
              <a:t> </a:t>
            </a:r>
            <a:r>
              <a:rPr lang="ar-EG" sz="900" dirty="0" err="1">
                <a:latin typeface="Sakkal Majalla" panose="02000000000000000000" pitchFamily="2" charset="-78"/>
                <a:cs typeface="Sakkal Majalla" panose="02000000000000000000" pitchFamily="2" charset="-78"/>
              </a:rPr>
              <a:t>هولينز</a:t>
            </a:r>
            <a:r>
              <a:rPr lang="ar-EG" sz="900" dirty="0">
                <a:latin typeface="Sakkal Majalla" panose="02000000000000000000" pitchFamily="2" charset="-78"/>
                <a:cs typeface="Sakkal Majalla" panose="02000000000000000000" pitchFamily="2" charset="-78"/>
              </a:rPr>
              <a:t> – الحد من النفايات في قطاع </a:t>
            </a:r>
            <a:r>
              <a:rPr lang="ar-EG" sz="900" dirty="0" err="1">
                <a:latin typeface="Sakkal Majalla" panose="02000000000000000000" pitchFamily="2" charset="-78"/>
                <a:cs typeface="Sakkal Majalla" panose="02000000000000000000" pitchFamily="2" charset="-78"/>
              </a:rPr>
              <a:t>الضيافة </a:t>
            </a:r>
            <a:r>
              <a:rPr lang="ar-EG" sz="900" dirty="0">
                <a:latin typeface="Sakkal Majalla" panose="02000000000000000000" pitchFamily="2" charset="-78"/>
                <a:cs typeface="Sakkal Majalla" panose="02000000000000000000" pitchFamily="2" charset="-78"/>
              </a:rPr>
              <a:t>- 2011</a:t>
            </a:r>
            <a:endParaRPr lang="en-US" sz="900" dirty="0">
              <a:latin typeface="Sakkal Majalla" panose="02000000000000000000" pitchFamily="2" charset="-78"/>
              <a:cs typeface="Sakkal Majalla" panose="02000000000000000000" pitchFamily="2" charset="-78"/>
            </a:endParaRPr>
          </a:p>
        </p:txBody>
      </p:sp>
      <p:sp>
        <p:nvSpPr>
          <p:cNvPr id="9" name="TextBox 8"/>
          <p:cNvSpPr txBox="1"/>
          <p:nvPr/>
        </p:nvSpPr>
        <p:spPr>
          <a:xfrm>
            <a:off x="4708525" y="6149392"/>
            <a:ext cx="3820460" cy="230832"/>
          </a:xfrm>
          <a:prstGeom prst="rect">
            <a:avLst/>
          </a:prstGeom>
          <a:noFill/>
        </p:spPr>
        <p:txBody>
          <a:bodyPr wrap="square" rtlCol="0">
            <a:spAutoFit/>
          </a:bodyPr>
          <a:lstStyle/>
          <a:p>
            <a:pPr algn="r" rtl="1"/>
            <a:r>
              <a:rPr lang="ar-EG" sz="900" dirty="0">
                <a:latin typeface="Sakkal Majalla" panose="02000000000000000000" pitchFamily="2" charset="-78"/>
                <a:cs typeface="Sakkal Majalla" panose="02000000000000000000" pitchFamily="2" charset="-78"/>
              </a:rPr>
              <a:t>الاتحاد </a:t>
            </a:r>
            <a:r>
              <a:rPr lang="ar-EG" sz="900" dirty="0" err="1">
                <a:latin typeface="Sakkal Majalla" panose="02000000000000000000" pitchFamily="2" charset="-78"/>
                <a:cs typeface="Sakkal Majalla" panose="02000000000000000000" pitchFamily="2" charset="-78"/>
              </a:rPr>
              <a:t>الأوروبي </a:t>
            </a:r>
            <a:r>
              <a:rPr lang="ar-EG" sz="900" dirty="0">
                <a:latin typeface="Sakkal Majalla" panose="02000000000000000000" pitchFamily="2" charset="-78"/>
                <a:cs typeface="Sakkal Majalla" panose="02000000000000000000" pitchFamily="2" charset="-78"/>
              </a:rPr>
              <a:t>- أفضل ممارسات الإدارة البيئية في قطاع </a:t>
            </a:r>
            <a:r>
              <a:rPr lang="ar-EG" sz="900" dirty="0" err="1">
                <a:latin typeface="Sakkal Majalla" panose="02000000000000000000" pitchFamily="2" charset="-78"/>
                <a:cs typeface="Sakkal Majalla" panose="02000000000000000000" pitchFamily="2" charset="-78"/>
              </a:rPr>
              <a:t>السياحة </a:t>
            </a:r>
            <a:r>
              <a:rPr lang="ar-EG" sz="900" dirty="0">
                <a:latin typeface="Sakkal Majalla" panose="02000000000000000000" pitchFamily="2" charset="-78"/>
                <a:cs typeface="Sakkal Majalla" panose="02000000000000000000" pitchFamily="2" charset="-78"/>
              </a:rPr>
              <a:t>- 2013</a:t>
            </a:r>
            <a:endParaRPr lang="en-US" sz="900" dirty="0">
              <a:latin typeface="Sakkal Majalla" panose="02000000000000000000" pitchFamily="2" charset="-78"/>
              <a:cs typeface="Sakkal Majalla" panose="02000000000000000000" pitchFamily="2" charset="-78"/>
            </a:endParaRPr>
          </a:p>
        </p:txBody>
      </p:sp>
      <p:pic>
        <p:nvPicPr>
          <p:cNvPr id="10242" name="Picture 2" descr="The Impact of Reusable Water Bottles – Fair Harbor">
            <a:extLst>
              <a:ext uri="{FF2B5EF4-FFF2-40B4-BE49-F238E27FC236}">
                <a16:creationId xmlns:a16="http://schemas.microsoft.com/office/drawing/2014/main" id="{9F946BA9-3224-4DE9-B98A-7E5DDE6B57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9670"/>
          <a:stretch/>
        </p:blipFill>
        <p:spPr bwMode="auto">
          <a:xfrm>
            <a:off x="696686" y="1892879"/>
            <a:ext cx="2654300" cy="29368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37DA7C23-594B-4381-9B8C-8E350F9C955D}"/>
              </a:ext>
            </a:extLst>
          </p:cNvPr>
          <p:cNvSpPr/>
          <p:nvPr/>
        </p:nvSpPr>
        <p:spPr>
          <a:xfrm>
            <a:off x="182880" y="181242"/>
            <a:ext cx="3607067" cy="1540037"/>
          </a:xfrm>
          <a:prstGeom prst="rect">
            <a:avLst/>
          </a:prstGeom>
        </p:spPr>
        <p:txBody>
          <a:bodyPr wrap="square">
            <a:spAutoFit/>
          </a:bodyPr>
          <a:lstStyle/>
          <a:p>
            <a:pPr algn="r" rtl="1">
              <a:lnSpc>
                <a:spcPct val="112000"/>
              </a:lnSpc>
            </a:pPr>
            <a:r>
              <a:rPr lang="ar-EG" sz="2800" dirty="0">
                <a:solidFill>
                  <a:schemeClr val="bg2"/>
                </a:solidFill>
                <a:latin typeface="Sakkal Majalla" panose="02000000000000000000" pitchFamily="2" charset="-78"/>
                <a:cs typeface="Sakkal Majalla" panose="02000000000000000000" pitchFamily="2" charset="-78"/>
              </a:rPr>
              <a:t>يمكن للقطاع التجاري في الأردن الحد من النفايات بنسبة 20٪، وبالتالي خفض رسوم النقل</a:t>
            </a:r>
            <a:endParaRPr lang="en-US" sz="2800" dirty="0">
              <a:solidFill>
                <a:schemeClr val="bg2"/>
              </a:solidFill>
              <a:latin typeface="Sakkal Majalla" panose="02000000000000000000" pitchFamily="2" charset="-78"/>
              <a:cs typeface="Sakkal Majalla" panose="02000000000000000000" pitchFamily="2" charset="-78"/>
            </a:endParaRPr>
          </a:p>
        </p:txBody>
      </p:sp>
      <p:sp>
        <p:nvSpPr>
          <p:cNvPr id="15" name="Rectangle 14">
            <a:extLst>
              <a:ext uri="{FF2B5EF4-FFF2-40B4-BE49-F238E27FC236}">
                <a16:creationId xmlns:a16="http://schemas.microsoft.com/office/drawing/2014/main" id="{5ED34306-8135-49C1-A5F1-9770B282EEE2}"/>
              </a:ext>
            </a:extLst>
          </p:cNvPr>
          <p:cNvSpPr/>
          <p:nvPr/>
        </p:nvSpPr>
        <p:spPr>
          <a:xfrm>
            <a:off x="3931920" y="1657913"/>
            <a:ext cx="4774179" cy="4339650"/>
          </a:xfrm>
          <a:prstGeom prst="rect">
            <a:avLst/>
          </a:prstGeom>
        </p:spPr>
        <p:txBody>
          <a:bodyPr wrap="square">
            <a:spAutoFit/>
          </a:bodyPr>
          <a:lstStyle/>
          <a:p>
            <a:pPr marL="342900" indent="-342900" algn="r" rtl="1">
              <a:spcBef>
                <a:spcPts val="1200"/>
              </a:spcBef>
              <a:spcAft>
                <a:spcPts val="1200"/>
              </a:spcAft>
              <a:buFont typeface="Wingdings" panose="05000000000000000000" pitchFamily="2" charset="2"/>
              <a:buChar char="v"/>
            </a:pPr>
            <a:r>
              <a:rPr lang="ar-EG" sz="2400" dirty="0">
                <a:latin typeface="Sakkal Majalla" panose="02000000000000000000" pitchFamily="2" charset="-78"/>
                <a:cs typeface="Sakkal Majalla" panose="02000000000000000000" pitchFamily="2" charset="-78"/>
              </a:rPr>
              <a:t>العبوات الزجاجية القابلة للإسترجاع والقابلة لإعادة الاستخدام تحد من النفايات البلاستيكية والرسوم المرتبطة بها</a:t>
            </a:r>
          </a:p>
          <a:p>
            <a:pPr marL="342900" indent="-342900" algn="r" rtl="1">
              <a:spcBef>
                <a:spcPts val="1200"/>
              </a:spcBef>
              <a:spcAft>
                <a:spcPts val="1200"/>
              </a:spcAft>
              <a:buFont typeface="Wingdings" panose="05000000000000000000" pitchFamily="2" charset="2"/>
              <a:buChar char="v"/>
            </a:pPr>
            <a:r>
              <a:rPr lang="ar-EG" sz="2400" dirty="0">
                <a:latin typeface="Sakkal Majalla" panose="02000000000000000000" pitchFamily="2" charset="-78"/>
                <a:cs typeface="Sakkal Majalla" panose="02000000000000000000" pitchFamily="2" charset="-78"/>
              </a:rPr>
              <a:t>تقليل كمية مواد التغليف المستخدمة في التوصيل للمنازل</a:t>
            </a:r>
          </a:p>
          <a:p>
            <a:pPr marL="342900" indent="-342900" algn="r" rtl="1">
              <a:spcBef>
                <a:spcPts val="1200"/>
              </a:spcBef>
              <a:spcAft>
                <a:spcPts val="1200"/>
              </a:spcAft>
              <a:buFont typeface="Wingdings" panose="05000000000000000000" pitchFamily="2" charset="2"/>
              <a:buChar char="v"/>
            </a:pPr>
            <a:r>
              <a:rPr lang="ar-EG" sz="2400" dirty="0">
                <a:latin typeface="Sakkal Majalla" panose="02000000000000000000" pitchFamily="2" charset="-78"/>
                <a:cs typeface="Sakkal Majalla" panose="02000000000000000000" pitchFamily="2" charset="-78"/>
              </a:rPr>
              <a:t>إعداد الطعام بعناية يمكن أن يحد من النفايات العضوية</a:t>
            </a:r>
          </a:p>
          <a:p>
            <a:pPr marL="342900" indent="-342900" algn="r" rtl="1">
              <a:spcBef>
                <a:spcPts val="1200"/>
              </a:spcBef>
              <a:spcAft>
                <a:spcPts val="1200"/>
              </a:spcAft>
              <a:buFont typeface="Wingdings" panose="05000000000000000000" pitchFamily="2" charset="2"/>
              <a:buChar char="v"/>
            </a:pPr>
            <a:r>
              <a:rPr lang="ar-EG" sz="2400" dirty="0">
                <a:latin typeface="Sakkal Majalla" panose="02000000000000000000" pitchFamily="2" charset="-78"/>
                <a:cs typeface="Sakkal Majalla" panose="02000000000000000000" pitchFamily="2" charset="-78"/>
              </a:rPr>
              <a:t>التخزين المناسب للأغذية يمكن أن يحد من تلفها وبالتالي تحولها الى نفايات الطعام</a:t>
            </a:r>
            <a:endParaRPr lang="en-US" sz="2400" dirty="0">
              <a:latin typeface="Sakkal Majalla" panose="02000000000000000000" pitchFamily="2" charset="-78"/>
              <a:cs typeface="Sakkal Majalla" panose="02000000000000000000" pitchFamily="2" charset="-78"/>
            </a:endParaRPr>
          </a:p>
        </p:txBody>
      </p:sp>
      <p:sp>
        <p:nvSpPr>
          <p:cNvPr id="11" name="Title 1">
            <a:extLst>
              <a:ext uri="{FF2B5EF4-FFF2-40B4-BE49-F238E27FC236}">
                <a16:creationId xmlns:a16="http://schemas.microsoft.com/office/drawing/2014/main" id="{8389781A-929C-4422-8B9B-EC505EF0C5CE}"/>
              </a:ext>
            </a:extLst>
          </p:cNvPr>
          <p:cNvSpPr txBox="1">
            <a:spLocks/>
          </p:cNvSpPr>
          <p:nvPr/>
        </p:nvSpPr>
        <p:spPr>
          <a:xfrm>
            <a:off x="3609474" y="182880"/>
            <a:ext cx="4972408"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التوجه نحو إعادة التدوير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 الحد من تولد النفايات وإعادة الإستخدام - المطاعم</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Tree>
    <p:extLst>
      <p:ext uri="{BB962C8B-B14F-4D97-AF65-F5344CB8AC3E}">
        <p14:creationId xmlns:p14="http://schemas.microsoft.com/office/powerpoint/2010/main" val="331756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18957" y="1972932"/>
            <a:ext cx="3028951" cy="3108543"/>
          </a:xfrm>
          <a:prstGeom prst="rect">
            <a:avLst/>
          </a:prstGeom>
          <a:ln>
            <a:noFill/>
          </a:ln>
        </p:spPr>
        <p:txBody>
          <a:bodyPr wrap="square">
            <a:spAutoFit/>
          </a:bodyPr>
          <a:lstStyle/>
          <a:p>
            <a:pPr algn="ctr"/>
            <a:r>
              <a:rPr lang="ar-EG" sz="2800" dirty="0">
                <a:latin typeface="Sakkal Majalla" panose="02000000000000000000" pitchFamily="2" charset="-78"/>
                <a:cs typeface="Sakkal Majalla" panose="02000000000000000000" pitchFamily="2" charset="-78"/>
              </a:rPr>
              <a:t>يمكن للمطاعم إعادة تدوير نسبة تتراوح من </a:t>
            </a:r>
            <a:r>
              <a:rPr lang="ar-EG" sz="2800" b="1" dirty="0">
                <a:solidFill>
                  <a:schemeClr val="tx2"/>
                </a:solidFill>
                <a:latin typeface="Sakkal Majalla" panose="02000000000000000000" pitchFamily="2" charset="-78"/>
                <a:cs typeface="Sakkal Majalla" panose="02000000000000000000" pitchFamily="2" charset="-78"/>
              </a:rPr>
              <a:t>39٪ </a:t>
            </a:r>
            <a:r>
              <a:rPr lang="ar-EG" sz="2800" dirty="0">
                <a:latin typeface="Sakkal Majalla" panose="02000000000000000000" pitchFamily="2" charset="-78"/>
                <a:cs typeface="Sakkal Majalla" panose="02000000000000000000" pitchFamily="2" charset="-78"/>
              </a:rPr>
              <a:t>إلى </a:t>
            </a:r>
            <a:r>
              <a:rPr lang="ar-EG" sz="2800" b="1" dirty="0">
                <a:solidFill>
                  <a:schemeClr val="tx2"/>
                </a:solidFill>
                <a:latin typeface="Sakkal Majalla" panose="02000000000000000000" pitchFamily="2" charset="-78"/>
                <a:cs typeface="Sakkal Majalla" panose="02000000000000000000" pitchFamily="2" charset="-78"/>
              </a:rPr>
              <a:t>55٪ </a:t>
            </a:r>
            <a:r>
              <a:rPr lang="ar-EG" sz="2800" dirty="0">
                <a:latin typeface="Sakkal Majalla" panose="02000000000000000000" pitchFamily="2" charset="-78"/>
                <a:cs typeface="Sakkal Majalla" panose="02000000000000000000" pitchFamily="2" charset="-78"/>
              </a:rPr>
              <a:t>من النفايات على الأقل</a:t>
            </a:r>
            <a:endParaRPr lang="en-US" sz="2800" dirty="0">
              <a:latin typeface="Sakkal Majalla" panose="02000000000000000000" pitchFamily="2" charset="-78"/>
              <a:cs typeface="Sakkal Majalla" panose="02000000000000000000" pitchFamily="2" charset="-78"/>
            </a:endParaRPr>
          </a:p>
          <a:p>
            <a:pPr algn="ctr"/>
            <a:endParaRPr lang="en-US" sz="2800" dirty="0">
              <a:latin typeface="Sakkal Majalla" panose="02000000000000000000" pitchFamily="2" charset="-78"/>
              <a:cs typeface="Sakkal Majalla" panose="02000000000000000000" pitchFamily="2" charset="-78"/>
            </a:endParaRPr>
          </a:p>
          <a:p>
            <a:pPr algn="ctr" rtl="1"/>
            <a:r>
              <a:rPr lang="ar-EG" sz="2800" dirty="0">
                <a:latin typeface="Sakkal Majalla" panose="02000000000000000000" pitchFamily="2" charset="-78"/>
                <a:cs typeface="Sakkal Majalla" panose="02000000000000000000" pitchFamily="2" charset="-78"/>
              </a:rPr>
              <a:t>يمكن أن تحد من المدخلات بنسبة </a:t>
            </a:r>
            <a:r>
              <a:rPr lang="ar-EG" sz="2800" b="1" dirty="0">
                <a:solidFill>
                  <a:schemeClr val="tx2"/>
                </a:solidFill>
                <a:latin typeface="Sakkal Majalla" panose="02000000000000000000" pitchFamily="2" charset="-78"/>
                <a:cs typeface="Sakkal Majalla" panose="02000000000000000000" pitchFamily="2" charset="-78"/>
              </a:rPr>
              <a:t>20٪ </a:t>
            </a:r>
            <a:r>
              <a:rPr lang="ar-EG" sz="2800" dirty="0">
                <a:latin typeface="Sakkal Majalla" panose="02000000000000000000" pitchFamily="2" charset="-78"/>
                <a:cs typeface="Sakkal Majalla" panose="02000000000000000000" pitchFamily="2" charset="-78"/>
              </a:rPr>
              <a:t>مما يؤدي إلى توفير كبير في التكاليف</a:t>
            </a:r>
            <a:endParaRPr lang="en-US" sz="2800" dirty="0">
              <a:latin typeface="Sakkal Majalla" panose="02000000000000000000" pitchFamily="2" charset="-78"/>
              <a:cs typeface="Sakkal Majalla" panose="02000000000000000000" pitchFamily="2" charset="-78"/>
            </a:endParaRPr>
          </a:p>
        </p:txBody>
      </p:sp>
      <p:sp>
        <p:nvSpPr>
          <p:cNvPr id="11" name="TextBox 10"/>
          <p:cNvSpPr txBox="1"/>
          <p:nvPr/>
        </p:nvSpPr>
        <p:spPr>
          <a:xfrm>
            <a:off x="3747908" y="6389222"/>
            <a:ext cx="5121680" cy="276999"/>
          </a:xfrm>
          <a:prstGeom prst="rect">
            <a:avLst/>
          </a:prstGeom>
          <a:noFill/>
        </p:spPr>
        <p:txBody>
          <a:bodyPr wrap="square" rtlCol="0">
            <a:spAutoFit/>
          </a:bodyPr>
          <a:lstStyle/>
          <a:p>
            <a:pPr algn="r" rtl="1"/>
            <a:r>
              <a:rPr lang="ar-EG" sz="1200" dirty="0">
                <a:latin typeface="Sakkal Majalla" panose="02000000000000000000" pitchFamily="2" charset="-78"/>
                <a:cs typeface="Sakkal Majalla" panose="02000000000000000000" pitchFamily="2" charset="-78"/>
              </a:rPr>
              <a:t>الاتحاد </a:t>
            </a:r>
            <a:r>
              <a:rPr lang="ar-EG" sz="1200" dirty="0" err="1">
                <a:latin typeface="Sakkal Majalla" panose="02000000000000000000" pitchFamily="2" charset="-78"/>
                <a:cs typeface="Sakkal Majalla" panose="02000000000000000000" pitchFamily="2" charset="-78"/>
              </a:rPr>
              <a:t>الأوروبي </a:t>
            </a:r>
            <a:r>
              <a:rPr lang="ar-EG" sz="1200" dirty="0">
                <a:latin typeface="Sakkal Majalla" panose="02000000000000000000" pitchFamily="2" charset="-78"/>
                <a:cs typeface="Sakkal Majalla" panose="02000000000000000000" pitchFamily="2" charset="-78"/>
              </a:rPr>
              <a:t>- أفضل ممارسات الإدارة البيئية في قطاع </a:t>
            </a:r>
            <a:r>
              <a:rPr lang="ar-EG" sz="1200" dirty="0" err="1">
                <a:latin typeface="Sakkal Majalla" panose="02000000000000000000" pitchFamily="2" charset="-78"/>
                <a:cs typeface="Sakkal Majalla" panose="02000000000000000000" pitchFamily="2" charset="-78"/>
              </a:rPr>
              <a:t>السياحة </a:t>
            </a:r>
            <a:r>
              <a:rPr lang="ar-EG" sz="1200" dirty="0">
                <a:latin typeface="Sakkal Majalla" panose="02000000000000000000" pitchFamily="2" charset="-78"/>
                <a:cs typeface="Sakkal Majalla" panose="02000000000000000000" pitchFamily="2" charset="-78"/>
              </a:rPr>
              <a:t>- 2013</a:t>
            </a:r>
            <a:endParaRPr lang="en-US" sz="1200" dirty="0">
              <a:latin typeface="Sakkal Majalla" panose="02000000000000000000" pitchFamily="2" charset="-78"/>
              <a:cs typeface="Sakkal Majalla" panose="02000000000000000000" pitchFamily="2" charset="-78"/>
            </a:endParaRPr>
          </a:p>
        </p:txBody>
      </p:sp>
      <p:sp>
        <p:nvSpPr>
          <p:cNvPr id="14" name="Rectangle 13">
            <a:extLst>
              <a:ext uri="{FF2B5EF4-FFF2-40B4-BE49-F238E27FC236}">
                <a16:creationId xmlns:a16="http://schemas.microsoft.com/office/drawing/2014/main" id="{98A1228D-980E-4A3C-B2EC-DFB9C59B04E1}"/>
              </a:ext>
            </a:extLst>
          </p:cNvPr>
          <p:cNvSpPr/>
          <p:nvPr/>
        </p:nvSpPr>
        <p:spPr>
          <a:xfrm>
            <a:off x="3880616" y="1665156"/>
            <a:ext cx="4856264" cy="3724096"/>
          </a:xfrm>
          <a:prstGeom prst="rect">
            <a:avLst/>
          </a:prstGeom>
        </p:spPr>
        <p:txBody>
          <a:bodyPr wrap="square">
            <a:spAutoFit/>
          </a:bodyPr>
          <a:lstStyle/>
          <a:p>
            <a:pPr marL="342900" indent="-342900" algn="r" rtl="1">
              <a:spcBef>
                <a:spcPts val="1200"/>
              </a:spcBef>
              <a:spcAft>
                <a:spcPts val="12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توفير أفضل العروض في قائمة الطعام  للعملاء يسمح بتعديل وجباتهم وفقًا لاحتياجاتهم</a:t>
            </a:r>
          </a:p>
          <a:p>
            <a:pPr marL="342900" indent="-342900" algn="r" rtl="1">
              <a:spcBef>
                <a:spcPts val="1200"/>
              </a:spcBef>
              <a:spcAft>
                <a:spcPts val="12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إعداد الطعام بعناية للحد من النفايات العضوية وفصلها</a:t>
            </a:r>
          </a:p>
          <a:p>
            <a:pPr marL="342900" indent="-342900" algn="r" rtl="1">
              <a:spcBef>
                <a:spcPts val="1200"/>
              </a:spcBef>
              <a:spcAft>
                <a:spcPts val="12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فصل النفايات العضوية أثناء تفريغ الأطباق وقبل غسلها</a:t>
            </a:r>
            <a:endParaRPr lang="en-US" sz="2800" dirty="0">
              <a:latin typeface="Sakkal Majalla" panose="02000000000000000000" pitchFamily="2" charset="-78"/>
              <a:cs typeface="Sakkal Majalla" panose="02000000000000000000" pitchFamily="2" charset="-78"/>
            </a:endParaRPr>
          </a:p>
        </p:txBody>
      </p:sp>
      <p:sp>
        <p:nvSpPr>
          <p:cNvPr id="8" name="Rectangle 7">
            <a:extLst>
              <a:ext uri="{FF2B5EF4-FFF2-40B4-BE49-F238E27FC236}">
                <a16:creationId xmlns:a16="http://schemas.microsoft.com/office/drawing/2014/main" id="{F8F2B011-2FF5-4FA6-9136-8CAAB4A00B10}"/>
              </a:ext>
            </a:extLst>
          </p:cNvPr>
          <p:cNvSpPr/>
          <p:nvPr/>
        </p:nvSpPr>
        <p:spPr>
          <a:xfrm>
            <a:off x="182881" y="182880"/>
            <a:ext cx="3565028" cy="1384995"/>
          </a:xfrm>
          <a:prstGeom prst="rect">
            <a:avLst/>
          </a:prstGeom>
        </p:spPr>
        <p:txBody>
          <a:bodyPr wrap="square">
            <a:spAutoFit/>
          </a:bodyPr>
          <a:lstStyle/>
          <a:p>
            <a:pPr algn="r" rtl="1"/>
            <a:r>
              <a:rPr lang="ar-EG" sz="2800" dirty="0">
                <a:solidFill>
                  <a:schemeClr val="bg2"/>
                </a:solidFill>
                <a:latin typeface="Sakkal Majalla" panose="02000000000000000000" pitchFamily="2" charset="-78"/>
                <a:cs typeface="Sakkal Majalla" panose="02000000000000000000" pitchFamily="2" charset="-78"/>
              </a:rPr>
              <a:t>يمكن لمقدمي الخدمة تقديم المشورة أو المساعدة في إدارة النفايات</a:t>
            </a:r>
            <a:endParaRPr lang="en-US" sz="2800" dirty="0">
              <a:solidFill>
                <a:schemeClr val="bg2"/>
              </a:solidFill>
              <a:latin typeface="Sakkal Majalla" panose="02000000000000000000" pitchFamily="2" charset="-78"/>
              <a:cs typeface="Sakkal Majalla" panose="02000000000000000000" pitchFamily="2" charset="-78"/>
            </a:endParaRPr>
          </a:p>
        </p:txBody>
      </p:sp>
      <p:sp>
        <p:nvSpPr>
          <p:cNvPr id="10" name="Title 1">
            <a:extLst>
              <a:ext uri="{FF2B5EF4-FFF2-40B4-BE49-F238E27FC236}">
                <a16:creationId xmlns:a16="http://schemas.microsoft.com/office/drawing/2014/main" id="{5C6D4ADE-B640-4216-BCD1-6AAFF63012F4}"/>
              </a:ext>
            </a:extLst>
          </p:cNvPr>
          <p:cNvSpPr txBox="1">
            <a:spLocks/>
          </p:cNvSpPr>
          <p:nvPr/>
        </p:nvSpPr>
        <p:spPr>
          <a:xfrm>
            <a:off x="3609474" y="182880"/>
            <a:ext cx="4972408"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التوجه نحو إعادة التدوير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 الحد من تولد النفايات وإعادة الإستخدام - المطاعم</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Tree>
    <p:extLst>
      <p:ext uri="{BB962C8B-B14F-4D97-AF65-F5344CB8AC3E}">
        <p14:creationId xmlns:p14="http://schemas.microsoft.com/office/powerpoint/2010/main" val="330027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18957" y="1972932"/>
            <a:ext cx="3028951" cy="3108543"/>
          </a:xfrm>
          <a:prstGeom prst="rect">
            <a:avLst/>
          </a:prstGeom>
          <a:ln>
            <a:noFill/>
          </a:ln>
        </p:spPr>
        <p:txBody>
          <a:bodyPr wrap="square">
            <a:spAutoFit/>
          </a:bodyPr>
          <a:lstStyle/>
          <a:p>
            <a:pPr algn="ctr"/>
            <a:r>
              <a:rPr lang="ar-EG" sz="2800" dirty="0">
                <a:latin typeface="Sakkal Majalla" panose="02000000000000000000" pitchFamily="2" charset="-78"/>
                <a:cs typeface="Sakkal Majalla" panose="02000000000000000000" pitchFamily="2" charset="-78"/>
              </a:rPr>
              <a:t>يمكن للمطاعم إعادة تدوير نسبة تتراوح من </a:t>
            </a:r>
            <a:r>
              <a:rPr lang="ar-EG" sz="2800" b="1" dirty="0">
                <a:solidFill>
                  <a:schemeClr val="tx2"/>
                </a:solidFill>
                <a:latin typeface="Sakkal Majalla" panose="02000000000000000000" pitchFamily="2" charset="-78"/>
                <a:cs typeface="Sakkal Majalla" panose="02000000000000000000" pitchFamily="2" charset="-78"/>
              </a:rPr>
              <a:t>39٪ </a:t>
            </a:r>
            <a:r>
              <a:rPr lang="ar-EG" sz="2800" dirty="0">
                <a:latin typeface="Sakkal Majalla" panose="02000000000000000000" pitchFamily="2" charset="-78"/>
                <a:cs typeface="Sakkal Majalla" panose="02000000000000000000" pitchFamily="2" charset="-78"/>
              </a:rPr>
              <a:t>إلى </a:t>
            </a:r>
            <a:r>
              <a:rPr lang="ar-EG" sz="2800" b="1" dirty="0">
                <a:solidFill>
                  <a:schemeClr val="tx2"/>
                </a:solidFill>
                <a:latin typeface="Sakkal Majalla" panose="02000000000000000000" pitchFamily="2" charset="-78"/>
                <a:cs typeface="Sakkal Majalla" panose="02000000000000000000" pitchFamily="2" charset="-78"/>
              </a:rPr>
              <a:t>55٪ </a:t>
            </a:r>
            <a:r>
              <a:rPr lang="ar-EG" sz="2800" dirty="0">
                <a:latin typeface="Sakkal Majalla" panose="02000000000000000000" pitchFamily="2" charset="-78"/>
                <a:cs typeface="Sakkal Majalla" panose="02000000000000000000" pitchFamily="2" charset="-78"/>
              </a:rPr>
              <a:t>من النفايات على الأقل</a:t>
            </a:r>
            <a:endParaRPr lang="en-US" sz="2800" dirty="0">
              <a:latin typeface="Sakkal Majalla" panose="02000000000000000000" pitchFamily="2" charset="-78"/>
              <a:cs typeface="Sakkal Majalla" panose="02000000000000000000" pitchFamily="2" charset="-78"/>
            </a:endParaRPr>
          </a:p>
          <a:p>
            <a:pPr algn="ctr"/>
            <a:endParaRPr lang="en-US" sz="2800" dirty="0">
              <a:latin typeface="Sakkal Majalla" panose="02000000000000000000" pitchFamily="2" charset="-78"/>
              <a:cs typeface="Sakkal Majalla" panose="02000000000000000000" pitchFamily="2" charset="-78"/>
            </a:endParaRPr>
          </a:p>
          <a:p>
            <a:pPr algn="ctr" rtl="1"/>
            <a:r>
              <a:rPr lang="ar-EG" sz="2800" dirty="0">
                <a:latin typeface="Sakkal Majalla" panose="02000000000000000000" pitchFamily="2" charset="-78"/>
                <a:cs typeface="Sakkal Majalla" panose="02000000000000000000" pitchFamily="2" charset="-78"/>
              </a:rPr>
              <a:t>يمكن أن تحد من المدخلات بنسبة </a:t>
            </a:r>
            <a:r>
              <a:rPr lang="ar-EG" sz="2800" b="1" dirty="0">
                <a:solidFill>
                  <a:schemeClr val="tx2"/>
                </a:solidFill>
                <a:latin typeface="Sakkal Majalla" panose="02000000000000000000" pitchFamily="2" charset="-78"/>
                <a:cs typeface="Sakkal Majalla" panose="02000000000000000000" pitchFamily="2" charset="-78"/>
              </a:rPr>
              <a:t>20٪ </a:t>
            </a:r>
            <a:r>
              <a:rPr lang="ar-EG" sz="2800" dirty="0">
                <a:latin typeface="Sakkal Majalla" panose="02000000000000000000" pitchFamily="2" charset="-78"/>
                <a:cs typeface="Sakkal Majalla" panose="02000000000000000000" pitchFamily="2" charset="-78"/>
              </a:rPr>
              <a:t>مما يؤدي إلى توفير كبير في التكاليف</a:t>
            </a:r>
            <a:endParaRPr lang="en-US" sz="2800" dirty="0">
              <a:latin typeface="Sakkal Majalla" panose="02000000000000000000" pitchFamily="2" charset="-78"/>
              <a:cs typeface="Sakkal Majalla" panose="02000000000000000000" pitchFamily="2" charset="-78"/>
            </a:endParaRPr>
          </a:p>
        </p:txBody>
      </p:sp>
      <p:sp>
        <p:nvSpPr>
          <p:cNvPr id="11" name="TextBox 10"/>
          <p:cNvSpPr txBox="1"/>
          <p:nvPr/>
        </p:nvSpPr>
        <p:spPr>
          <a:xfrm>
            <a:off x="3747908" y="6389222"/>
            <a:ext cx="5121680" cy="276999"/>
          </a:xfrm>
          <a:prstGeom prst="rect">
            <a:avLst/>
          </a:prstGeom>
          <a:noFill/>
        </p:spPr>
        <p:txBody>
          <a:bodyPr wrap="square" rtlCol="0">
            <a:spAutoFit/>
          </a:bodyPr>
          <a:lstStyle/>
          <a:p>
            <a:pPr algn="r" rtl="1"/>
            <a:r>
              <a:rPr lang="ar-EG" sz="1200" dirty="0">
                <a:latin typeface="Sakkal Majalla" panose="02000000000000000000" pitchFamily="2" charset="-78"/>
                <a:cs typeface="Sakkal Majalla" panose="02000000000000000000" pitchFamily="2" charset="-78"/>
              </a:rPr>
              <a:t>الاتحاد </a:t>
            </a:r>
            <a:r>
              <a:rPr lang="ar-EG" sz="1200" dirty="0" err="1">
                <a:latin typeface="Sakkal Majalla" panose="02000000000000000000" pitchFamily="2" charset="-78"/>
                <a:cs typeface="Sakkal Majalla" panose="02000000000000000000" pitchFamily="2" charset="-78"/>
              </a:rPr>
              <a:t>الأوروبي </a:t>
            </a:r>
            <a:r>
              <a:rPr lang="ar-EG" sz="1200" dirty="0">
                <a:latin typeface="Sakkal Majalla" panose="02000000000000000000" pitchFamily="2" charset="-78"/>
                <a:cs typeface="Sakkal Majalla" panose="02000000000000000000" pitchFamily="2" charset="-78"/>
              </a:rPr>
              <a:t>- أفضل ممارسات الإدارة البيئية في قطاع </a:t>
            </a:r>
            <a:r>
              <a:rPr lang="ar-EG" sz="1200" dirty="0" err="1">
                <a:latin typeface="Sakkal Majalla" panose="02000000000000000000" pitchFamily="2" charset="-78"/>
                <a:cs typeface="Sakkal Majalla" panose="02000000000000000000" pitchFamily="2" charset="-78"/>
              </a:rPr>
              <a:t>السياحة </a:t>
            </a:r>
            <a:r>
              <a:rPr lang="ar-EG" sz="1200" dirty="0">
                <a:latin typeface="Sakkal Majalla" panose="02000000000000000000" pitchFamily="2" charset="-78"/>
                <a:cs typeface="Sakkal Majalla" panose="02000000000000000000" pitchFamily="2" charset="-78"/>
              </a:rPr>
              <a:t>- 2013</a:t>
            </a:r>
            <a:endParaRPr lang="en-US" sz="1200" dirty="0">
              <a:latin typeface="Sakkal Majalla" panose="02000000000000000000" pitchFamily="2" charset="-78"/>
              <a:cs typeface="Sakkal Majalla" panose="02000000000000000000" pitchFamily="2" charset="-78"/>
            </a:endParaRPr>
          </a:p>
        </p:txBody>
      </p:sp>
      <p:sp>
        <p:nvSpPr>
          <p:cNvPr id="14" name="Rectangle 13">
            <a:extLst>
              <a:ext uri="{FF2B5EF4-FFF2-40B4-BE49-F238E27FC236}">
                <a16:creationId xmlns:a16="http://schemas.microsoft.com/office/drawing/2014/main" id="{98A1228D-980E-4A3C-B2EC-DFB9C59B04E1}"/>
              </a:ext>
            </a:extLst>
          </p:cNvPr>
          <p:cNvSpPr/>
          <p:nvPr/>
        </p:nvSpPr>
        <p:spPr>
          <a:xfrm>
            <a:off x="3880616" y="1665156"/>
            <a:ext cx="4856264" cy="3724096"/>
          </a:xfrm>
          <a:prstGeom prst="rect">
            <a:avLst/>
          </a:prstGeom>
        </p:spPr>
        <p:txBody>
          <a:bodyPr wrap="square">
            <a:spAutoFit/>
          </a:bodyPr>
          <a:lstStyle/>
          <a:p>
            <a:pPr marL="342900" indent="-342900" algn="r" rtl="1">
              <a:spcBef>
                <a:spcPts val="1200"/>
              </a:spcBef>
              <a:spcAft>
                <a:spcPts val="12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توفير أفضل العروض في قائمة الطعام  للعملاء يسمح بتعديل وجباتهم وفقًا لاحتياجاتهم</a:t>
            </a:r>
          </a:p>
          <a:p>
            <a:pPr marL="342900" indent="-342900" algn="r" rtl="1">
              <a:spcBef>
                <a:spcPts val="1200"/>
              </a:spcBef>
              <a:spcAft>
                <a:spcPts val="12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إعداد الطعام بعناية للحد من النفايات العضوية وفصلها</a:t>
            </a:r>
          </a:p>
          <a:p>
            <a:pPr marL="342900" indent="-342900" algn="r" rtl="1">
              <a:spcBef>
                <a:spcPts val="1200"/>
              </a:spcBef>
              <a:spcAft>
                <a:spcPts val="12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فصل النفايات العضوية أثناء تفريغ الأطباق وقبل غسلها</a:t>
            </a:r>
            <a:endParaRPr lang="en-US" sz="2800" dirty="0">
              <a:latin typeface="Sakkal Majalla" panose="02000000000000000000" pitchFamily="2" charset="-78"/>
              <a:cs typeface="Sakkal Majalla" panose="02000000000000000000" pitchFamily="2" charset="-78"/>
            </a:endParaRPr>
          </a:p>
        </p:txBody>
      </p:sp>
      <p:sp>
        <p:nvSpPr>
          <p:cNvPr id="8" name="Rectangle 7">
            <a:extLst>
              <a:ext uri="{FF2B5EF4-FFF2-40B4-BE49-F238E27FC236}">
                <a16:creationId xmlns:a16="http://schemas.microsoft.com/office/drawing/2014/main" id="{F8F2B011-2FF5-4FA6-9136-8CAAB4A00B10}"/>
              </a:ext>
            </a:extLst>
          </p:cNvPr>
          <p:cNvSpPr/>
          <p:nvPr/>
        </p:nvSpPr>
        <p:spPr>
          <a:xfrm>
            <a:off x="182881" y="182880"/>
            <a:ext cx="3565028" cy="1384995"/>
          </a:xfrm>
          <a:prstGeom prst="rect">
            <a:avLst/>
          </a:prstGeom>
        </p:spPr>
        <p:txBody>
          <a:bodyPr wrap="square">
            <a:spAutoFit/>
          </a:bodyPr>
          <a:lstStyle/>
          <a:p>
            <a:pPr algn="r" rtl="1"/>
            <a:r>
              <a:rPr lang="ar-EG" sz="2800" dirty="0">
                <a:solidFill>
                  <a:schemeClr val="bg2"/>
                </a:solidFill>
                <a:latin typeface="Sakkal Majalla" panose="02000000000000000000" pitchFamily="2" charset="-78"/>
                <a:cs typeface="Sakkal Majalla" panose="02000000000000000000" pitchFamily="2" charset="-78"/>
              </a:rPr>
              <a:t>يمكن لمقدمي الخدمة تقديم المشورة أو المساعدة في إدارة النفايات</a:t>
            </a:r>
            <a:endParaRPr lang="en-US" sz="2800" dirty="0">
              <a:solidFill>
                <a:schemeClr val="bg2"/>
              </a:solidFill>
              <a:latin typeface="Sakkal Majalla" panose="02000000000000000000" pitchFamily="2" charset="-78"/>
              <a:cs typeface="Sakkal Majalla" panose="02000000000000000000" pitchFamily="2" charset="-78"/>
            </a:endParaRPr>
          </a:p>
        </p:txBody>
      </p:sp>
      <p:sp>
        <p:nvSpPr>
          <p:cNvPr id="10" name="Title 1">
            <a:extLst>
              <a:ext uri="{FF2B5EF4-FFF2-40B4-BE49-F238E27FC236}">
                <a16:creationId xmlns:a16="http://schemas.microsoft.com/office/drawing/2014/main" id="{5C6D4ADE-B640-4216-BCD1-6AAFF63012F4}"/>
              </a:ext>
            </a:extLst>
          </p:cNvPr>
          <p:cNvSpPr txBox="1">
            <a:spLocks/>
          </p:cNvSpPr>
          <p:nvPr/>
        </p:nvSpPr>
        <p:spPr>
          <a:xfrm>
            <a:off x="3609474" y="182880"/>
            <a:ext cx="4972408"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التوجه نحو إعادة التدوير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 الحد من تولد النفايات وإعادة الإستخدام - المطاعم</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3" name="TextBox 12">
            <a:extLst>
              <a:ext uri="{FF2B5EF4-FFF2-40B4-BE49-F238E27FC236}">
                <a16:creationId xmlns:a16="http://schemas.microsoft.com/office/drawing/2014/main" id="{470B2A22-0D56-47C8-BAA2-67698D5A6305}"/>
              </a:ext>
            </a:extLst>
          </p:cNvPr>
          <p:cNvSpPr txBox="1"/>
          <p:nvPr/>
        </p:nvSpPr>
        <p:spPr>
          <a:xfrm>
            <a:off x="196907" y="1762794"/>
            <a:ext cx="8530015" cy="4832092"/>
          </a:xfrm>
          <a:prstGeom prst="rect">
            <a:avLst/>
          </a:prstGeom>
          <a:solidFill>
            <a:schemeClr val="tx2">
              <a:lumMod val="20000"/>
              <a:lumOff val="80000"/>
            </a:schemeClr>
          </a:solidFill>
        </p:spPr>
        <p:txBody>
          <a:bodyPr wrap="square" rtlCol="0">
            <a:spAutoFit/>
          </a:bodyPr>
          <a:lstStyle/>
          <a:p>
            <a:pPr algn="r" rtl="1"/>
            <a:r>
              <a:rPr lang="ar-SA" sz="2800" dirty="0">
                <a:latin typeface="Sakkal Majalla" panose="02000000000000000000" pitchFamily="2" charset="-78"/>
                <a:ea typeface="Arial" charset="0"/>
                <a:cs typeface="Sakkal Majalla" panose="02000000000000000000" pitchFamily="2" charset="-78"/>
              </a:rPr>
              <a:t>دليل المدربين:</a:t>
            </a: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الهدف: </a:t>
            </a:r>
            <a:r>
              <a:rPr lang="ar-SA" sz="2800" dirty="0">
                <a:latin typeface="Sakkal Majalla" panose="02000000000000000000" pitchFamily="2" charset="-78"/>
                <a:ea typeface="Arial" charset="0"/>
                <a:cs typeface="Sakkal Majalla" panose="02000000000000000000" pitchFamily="2" charset="-78"/>
              </a:rPr>
              <a:t>توضيح أن الأفكار </a:t>
            </a:r>
            <a:r>
              <a:rPr lang="ar-EG" sz="2800" dirty="0">
                <a:latin typeface="Sakkal Majalla" panose="02000000000000000000" pitchFamily="2" charset="-78"/>
                <a:ea typeface="Arial" charset="0"/>
                <a:cs typeface="Sakkal Majalla" panose="02000000000000000000" pitchFamily="2" charset="-78"/>
              </a:rPr>
              <a:t>والفرص</a:t>
            </a:r>
            <a:r>
              <a:rPr lang="ar-SA" sz="2800" dirty="0">
                <a:latin typeface="Sakkal Majalla" panose="02000000000000000000" pitchFamily="2" charset="-78"/>
                <a:ea typeface="Arial" charset="0"/>
                <a:cs typeface="Sakkal Majalla" panose="02000000000000000000" pitchFamily="2" charset="-78"/>
              </a:rPr>
              <a:t> الجيدة يمكن أن تنشأ عن ما قد يراه الآخرون أزمة أو تهديد</a:t>
            </a: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الرسالة:</a:t>
            </a:r>
            <a:r>
              <a:rPr lang="ar-SA" sz="2800" dirty="0">
                <a:latin typeface="Sakkal Majalla" panose="02000000000000000000" pitchFamily="2" charset="-78"/>
                <a:ea typeface="Arial" charset="0"/>
                <a:cs typeface="Sakkal Majalla" panose="02000000000000000000" pitchFamily="2" charset="-78"/>
              </a:rPr>
              <a:t> </a:t>
            </a:r>
            <a:r>
              <a:rPr lang="ar-EG" sz="2800" dirty="0">
                <a:latin typeface="Sakkal Majalla" panose="02000000000000000000" pitchFamily="2" charset="-78"/>
                <a:ea typeface="Arial" charset="0"/>
                <a:cs typeface="Sakkal Majalla" panose="02000000000000000000" pitchFamily="2" charset="-78"/>
              </a:rPr>
              <a:t>التوجه نحو اعادة التدوير يبدأ بترسيخ الوعي والتخطيط لتنفيذ الفرص. على سبيل المثال استخدم الحاويات المرمزة بالألوان للتمييز بين أنواع النفايات المختلفة يزيد من الوعي ومن ثم زيادة نسبة الفصل من المصدر ثم الاتجاه الى اعادة تدوير لنفايات ذات جودة أعلى</a:t>
            </a:r>
          </a:p>
          <a:p>
            <a:pPr marL="214313" indent="-214313" algn="r" rtl="1">
              <a:buFont typeface="Arial" charset="0"/>
              <a:buChar char="•"/>
            </a:pPr>
            <a:r>
              <a:rPr lang="ar" sz="2800" u="sng" dirty="0">
                <a:latin typeface="Sakkal Majalla" panose="02000000000000000000" pitchFamily="2" charset="-78"/>
                <a:ea typeface="Arial" charset="0"/>
                <a:cs typeface="Sakkal Majalla" panose="02000000000000000000" pitchFamily="2" charset="-78"/>
              </a:rPr>
              <a:t>نصائح: </a:t>
            </a:r>
            <a:r>
              <a:rPr lang="ar-EG" sz="2800" dirty="0">
                <a:latin typeface="Sakkal Majalla" panose="02000000000000000000" pitchFamily="2" charset="-78"/>
                <a:ea typeface="Arial" charset="0"/>
                <a:cs typeface="Sakkal Majalla" panose="02000000000000000000" pitchFamily="2" charset="-78"/>
              </a:rPr>
              <a:t>من المهم التأكيد على أن وعي الموظف يعني تولد أقل للنفايات يعني توفير شراء مواد خام يعني زيادة ربحية المؤسسة</a:t>
            </a:r>
            <a:endParaRPr lang="en-US" sz="2800" dirty="0">
              <a:latin typeface="Sakkal Majalla" panose="02000000000000000000" pitchFamily="2" charset="-78"/>
              <a:ea typeface="Arial" charset="0"/>
              <a:cs typeface="Sakkal Majalla" panose="02000000000000000000" pitchFamily="2" charset="-78"/>
            </a:endParaRP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المواد الازمة</a:t>
            </a:r>
            <a:r>
              <a:rPr lang="ar-SA" sz="2800" dirty="0">
                <a:latin typeface="Sakkal Majalla" panose="02000000000000000000" pitchFamily="2" charset="-78"/>
                <a:ea typeface="Arial" charset="0"/>
                <a:cs typeface="Sakkal Majalla" panose="02000000000000000000" pitchFamily="2" charset="-78"/>
              </a:rPr>
              <a:t>:</a:t>
            </a:r>
            <a:r>
              <a:rPr lang="en-US" sz="2800" dirty="0">
                <a:latin typeface="Sakkal Majalla" panose="02000000000000000000" pitchFamily="2" charset="-78"/>
                <a:ea typeface="Arial" charset="0"/>
                <a:cs typeface="Sakkal Majalla" panose="02000000000000000000" pitchFamily="2" charset="-78"/>
              </a:rPr>
              <a:t> </a:t>
            </a:r>
            <a:r>
              <a:rPr lang="ar-SA" sz="2800" dirty="0">
                <a:latin typeface="Sakkal Majalla" panose="02000000000000000000" pitchFamily="2" charset="-78"/>
                <a:ea typeface="Arial" charset="0"/>
                <a:cs typeface="Sakkal Majalla" panose="02000000000000000000" pitchFamily="2" charset="-78"/>
              </a:rPr>
              <a:t>شرائح العرض</a:t>
            </a:r>
          </a:p>
          <a:p>
            <a:pPr marL="257175" indent="-257175" algn="r" rtl="1">
              <a:buFont typeface="Arial" panose="020B0604020202020204" pitchFamily="34" charset="0"/>
              <a:buChar char="•"/>
            </a:pPr>
            <a:r>
              <a:rPr lang="ar" sz="2800" u="sng" dirty="0">
                <a:latin typeface="Sakkal Majalla" panose="02000000000000000000" pitchFamily="2" charset="-78"/>
                <a:ea typeface="Arial" charset="0"/>
                <a:cs typeface="Sakkal Majalla" panose="02000000000000000000" pitchFamily="2" charset="-78"/>
              </a:rPr>
              <a:t>التقديم:</a:t>
            </a:r>
            <a:r>
              <a:rPr lang="ar" sz="2800" dirty="0">
                <a:latin typeface="Sakkal Majalla" panose="02000000000000000000" pitchFamily="2" charset="-78"/>
                <a:ea typeface="Arial" charset="0"/>
                <a:cs typeface="Sakkal Majalla" panose="02000000000000000000" pitchFamily="2" charset="-78"/>
              </a:rPr>
              <a:t> محاضرة</a:t>
            </a:r>
          </a:p>
        </p:txBody>
      </p:sp>
    </p:spTree>
    <p:extLst>
      <p:ext uri="{BB962C8B-B14F-4D97-AF65-F5344CB8AC3E}">
        <p14:creationId xmlns:p14="http://schemas.microsoft.com/office/powerpoint/2010/main" val="269687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20162" y="1660811"/>
            <a:ext cx="4572000" cy="4832092"/>
          </a:xfrm>
          <a:prstGeom prst="rect">
            <a:avLst/>
          </a:prstGeom>
        </p:spPr>
        <p:txBody>
          <a:bodyPr>
            <a:spAutoFit/>
          </a:bodyPr>
          <a:lstStyle/>
          <a:p>
            <a:pPr algn="r" rtl="1"/>
            <a:endParaRPr lang="ar-EG" sz="2800" dirty="0">
              <a:latin typeface="Sakkal Majalla" panose="02000000000000000000" pitchFamily="2" charset="-78"/>
              <a:cs typeface="Sakkal Majalla" panose="02000000000000000000" pitchFamily="2" charset="-78"/>
            </a:endParaRPr>
          </a:p>
          <a:p>
            <a:pPr marL="285750" indent="-285750" algn="r" rtl="1">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اختيار منتجات ذات مواد تغليف اقل</a:t>
            </a:r>
          </a:p>
          <a:p>
            <a:pPr marL="285750" indent="-285750" algn="r" rtl="1">
              <a:buFont typeface="Wingdings" panose="05000000000000000000" pitchFamily="2" charset="2"/>
              <a:buChar char="v"/>
            </a:pPr>
            <a:endParaRPr lang="ar-EG" sz="2800" dirty="0">
              <a:latin typeface="Sakkal Majalla" panose="02000000000000000000" pitchFamily="2" charset="-78"/>
              <a:cs typeface="Sakkal Majalla" panose="02000000000000000000" pitchFamily="2" charset="-78"/>
            </a:endParaRPr>
          </a:p>
          <a:p>
            <a:pPr marL="285750" indent="-285750" algn="r" rtl="1">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توفير مراكز تجميع النفايات (لكل نوع)</a:t>
            </a:r>
          </a:p>
          <a:p>
            <a:pPr marL="285750" indent="-285750" algn="r" rtl="1">
              <a:buFont typeface="Wingdings" panose="05000000000000000000" pitchFamily="2" charset="2"/>
              <a:buChar char="v"/>
            </a:pPr>
            <a:endParaRPr lang="ar-EG" sz="2800" dirty="0">
              <a:latin typeface="Sakkal Majalla" panose="02000000000000000000" pitchFamily="2" charset="-78"/>
              <a:cs typeface="Sakkal Majalla" panose="02000000000000000000" pitchFamily="2" charset="-78"/>
            </a:endParaRPr>
          </a:p>
          <a:p>
            <a:pPr marL="285750" indent="-285750" algn="r" rtl="1">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اختيار الموردين الذين يستعيدون الحاويات الفارغةإعادة التعبئة (منتجات التنظيف</a:t>
            </a:r>
            <a:r>
              <a:rPr lang="en-US" sz="2800" dirty="0">
                <a:latin typeface="Sakkal Majalla" panose="02000000000000000000" pitchFamily="2" charset="-78"/>
                <a:cs typeface="Sakkal Majalla" panose="02000000000000000000" pitchFamily="2" charset="-78"/>
              </a:rPr>
              <a:t>(</a:t>
            </a:r>
            <a:endParaRPr lang="ar-EG" sz="2800" dirty="0">
              <a:latin typeface="Sakkal Majalla" panose="02000000000000000000" pitchFamily="2" charset="-78"/>
              <a:cs typeface="Sakkal Majalla" panose="02000000000000000000" pitchFamily="2" charset="-78"/>
            </a:endParaRPr>
          </a:p>
          <a:p>
            <a:pPr algn="r" rtl="1"/>
            <a:endParaRPr lang="en-US" sz="2800" dirty="0">
              <a:latin typeface="Sakkal Majalla" panose="02000000000000000000" pitchFamily="2" charset="-78"/>
              <a:cs typeface="Sakkal Majalla" panose="02000000000000000000" pitchFamily="2" charset="-78"/>
            </a:endParaRPr>
          </a:p>
          <a:p>
            <a:pPr marL="285750" indent="-285750" algn="r" rtl="1">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اعادة اسطوانات الغاز إلى المورد لإعادة تعبئتها</a:t>
            </a:r>
          </a:p>
        </p:txBody>
      </p:sp>
      <p:pic>
        <p:nvPicPr>
          <p:cNvPr id="4" name="Picture 3">
            <a:extLst>
              <a:ext uri="{FF2B5EF4-FFF2-40B4-BE49-F238E27FC236}">
                <a16:creationId xmlns:a16="http://schemas.microsoft.com/office/drawing/2014/main" id="{625296EF-6328-44E3-8E05-6C778EC81F39}"/>
              </a:ext>
            </a:extLst>
          </p:cNvPr>
          <p:cNvPicPr>
            <a:picLocks noChangeAspect="1"/>
          </p:cNvPicPr>
          <p:nvPr/>
        </p:nvPicPr>
        <p:blipFill>
          <a:blip r:embed="rId3"/>
          <a:stretch>
            <a:fillRect/>
          </a:stretch>
        </p:blipFill>
        <p:spPr>
          <a:xfrm>
            <a:off x="249081" y="1657913"/>
            <a:ext cx="3505200" cy="2628900"/>
          </a:xfrm>
          <a:prstGeom prst="rect">
            <a:avLst/>
          </a:prstGeom>
        </p:spPr>
      </p:pic>
      <p:pic>
        <p:nvPicPr>
          <p:cNvPr id="11" name="Picture 10">
            <a:extLst>
              <a:ext uri="{FF2B5EF4-FFF2-40B4-BE49-F238E27FC236}">
                <a16:creationId xmlns:a16="http://schemas.microsoft.com/office/drawing/2014/main" id="{F12E5C83-2717-459F-9E2F-F4553C0E348D}"/>
              </a:ext>
            </a:extLst>
          </p:cNvPr>
          <p:cNvPicPr>
            <a:picLocks noChangeAspect="1"/>
          </p:cNvPicPr>
          <p:nvPr/>
        </p:nvPicPr>
        <p:blipFill>
          <a:blip r:embed="rId4"/>
          <a:stretch>
            <a:fillRect/>
          </a:stretch>
        </p:blipFill>
        <p:spPr>
          <a:xfrm>
            <a:off x="249080" y="4411980"/>
            <a:ext cx="3505199" cy="2080924"/>
          </a:xfrm>
          <a:prstGeom prst="rect">
            <a:avLst/>
          </a:prstGeom>
        </p:spPr>
      </p:pic>
      <p:sp>
        <p:nvSpPr>
          <p:cNvPr id="6" name="Title 1">
            <a:extLst>
              <a:ext uri="{FF2B5EF4-FFF2-40B4-BE49-F238E27FC236}">
                <a16:creationId xmlns:a16="http://schemas.microsoft.com/office/drawing/2014/main" id="{21C5BABE-CD46-488F-9F8E-7A799E2B5D2E}"/>
              </a:ext>
            </a:extLst>
          </p:cNvPr>
          <p:cNvSpPr txBox="1">
            <a:spLocks/>
          </p:cNvSpPr>
          <p:nvPr/>
        </p:nvSpPr>
        <p:spPr>
          <a:xfrm>
            <a:off x="3609474" y="182880"/>
            <a:ext cx="4972408"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التوجه نحو إعادة التدوير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 الحد من تولد النفايات وإعادة الإستخدام - المستشفيات</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Tree>
    <p:extLst>
      <p:ext uri="{BB962C8B-B14F-4D97-AF65-F5344CB8AC3E}">
        <p14:creationId xmlns:p14="http://schemas.microsoft.com/office/powerpoint/2010/main" val="2214277896"/>
      </p:ext>
    </p:extLst>
  </p:cSld>
  <p:clrMapOvr>
    <a:masterClrMapping/>
  </p:clrMapOvr>
  <mc:AlternateContent xmlns:mc="http://schemas.openxmlformats.org/markup-compatibility/2006" xmlns:p14="http://schemas.microsoft.com/office/powerpoint/2010/main">
    <mc:Choice Requires="p14">
      <p:transition spd="slow" p14:dur="2000" advTm="116672"/>
    </mc:Choice>
    <mc:Fallback xmlns="">
      <p:transition spd="slow" advTm="116672"/>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9882" y="1995237"/>
            <a:ext cx="4572000" cy="5262979"/>
          </a:xfrm>
          <a:prstGeom prst="rect">
            <a:avLst/>
          </a:prstGeom>
        </p:spPr>
        <p:txBody>
          <a:bodyPr>
            <a:spAutoFit/>
          </a:bodyPr>
          <a:lstStyle/>
          <a:p>
            <a:pPr marL="285750" indent="-285750" algn="r" rtl="1">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استخدم الحاويات والأكياس المرمزة بالألوان للتمييز بين أنواع النفايات المختلفة</a:t>
            </a:r>
            <a:endParaRPr lang="en-US" sz="2800" dirty="0">
              <a:latin typeface="Sakkal Majalla" panose="02000000000000000000" pitchFamily="2" charset="-78"/>
              <a:cs typeface="Sakkal Majalla" panose="02000000000000000000" pitchFamily="2" charset="-78"/>
            </a:endParaRPr>
          </a:p>
          <a:p>
            <a:pPr marL="285750" indent="-285750" algn="r" rtl="1">
              <a:buFont typeface="Wingdings" panose="05000000000000000000" pitchFamily="2" charset="2"/>
              <a:buChar char="v"/>
            </a:pPr>
            <a:endParaRPr lang="ar-EG" sz="2800" dirty="0">
              <a:latin typeface="Sakkal Majalla" panose="02000000000000000000" pitchFamily="2" charset="-78"/>
              <a:cs typeface="Sakkal Majalla" panose="02000000000000000000" pitchFamily="2" charset="-78"/>
            </a:endParaRPr>
          </a:p>
          <a:p>
            <a:pPr marL="285750" indent="-285750" algn="r" rtl="1">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توفير معدات الحماية الشخصية (</a:t>
            </a:r>
            <a:r>
              <a:rPr lang="en-US" sz="2800" dirty="0">
                <a:latin typeface="Sakkal Majalla" panose="02000000000000000000" pitchFamily="2" charset="-78"/>
                <a:cs typeface="Sakkal Majalla" panose="02000000000000000000" pitchFamily="2" charset="-78"/>
              </a:rPr>
              <a:t>PPE) </a:t>
            </a:r>
            <a:r>
              <a:rPr lang="ar-EG" sz="2800" dirty="0">
                <a:latin typeface="Sakkal Majalla" panose="02000000000000000000" pitchFamily="2" charset="-78"/>
                <a:cs typeface="Sakkal Majalla" panose="02000000000000000000" pitchFamily="2" charset="-78"/>
              </a:rPr>
              <a:t>للموظفين الذين يتعاملون مع النفايات</a:t>
            </a:r>
            <a:endParaRPr lang="en-US" sz="2800" dirty="0">
              <a:latin typeface="Sakkal Majalla" panose="02000000000000000000" pitchFamily="2" charset="-78"/>
              <a:cs typeface="Sakkal Majalla" panose="02000000000000000000" pitchFamily="2" charset="-78"/>
            </a:endParaRPr>
          </a:p>
          <a:p>
            <a:pPr marL="285750" indent="-285750" algn="r" rtl="1">
              <a:buFont typeface="Wingdings" panose="05000000000000000000" pitchFamily="2" charset="2"/>
              <a:buChar char="v"/>
            </a:pPr>
            <a:endParaRPr lang="ar-EG" sz="2800" dirty="0">
              <a:latin typeface="Sakkal Majalla" panose="02000000000000000000" pitchFamily="2" charset="-78"/>
              <a:cs typeface="Sakkal Majalla" panose="02000000000000000000" pitchFamily="2" charset="-78"/>
            </a:endParaRPr>
          </a:p>
          <a:p>
            <a:pPr marL="285750" indent="-285750" algn="r" rtl="1">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تجنب تراكم منتهية الصلاحية أو غير المستخدمةالعناصر: إدارة المخزون "الوارد أولاً - يخرج أولاً"، وانتهاء الصلاحيةمراقبة التاريخ.</a:t>
            </a:r>
          </a:p>
          <a:p>
            <a:pPr marL="285750" indent="-285750" algn="r" rtl="1">
              <a:buFont typeface="Wingdings" panose="05000000000000000000" pitchFamily="2" charset="2"/>
              <a:buChar char="v"/>
            </a:pPr>
            <a:endParaRPr lang="ar-EG" sz="2800" dirty="0">
              <a:latin typeface="Sakkal Majalla" panose="02000000000000000000" pitchFamily="2" charset="-78"/>
              <a:cs typeface="Sakkal Majalla" panose="02000000000000000000" pitchFamily="2" charset="-78"/>
            </a:endParaRPr>
          </a:p>
        </p:txBody>
      </p:sp>
      <p:pic>
        <p:nvPicPr>
          <p:cNvPr id="6" name="Picture 5">
            <a:extLst>
              <a:ext uri="{FF2B5EF4-FFF2-40B4-BE49-F238E27FC236}">
                <a16:creationId xmlns:a16="http://schemas.microsoft.com/office/drawing/2014/main" id="{C3222A57-0DE2-4CDC-8C3C-F808E205B7AB}"/>
              </a:ext>
            </a:extLst>
          </p:cNvPr>
          <p:cNvPicPr>
            <a:picLocks noChangeAspect="1"/>
          </p:cNvPicPr>
          <p:nvPr/>
        </p:nvPicPr>
        <p:blipFill>
          <a:blip r:embed="rId3"/>
          <a:stretch>
            <a:fillRect/>
          </a:stretch>
        </p:blipFill>
        <p:spPr>
          <a:xfrm>
            <a:off x="426720" y="1995237"/>
            <a:ext cx="2926080" cy="2194560"/>
          </a:xfrm>
          <a:prstGeom prst="rect">
            <a:avLst/>
          </a:prstGeom>
        </p:spPr>
      </p:pic>
      <p:pic>
        <p:nvPicPr>
          <p:cNvPr id="9" name="Picture 8">
            <a:extLst>
              <a:ext uri="{FF2B5EF4-FFF2-40B4-BE49-F238E27FC236}">
                <a16:creationId xmlns:a16="http://schemas.microsoft.com/office/drawing/2014/main" id="{2C9C45FD-78E3-4DE0-892A-3901505DF790}"/>
              </a:ext>
            </a:extLst>
          </p:cNvPr>
          <p:cNvPicPr>
            <a:picLocks noChangeAspect="1"/>
          </p:cNvPicPr>
          <p:nvPr/>
        </p:nvPicPr>
        <p:blipFill>
          <a:blip r:embed="rId4"/>
          <a:stretch>
            <a:fillRect/>
          </a:stretch>
        </p:blipFill>
        <p:spPr>
          <a:xfrm>
            <a:off x="426720" y="4282440"/>
            <a:ext cx="2926080" cy="2123440"/>
          </a:xfrm>
          <a:prstGeom prst="rect">
            <a:avLst/>
          </a:prstGeom>
        </p:spPr>
      </p:pic>
      <p:sp>
        <p:nvSpPr>
          <p:cNvPr id="7" name="Title 1">
            <a:extLst>
              <a:ext uri="{FF2B5EF4-FFF2-40B4-BE49-F238E27FC236}">
                <a16:creationId xmlns:a16="http://schemas.microsoft.com/office/drawing/2014/main" id="{93DD74F9-DB96-475B-80E9-56DCEBFB13C5}"/>
              </a:ext>
            </a:extLst>
          </p:cNvPr>
          <p:cNvSpPr txBox="1">
            <a:spLocks/>
          </p:cNvSpPr>
          <p:nvPr/>
        </p:nvSpPr>
        <p:spPr>
          <a:xfrm>
            <a:off x="3609474" y="182880"/>
            <a:ext cx="4972408"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التوجه نحو إعادة التدوير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 الحد من تولد النفايات وإعادة الإستخدام - المستشفيات</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Tree>
    <p:extLst>
      <p:ext uri="{BB962C8B-B14F-4D97-AF65-F5344CB8AC3E}">
        <p14:creationId xmlns:p14="http://schemas.microsoft.com/office/powerpoint/2010/main" val="3297883571"/>
      </p:ext>
    </p:extLst>
  </p:cSld>
  <p:clrMapOvr>
    <a:masterClrMapping/>
  </p:clrMapOvr>
  <mc:AlternateContent xmlns:mc="http://schemas.openxmlformats.org/markup-compatibility/2006" xmlns:p14="http://schemas.microsoft.com/office/powerpoint/2010/main">
    <mc:Choice Requires="p14">
      <p:transition spd="slow" p14:dur="2000" advTm="116672"/>
    </mc:Choice>
    <mc:Fallback xmlns="">
      <p:transition spd="slow" advTm="116672"/>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9882" y="1995237"/>
            <a:ext cx="4572000" cy="5262979"/>
          </a:xfrm>
          <a:prstGeom prst="rect">
            <a:avLst/>
          </a:prstGeom>
        </p:spPr>
        <p:txBody>
          <a:bodyPr>
            <a:spAutoFit/>
          </a:bodyPr>
          <a:lstStyle/>
          <a:p>
            <a:pPr marL="285750" indent="-285750" algn="r" rtl="1">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استخدم الحاويات والأكياس المرمزة بالألوان للتمييز بين أنواع النفايات المختلفة</a:t>
            </a:r>
            <a:endParaRPr lang="en-US" sz="2800" dirty="0">
              <a:latin typeface="Sakkal Majalla" panose="02000000000000000000" pitchFamily="2" charset="-78"/>
              <a:cs typeface="Sakkal Majalla" panose="02000000000000000000" pitchFamily="2" charset="-78"/>
            </a:endParaRPr>
          </a:p>
          <a:p>
            <a:pPr marL="285750" indent="-285750" algn="r" rtl="1">
              <a:buFont typeface="Wingdings" panose="05000000000000000000" pitchFamily="2" charset="2"/>
              <a:buChar char="v"/>
            </a:pPr>
            <a:endParaRPr lang="ar-EG" sz="2800" dirty="0">
              <a:latin typeface="Sakkal Majalla" panose="02000000000000000000" pitchFamily="2" charset="-78"/>
              <a:cs typeface="Sakkal Majalla" panose="02000000000000000000" pitchFamily="2" charset="-78"/>
            </a:endParaRPr>
          </a:p>
          <a:p>
            <a:pPr marL="285750" indent="-285750" algn="r" rtl="1">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توفير معدات الحماية الشخصية (</a:t>
            </a:r>
            <a:r>
              <a:rPr lang="en-US" sz="2800" dirty="0">
                <a:latin typeface="Sakkal Majalla" panose="02000000000000000000" pitchFamily="2" charset="-78"/>
                <a:cs typeface="Sakkal Majalla" panose="02000000000000000000" pitchFamily="2" charset="-78"/>
              </a:rPr>
              <a:t>PPE) </a:t>
            </a:r>
            <a:r>
              <a:rPr lang="ar-EG" sz="2800" dirty="0">
                <a:latin typeface="Sakkal Majalla" panose="02000000000000000000" pitchFamily="2" charset="-78"/>
                <a:cs typeface="Sakkal Majalla" panose="02000000000000000000" pitchFamily="2" charset="-78"/>
              </a:rPr>
              <a:t>للموظفين الذين يتعاملون مع النفايات</a:t>
            </a:r>
            <a:endParaRPr lang="en-US" sz="2800" dirty="0">
              <a:latin typeface="Sakkal Majalla" panose="02000000000000000000" pitchFamily="2" charset="-78"/>
              <a:cs typeface="Sakkal Majalla" panose="02000000000000000000" pitchFamily="2" charset="-78"/>
            </a:endParaRPr>
          </a:p>
          <a:p>
            <a:pPr marL="285750" indent="-285750" algn="r" rtl="1">
              <a:buFont typeface="Wingdings" panose="05000000000000000000" pitchFamily="2" charset="2"/>
              <a:buChar char="v"/>
            </a:pPr>
            <a:endParaRPr lang="ar-EG" sz="2800" dirty="0">
              <a:latin typeface="Sakkal Majalla" panose="02000000000000000000" pitchFamily="2" charset="-78"/>
              <a:cs typeface="Sakkal Majalla" panose="02000000000000000000" pitchFamily="2" charset="-78"/>
            </a:endParaRPr>
          </a:p>
          <a:p>
            <a:pPr marL="285750" indent="-285750" algn="r" rtl="1">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تجنب تراكم منتهية الصلاحية أو غير المستخدمةالعناصر: إدارة المخزون "الوارد أولاً - يخرج أولاً"، وانتهاء الصلاحيةمراقبة التاريخ.</a:t>
            </a:r>
          </a:p>
          <a:p>
            <a:pPr marL="285750" indent="-285750" algn="r" rtl="1">
              <a:buFont typeface="Wingdings" panose="05000000000000000000" pitchFamily="2" charset="2"/>
              <a:buChar char="v"/>
            </a:pPr>
            <a:endParaRPr lang="ar-EG" sz="2800" dirty="0">
              <a:latin typeface="Sakkal Majalla" panose="02000000000000000000" pitchFamily="2" charset="-78"/>
              <a:cs typeface="Sakkal Majalla" panose="02000000000000000000" pitchFamily="2" charset="-78"/>
            </a:endParaRPr>
          </a:p>
        </p:txBody>
      </p:sp>
      <p:pic>
        <p:nvPicPr>
          <p:cNvPr id="6" name="Picture 5">
            <a:extLst>
              <a:ext uri="{FF2B5EF4-FFF2-40B4-BE49-F238E27FC236}">
                <a16:creationId xmlns:a16="http://schemas.microsoft.com/office/drawing/2014/main" id="{C3222A57-0DE2-4CDC-8C3C-F808E205B7AB}"/>
              </a:ext>
            </a:extLst>
          </p:cNvPr>
          <p:cNvPicPr>
            <a:picLocks noChangeAspect="1"/>
          </p:cNvPicPr>
          <p:nvPr/>
        </p:nvPicPr>
        <p:blipFill>
          <a:blip r:embed="rId3"/>
          <a:stretch>
            <a:fillRect/>
          </a:stretch>
        </p:blipFill>
        <p:spPr>
          <a:xfrm>
            <a:off x="426720" y="1995237"/>
            <a:ext cx="2926080" cy="2194560"/>
          </a:xfrm>
          <a:prstGeom prst="rect">
            <a:avLst/>
          </a:prstGeom>
        </p:spPr>
      </p:pic>
      <p:pic>
        <p:nvPicPr>
          <p:cNvPr id="9" name="Picture 8">
            <a:extLst>
              <a:ext uri="{FF2B5EF4-FFF2-40B4-BE49-F238E27FC236}">
                <a16:creationId xmlns:a16="http://schemas.microsoft.com/office/drawing/2014/main" id="{2C9C45FD-78E3-4DE0-892A-3901505DF790}"/>
              </a:ext>
            </a:extLst>
          </p:cNvPr>
          <p:cNvPicPr>
            <a:picLocks noChangeAspect="1"/>
          </p:cNvPicPr>
          <p:nvPr/>
        </p:nvPicPr>
        <p:blipFill>
          <a:blip r:embed="rId4"/>
          <a:stretch>
            <a:fillRect/>
          </a:stretch>
        </p:blipFill>
        <p:spPr>
          <a:xfrm>
            <a:off x="426720" y="4282440"/>
            <a:ext cx="2926080" cy="2123440"/>
          </a:xfrm>
          <a:prstGeom prst="rect">
            <a:avLst/>
          </a:prstGeom>
        </p:spPr>
      </p:pic>
      <p:sp>
        <p:nvSpPr>
          <p:cNvPr id="7" name="Title 1">
            <a:extLst>
              <a:ext uri="{FF2B5EF4-FFF2-40B4-BE49-F238E27FC236}">
                <a16:creationId xmlns:a16="http://schemas.microsoft.com/office/drawing/2014/main" id="{93DD74F9-DB96-475B-80E9-56DCEBFB13C5}"/>
              </a:ext>
            </a:extLst>
          </p:cNvPr>
          <p:cNvSpPr txBox="1">
            <a:spLocks/>
          </p:cNvSpPr>
          <p:nvPr/>
        </p:nvSpPr>
        <p:spPr>
          <a:xfrm>
            <a:off x="3609474" y="182880"/>
            <a:ext cx="4972408"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التوجه نحو إعادة التدوير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 الحد من تولد النفايات وإعادة الإستخدام - المستشفيات</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0" name="TextBox 9">
            <a:extLst>
              <a:ext uri="{FF2B5EF4-FFF2-40B4-BE49-F238E27FC236}">
                <a16:creationId xmlns:a16="http://schemas.microsoft.com/office/drawing/2014/main" id="{B3D6242F-2316-452E-8133-68B0ADEDF6E7}"/>
              </a:ext>
            </a:extLst>
          </p:cNvPr>
          <p:cNvSpPr txBox="1"/>
          <p:nvPr/>
        </p:nvSpPr>
        <p:spPr>
          <a:xfrm>
            <a:off x="196907" y="1762794"/>
            <a:ext cx="8530015" cy="4832092"/>
          </a:xfrm>
          <a:prstGeom prst="rect">
            <a:avLst/>
          </a:prstGeom>
          <a:solidFill>
            <a:schemeClr val="tx2">
              <a:lumMod val="20000"/>
              <a:lumOff val="80000"/>
            </a:schemeClr>
          </a:solidFill>
        </p:spPr>
        <p:txBody>
          <a:bodyPr wrap="square" rtlCol="0">
            <a:spAutoFit/>
          </a:bodyPr>
          <a:lstStyle/>
          <a:p>
            <a:pPr algn="r" rtl="1"/>
            <a:r>
              <a:rPr lang="ar-SA" sz="2800" dirty="0">
                <a:latin typeface="Sakkal Majalla" panose="02000000000000000000" pitchFamily="2" charset="-78"/>
                <a:ea typeface="Arial" charset="0"/>
                <a:cs typeface="Sakkal Majalla" panose="02000000000000000000" pitchFamily="2" charset="-78"/>
              </a:rPr>
              <a:t>دليل المدربين:</a:t>
            </a: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الهدف: </a:t>
            </a:r>
            <a:r>
              <a:rPr lang="ar-SA" sz="2800" dirty="0">
                <a:latin typeface="Sakkal Majalla" panose="02000000000000000000" pitchFamily="2" charset="-78"/>
                <a:ea typeface="Arial" charset="0"/>
                <a:cs typeface="Sakkal Majalla" panose="02000000000000000000" pitchFamily="2" charset="-78"/>
              </a:rPr>
              <a:t>توضيح أن الأفكار </a:t>
            </a:r>
            <a:r>
              <a:rPr lang="ar-EG" sz="2800" dirty="0">
                <a:latin typeface="Sakkal Majalla" panose="02000000000000000000" pitchFamily="2" charset="-78"/>
                <a:ea typeface="Arial" charset="0"/>
                <a:cs typeface="Sakkal Majalla" panose="02000000000000000000" pitchFamily="2" charset="-78"/>
              </a:rPr>
              <a:t>والفرص</a:t>
            </a:r>
            <a:r>
              <a:rPr lang="ar-SA" sz="2800" dirty="0">
                <a:latin typeface="Sakkal Majalla" panose="02000000000000000000" pitchFamily="2" charset="-78"/>
                <a:ea typeface="Arial" charset="0"/>
                <a:cs typeface="Sakkal Majalla" panose="02000000000000000000" pitchFamily="2" charset="-78"/>
              </a:rPr>
              <a:t> الجيدة يمكن أن تنشأ عن ما قد يراه الآخرون أزمة أو تهديد</a:t>
            </a: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الرسالة:</a:t>
            </a:r>
            <a:r>
              <a:rPr lang="ar-SA" sz="2800" dirty="0">
                <a:latin typeface="Sakkal Majalla" panose="02000000000000000000" pitchFamily="2" charset="-78"/>
                <a:ea typeface="Arial" charset="0"/>
                <a:cs typeface="Sakkal Majalla" panose="02000000000000000000" pitchFamily="2" charset="-78"/>
              </a:rPr>
              <a:t> </a:t>
            </a:r>
            <a:r>
              <a:rPr lang="ar-EG" sz="2800" dirty="0">
                <a:latin typeface="Sakkal Majalla" panose="02000000000000000000" pitchFamily="2" charset="-78"/>
                <a:ea typeface="Arial" charset="0"/>
                <a:cs typeface="Sakkal Majalla" panose="02000000000000000000" pitchFamily="2" charset="-78"/>
              </a:rPr>
              <a:t>التوجه نحو اعادة التدوير يبدأ بترسيخ الوعي والتخطيط لتنفيذ الفرص. على سبيل المثال استخدم الحاويات المرمزة بالألوان للتمييز بين أنواع النفايات المختلفة يزيد من الوعي ومن ثم زيادة نسبة الفصل من المصدر ثم الاتجاه الى اعادة تدوير لنفايات ذات جودة أعلى</a:t>
            </a:r>
          </a:p>
          <a:p>
            <a:pPr marL="214313" indent="-214313" algn="r" rtl="1">
              <a:buFont typeface="Arial" charset="0"/>
              <a:buChar char="•"/>
            </a:pPr>
            <a:r>
              <a:rPr lang="ar" sz="2800" u="sng" dirty="0">
                <a:latin typeface="Sakkal Majalla" panose="02000000000000000000" pitchFamily="2" charset="-78"/>
                <a:ea typeface="Arial" charset="0"/>
                <a:cs typeface="Sakkal Majalla" panose="02000000000000000000" pitchFamily="2" charset="-78"/>
              </a:rPr>
              <a:t>نصائح: </a:t>
            </a:r>
            <a:r>
              <a:rPr lang="ar-EG" sz="2800" dirty="0">
                <a:latin typeface="Sakkal Majalla" panose="02000000000000000000" pitchFamily="2" charset="-78"/>
                <a:ea typeface="Arial" charset="0"/>
                <a:cs typeface="Sakkal Majalla" panose="02000000000000000000" pitchFamily="2" charset="-78"/>
              </a:rPr>
              <a:t>من المهم التأكيد على أن وعي الموظف يعني تولد أقل للنفايات يعني توفير شراء مواد خام يعني زيادة ربحية المؤسسة</a:t>
            </a:r>
            <a:endParaRPr lang="en-US" sz="2800" dirty="0">
              <a:latin typeface="Sakkal Majalla" panose="02000000000000000000" pitchFamily="2" charset="-78"/>
              <a:ea typeface="Arial" charset="0"/>
              <a:cs typeface="Sakkal Majalla" panose="02000000000000000000" pitchFamily="2" charset="-78"/>
            </a:endParaRP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المواد الازمة</a:t>
            </a:r>
            <a:r>
              <a:rPr lang="ar-SA" sz="2800" dirty="0">
                <a:latin typeface="Sakkal Majalla" panose="02000000000000000000" pitchFamily="2" charset="-78"/>
                <a:ea typeface="Arial" charset="0"/>
                <a:cs typeface="Sakkal Majalla" panose="02000000000000000000" pitchFamily="2" charset="-78"/>
              </a:rPr>
              <a:t>:</a:t>
            </a:r>
            <a:r>
              <a:rPr lang="en-US" sz="2800" dirty="0">
                <a:latin typeface="Sakkal Majalla" panose="02000000000000000000" pitchFamily="2" charset="-78"/>
                <a:ea typeface="Arial" charset="0"/>
                <a:cs typeface="Sakkal Majalla" panose="02000000000000000000" pitchFamily="2" charset="-78"/>
              </a:rPr>
              <a:t> </a:t>
            </a:r>
            <a:r>
              <a:rPr lang="ar-SA" sz="2800" dirty="0">
                <a:latin typeface="Sakkal Majalla" panose="02000000000000000000" pitchFamily="2" charset="-78"/>
                <a:ea typeface="Arial" charset="0"/>
                <a:cs typeface="Sakkal Majalla" panose="02000000000000000000" pitchFamily="2" charset="-78"/>
              </a:rPr>
              <a:t>شرائح العرض</a:t>
            </a:r>
          </a:p>
          <a:p>
            <a:pPr marL="257175" indent="-257175" algn="r" rtl="1">
              <a:buFont typeface="Arial" panose="020B0604020202020204" pitchFamily="34" charset="0"/>
              <a:buChar char="•"/>
            </a:pPr>
            <a:r>
              <a:rPr lang="ar" sz="2800" u="sng" dirty="0">
                <a:latin typeface="Sakkal Majalla" panose="02000000000000000000" pitchFamily="2" charset="-78"/>
                <a:ea typeface="Arial" charset="0"/>
                <a:cs typeface="Sakkal Majalla" panose="02000000000000000000" pitchFamily="2" charset="-78"/>
              </a:rPr>
              <a:t>التقديم:</a:t>
            </a:r>
            <a:r>
              <a:rPr lang="ar" sz="2800" dirty="0">
                <a:latin typeface="Sakkal Majalla" panose="02000000000000000000" pitchFamily="2" charset="-78"/>
                <a:ea typeface="Arial" charset="0"/>
                <a:cs typeface="Sakkal Majalla" panose="02000000000000000000" pitchFamily="2" charset="-78"/>
              </a:rPr>
              <a:t> محاضرة</a:t>
            </a:r>
          </a:p>
        </p:txBody>
      </p:sp>
    </p:spTree>
    <p:extLst>
      <p:ext uri="{BB962C8B-B14F-4D97-AF65-F5344CB8AC3E}">
        <p14:creationId xmlns:p14="http://schemas.microsoft.com/office/powerpoint/2010/main" val="2279274257"/>
      </p:ext>
    </p:extLst>
  </p:cSld>
  <p:clrMapOvr>
    <a:masterClrMapping/>
  </p:clrMapOvr>
  <mc:AlternateContent xmlns:mc="http://schemas.openxmlformats.org/markup-compatibility/2006" xmlns:p14="http://schemas.microsoft.com/office/powerpoint/2010/main">
    <mc:Choice Requires="p14">
      <p:transition spd="slow" p14:dur="2000" advTm="116672"/>
    </mc:Choice>
    <mc:Fallback xmlns="">
      <p:transition spd="slow" advTm="116672"/>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20162" y="1660811"/>
            <a:ext cx="4572000" cy="3970318"/>
          </a:xfrm>
          <a:prstGeom prst="rect">
            <a:avLst/>
          </a:prstGeom>
        </p:spPr>
        <p:txBody>
          <a:bodyPr>
            <a:spAutoFit/>
          </a:bodyPr>
          <a:lstStyle/>
          <a:p>
            <a:pPr algn="r" rtl="1"/>
            <a:endParaRPr lang="ar-EG" sz="2800" dirty="0">
              <a:latin typeface="Sakkal Majalla" panose="02000000000000000000" pitchFamily="2" charset="-78"/>
              <a:cs typeface="Sakkal Majalla" panose="02000000000000000000" pitchFamily="2" charset="-78"/>
            </a:endParaRPr>
          </a:p>
          <a:p>
            <a:pPr marL="285750" indent="-285750" algn="r" rtl="1">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تشجيع الطلاب علي احضار زجاجات مياه ستانلس او بلاستك قابل لإعادة الاستخدام</a:t>
            </a:r>
          </a:p>
          <a:p>
            <a:pPr algn="r" rtl="1"/>
            <a:endParaRPr lang="ar-EG" sz="2800" dirty="0">
              <a:latin typeface="Sakkal Majalla" panose="02000000000000000000" pitchFamily="2" charset="-78"/>
              <a:cs typeface="Sakkal Majalla" panose="02000000000000000000" pitchFamily="2" charset="-78"/>
            </a:endParaRPr>
          </a:p>
          <a:p>
            <a:pPr marL="285750" indent="-285750" algn="r" rtl="1">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توفير مراكز تجميع النفايات (لكل نوع)</a:t>
            </a:r>
          </a:p>
          <a:p>
            <a:pPr marL="285750" indent="-285750" algn="r" rtl="1">
              <a:buFont typeface="Wingdings" panose="05000000000000000000" pitchFamily="2" charset="2"/>
              <a:buChar char="v"/>
            </a:pPr>
            <a:endParaRPr lang="ar-EG" sz="2800" dirty="0">
              <a:latin typeface="Sakkal Majalla" panose="02000000000000000000" pitchFamily="2" charset="-78"/>
              <a:cs typeface="Sakkal Majalla" panose="02000000000000000000" pitchFamily="2" charset="-78"/>
            </a:endParaRPr>
          </a:p>
          <a:p>
            <a:pPr marL="285750" indent="-285750" algn="r" rtl="1">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توعيه الطلاب بضرورة تقليل النفايات الورقية </a:t>
            </a:r>
          </a:p>
        </p:txBody>
      </p:sp>
      <p:pic>
        <p:nvPicPr>
          <p:cNvPr id="5" name="Picture 4">
            <a:extLst>
              <a:ext uri="{FF2B5EF4-FFF2-40B4-BE49-F238E27FC236}">
                <a16:creationId xmlns:a16="http://schemas.microsoft.com/office/drawing/2014/main" id="{798D096D-78D0-C70D-4D7F-E8A4F99EEAB2}"/>
              </a:ext>
            </a:extLst>
          </p:cNvPr>
          <p:cNvPicPr>
            <a:picLocks noChangeAspect="1"/>
          </p:cNvPicPr>
          <p:nvPr/>
        </p:nvPicPr>
        <p:blipFill rotWithShape="1">
          <a:blip r:embed="rId3"/>
          <a:srcRect t="31652" r="5044"/>
          <a:stretch/>
        </p:blipFill>
        <p:spPr>
          <a:xfrm>
            <a:off x="182880" y="4718708"/>
            <a:ext cx="3657599" cy="1755140"/>
          </a:xfrm>
          <a:prstGeom prst="rect">
            <a:avLst/>
          </a:prstGeom>
        </p:spPr>
      </p:pic>
      <p:sp>
        <p:nvSpPr>
          <p:cNvPr id="7" name="TextBox 6">
            <a:extLst>
              <a:ext uri="{FF2B5EF4-FFF2-40B4-BE49-F238E27FC236}">
                <a16:creationId xmlns:a16="http://schemas.microsoft.com/office/drawing/2014/main" id="{8ECDFC2E-B231-A536-B366-B826F39C20AD}"/>
              </a:ext>
            </a:extLst>
          </p:cNvPr>
          <p:cNvSpPr txBox="1"/>
          <p:nvPr/>
        </p:nvSpPr>
        <p:spPr>
          <a:xfrm>
            <a:off x="182880" y="6473848"/>
            <a:ext cx="2286000" cy="246221"/>
          </a:xfrm>
          <a:prstGeom prst="rect">
            <a:avLst/>
          </a:prstGeom>
          <a:noFill/>
        </p:spPr>
        <p:txBody>
          <a:bodyPr wrap="square">
            <a:spAutoFit/>
          </a:bodyPr>
          <a:lstStyle/>
          <a:p>
            <a:r>
              <a:rPr lang="en-AE" sz="1000" dirty="0">
                <a:solidFill>
                  <a:schemeClr val="tx1"/>
                </a:solidFill>
              </a:rPr>
              <a:t>©  2010-2023 </a:t>
            </a:r>
            <a:r>
              <a:rPr lang="en-AE" sz="1000" dirty="0" err="1">
                <a:solidFill>
                  <a:schemeClr val="tx1"/>
                </a:solidFill>
              </a:rPr>
              <a:t>Freepik</a:t>
            </a:r>
            <a:r>
              <a:rPr lang="en-AE" sz="1000" dirty="0">
                <a:solidFill>
                  <a:schemeClr val="tx1"/>
                </a:solidFill>
              </a:rPr>
              <a:t> Company S.L.</a:t>
            </a:r>
            <a:endParaRPr lang="en-GB" sz="1000" dirty="0">
              <a:solidFill>
                <a:schemeClr val="tx1"/>
              </a:solidFill>
            </a:endParaRPr>
          </a:p>
        </p:txBody>
      </p:sp>
      <p:pic>
        <p:nvPicPr>
          <p:cNvPr id="2050" name="Picture 2" descr="Free vector flat waste concept">
            <a:extLst>
              <a:ext uri="{FF2B5EF4-FFF2-40B4-BE49-F238E27FC236}">
                <a16:creationId xmlns:a16="http://schemas.microsoft.com/office/drawing/2014/main" id="{769E2C3A-18B6-7B7C-84E6-43BC9B8FCB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598" y="1168817"/>
            <a:ext cx="3549891" cy="354989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878B950F-42BF-4587-B9FA-E6CCD7AFC973}"/>
              </a:ext>
            </a:extLst>
          </p:cNvPr>
          <p:cNvSpPr txBox="1">
            <a:spLocks/>
          </p:cNvSpPr>
          <p:nvPr/>
        </p:nvSpPr>
        <p:spPr>
          <a:xfrm>
            <a:off x="3609474" y="182880"/>
            <a:ext cx="4972408"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التوجه نحو إعادة التدوير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 الحد من تولد النفايات وإعادة الإستخدام - المدارس</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Tree>
    <p:extLst>
      <p:ext uri="{BB962C8B-B14F-4D97-AF65-F5344CB8AC3E}">
        <p14:creationId xmlns:p14="http://schemas.microsoft.com/office/powerpoint/2010/main" val="2205138276"/>
      </p:ext>
    </p:extLst>
  </p:cSld>
  <p:clrMapOvr>
    <a:masterClrMapping/>
  </p:clrMapOvr>
  <mc:AlternateContent xmlns:mc="http://schemas.openxmlformats.org/markup-compatibility/2006" xmlns:p14="http://schemas.microsoft.com/office/powerpoint/2010/main">
    <mc:Choice Requires="p14">
      <p:transition spd="slow" p14:dur="2000" advTm="116672"/>
    </mc:Choice>
    <mc:Fallback xmlns="">
      <p:transition spd="slow" advTm="116672"/>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E6D748-F0A3-4994-A1B1-D9D33376BCAA}"/>
              </a:ext>
            </a:extLst>
          </p:cNvPr>
          <p:cNvSpPr/>
          <p:nvPr/>
        </p:nvSpPr>
        <p:spPr>
          <a:xfrm>
            <a:off x="94922" y="271236"/>
            <a:ext cx="3657599" cy="1553117"/>
          </a:xfrm>
          <a:prstGeom prst="rect">
            <a:avLst/>
          </a:prstGeom>
        </p:spPr>
        <p:txBody>
          <a:bodyPr wrap="square">
            <a:spAutoFit/>
          </a:bodyPr>
          <a:lstStyle/>
          <a:p>
            <a:pPr algn="r" rtl="1">
              <a:lnSpc>
                <a:spcPct val="113000"/>
              </a:lnSpc>
            </a:pPr>
            <a:r>
              <a:rPr lang="ar-EG" sz="2800" dirty="0">
                <a:solidFill>
                  <a:schemeClr val="bg2"/>
                </a:solidFill>
                <a:latin typeface="Sakkal Majalla" panose="02000000000000000000" pitchFamily="2" charset="-78"/>
                <a:cs typeface="Sakkal Majalla" panose="02000000000000000000" pitchFamily="2" charset="-78"/>
              </a:rPr>
              <a:t>يمكن توفير 50% من نفايات الطعام و 23.5% من مواد التغليف في قطاع المدارس</a:t>
            </a:r>
            <a:endParaRPr lang="en-US" sz="2400" dirty="0">
              <a:solidFill>
                <a:schemeClr val="bg2"/>
              </a:solidFill>
              <a:latin typeface="Gill Sans"/>
            </a:endParaRPr>
          </a:p>
        </p:txBody>
      </p:sp>
      <p:sp>
        <p:nvSpPr>
          <p:cNvPr id="2" name="Rectangle 1"/>
          <p:cNvSpPr/>
          <p:nvPr/>
        </p:nvSpPr>
        <p:spPr>
          <a:xfrm>
            <a:off x="4009882" y="1995237"/>
            <a:ext cx="4572000" cy="4832092"/>
          </a:xfrm>
          <a:prstGeom prst="rect">
            <a:avLst/>
          </a:prstGeom>
        </p:spPr>
        <p:txBody>
          <a:bodyPr>
            <a:spAutoFit/>
          </a:bodyPr>
          <a:lstStyle/>
          <a:p>
            <a:pPr marL="285750" indent="-285750" algn="r" rtl="1">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الطباعة علي وجهي الورقة </a:t>
            </a:r>
          </a:p>
          <a:p>
            <a:pPr marL="285750" indent="-285750" algn="r" rtl="1">
              <a:buFont typeface="Wingdings" panose="05000000000000000000" pitchFamily="2" charset="2"/>
              <a:buChar char="v"/>
            </a:pPr>
            <a:endParaRPr lang="ar-EG" sz="2800" dirty="0">
              <a:latin typeface="Sakkal Majalla" panose="02000000000000000000" pitchFamily="2" charset="-78"/>
              <a:cs typeface="Sakkal Majalla" panose="02000000000000000000" pitchFamily="2" charset="-78"/>
            </a:endParaRPr>
          </a:p>
          <a:p>
            <a:pPr marL="285750" indent="-285750" algn="r" rtl="1">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استخدام مناشف القماش بدلا من المناديل</a:t>
            </a:r>
            <a:r>
              <a:rPr lang="en-US" sz="2800"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الورقية</a:t>
            </a:r>
          </a:p>
          <a:p>
            <a:pPr marL="285750" indent="-285750" algn="r" rtl="1">
              <a:buFont typeface="Wingdings" panose="05000000000000000000" pitchFamily="2" charset="2"/>
              <a:buChar char="v"/>
            </a:pPr>
            <a:endParaRPr lang="ar-EG" sz="2800" dirty="0">
              <a:latin typeface="Sakkal Majalla" panose="02000000000000000000" pitchFamily="2" charset="-78"/>
              <a:cs typeface="Sakkal Majalla" panose="02000000000000000000" pitchFamily="2" charset="-78"/>
            </a:endParaRPr>
          </a:p>
          <a:p>
            <a:pPr marL="285750" indent="-285750" algn="r" rtl="1">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 استخدام أدوات المائدة المعدنية.</a:t>
            </a:r>
          </a:p>
          <a:p>
            <a:pPr algn="r" rtl="1"/>
            <a:endParaRPr lang="ar-EG" sz="2800" dirty="0">
              <a:latin typeface="Sakkal Majalla" panose="02000000000000000000" pitchFamily="2" charset="-78"/>
              <a:cs typeface="Sakkal Majalla" panose="02000000000000000000" pitchFamily="2" charset="-78"/>
            </a:endParaRPr>
          </a:p>
          <a:p>
            <a:pPr marL="285750" indent="-285750" algn="r" rtl="1">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استخدام أوعية تخزين الوجبات بدلا من أكياس البلاستيكية محكمة الغلق</a:t>
            </a:r>
          </a:p>
          <a:p>
            <a:pPr marL="285750" indent="-285750" algn="r" rtl="1">
              <a:buFont typeface="Wingdings" panose="05000000000000000000" pitchFamily="2" charset="2"/>
              <a:buChar char="v"/>
            </a:pPr>
            <a:endParaRPr lang="ar-EG" sz="2800" dirty="0">
              <a:latin typeface="Sakkal Majalla" panose="02000000000000000000" pitchFamily="2" charset="-78"/>
              <a:cs typeface="Sakkal Majalla" panose="02000000000000000000" pitchFamily="2" charset="-78"/>
            </a:endParaRPr>
          </a:p>
          <a:p>
            <a:pPr marL="285750" indent="-285750" algn="r" rtl="1">
              <a:buFont typeface="Wingdings" panose="05000000000000000000" pitchFamily="2" charset="2"/>
              <a:buChar char="v"/>
            </a:pPr>
            <a:endParaRPr lang="ar-EG" sz="2800" dirty="0">
              <a:latin typeface="Sakkal Majalla" panose="02000000000000000000" pitchFamily="2" charset="-78"/>
              <a:cs typeface="Sakkal Majalla" panose="02000000000000000000" pitchFamily="2" charset="-78"/>
            </a:endParaRPr>
          </a:p>
        </p:txBody>
      </p:sp>
      <p:pic>
        <p:nvPicPr>
          <p:cNvPr id="1026" name="Picture 2" descr="Open lunchboxes with food">
            <a:extLst>
              <a:ext uri="{FF2B5EF4-FFF2-40B4-BE49-F238E27FC236}">
                <a16:creationId xmlns:a16="http://schemas.microsoft.com/office/drawing/2014/main" id="{80F668BD-D90C-5604-5FF4-25F4F7E216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91" t="9164" r="50001" b="50000"/>
          <a:stretch/>
        </p:blipFill>
        <p:spPr bwMode="auto">
          <a:xfrm>
            <a:off x="551838" y="4252495"/>
            <a:ext cx="2844800" cy="2108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B8B2F61-EBE4-030C-6311-CA61A356C52E}"/>
              </a:ext>
            </a:extLst>
          </p:cNvPr>
          <p:cNvPicPr>
            <a:picLocks noChangeAspect="1"/>
          </p:cNvPicPr>
          <p:nvPr/>
        </p:nvPicPr>
        <p:blipFill rotWithShape="1">
          <a:blip r:embed="rId4"/>
          <a:srcRect r="9931" b="5053"/>
          <a:stretch/>
        </p:blipFill>
        <p:spPr>
          <a:xfrm>
            <a:off x="551838" y="1995237"/>
            <a:ext cx="2844801" cy="1999266"/>
          </a:xfrm>
          <a:prstGeom prst="rect">
            <a:avLst/>
          </a:prstGeom>
        </p:spPr>
      </p:pic>
      <p:sp>
        <p:nvSpPr>
          <p:cNvPr id="4" name="TextBox 3">
            <a:extLst>
              <a:ext uri="{FF2B5EF4-FFF2-40B4-BE49-F238E27FC236}">
                <a16:creationId xmlns:a16="http://schemas.microsoft.com/office/drawing/2014/main" id="{B9AB036D-FE72-DB06-5BD6-7F89BE7013ED}"/>
              </a:ext>
            </a:extLst>
          </p:cNvPr>
          <p:cNvSpPr txBox="1"/>
          <p:nvPr/>
        </p:nvSpPr>
        <p:spPr>
          <a:xfrm>
            <a:off x="551838" y="6340543"/>
            <a:ext cx="2286000" cy="246221"/>
          </a:xfrm>
          <a:prstGeom prst="rect">
            <a:avLst/>
          </a:prstGeom>
          <a:noFill/>
        </p:spPr>
        <p:txBody>
          <a:bodyPr wrap="square">
            <a:spAutoFit/>
          </a:bodyPr>
          <a:lstStyle/>
          <a:p>
            <a:r>
              <a:rPr lang="en-AE" sz="1000" dirty="0"/>
              <a:t>©  2010-2023 </a:t>
            </a:r>
            <a:r>
              <a:rPr lang="en-AE" sz="1000" dirty="0" err="1"/>
              <a:t>Freepik</a:t>
            </a:r>
            <a:r>
              <a:rPr lang="en-AE" sz="1000" dirty="0"/>
              <a:t> Company S.L.</a:t>
            </a:r>
            <a:endParaRPr lang="en-GB" sz="1000" dirty="0"/>
          </a:p>
        </p:txBody>
      </p:sp>
      <p:sp>
        <p:nvSpPr>
          <p:cNvPr id="8" name="Title 1">
            <a:extLst>
              <a:ext uri="{FF2B5EF4-FFF2-40B4-BE49-F238E27FC236}">
                <a16:creationId xmlns:a16="http://schemas.microsoft.com/office/drawing/2014/main" id="{B40A896B-33D8-48E8-9970-A1821EF49419}"/>
              </a:ext>
            </a:extLst>
          </p:cNvPr>
          <p:cNvSpPr txBox="1">
            <a:spLocks/>
          </p:cNvSpPr>
          <p:nvPr/>
        </p:nvSpPr>
        <p:spPr>
          <a:xfrm>
            <a:off x="3609474" y="182880"/>
            <a:ext cx="4972408"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التوجه نحو إعادة التدوير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 الحد من تولد النفايات وإعادة الإستخدام - المدارس</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Tree>
    <p:extLst>
      <p:ext uri="{BB962C8B-B14F-4D97-AF65-F5344CB8AC3E}">
        <p14:creationId xmlns:p14="http://schemas.microsoft.com/office/powerpoint/2010/main" val="493707344"/>
      </p:ext>
    </p:extLst>
  </p:cSld>
  <p:clrMapOvr>
    <a:masterClrMapping/>
  </p:clrMapOvr>
  <mc:AlternateContent xmlns:mc="http://schemas.openxmlformats.org/markup-compatibility/2006" xmlns:p14="http://schemas.microsoft.com/office/powerpoint/2010/main">
    <mc:Choice Requires="p14">
      <p:transition spd="slow" p14:dur="2000" advTm="116672"/>
    </mc:Choice>
    <mc:Fallback xmlns="">
      <p:transition spd="slow" advTm="116672"/>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E6D748-F0A3-4994-A1B1-D9D33376BCAA}"/>
              </a:ext>
            </a:extLst>
          </p:cNvPr>
          <p:cNvSpPr/>
          <p:nvPr/>
        </p:nvSpPr>
        <p:spPr>
          <a:xfrm>
            <a:off x="94922" y="271236"/>
            <a:ext cx="3657599" cy="1553117"/>
          </a:xfrm>
          <a:prstGeom prst="rect">
            <a:avLst/>
          </a:prstGeom>
        </p:spPr>
        <p:txBody>
          <a:bodyPr wrap="square">
            <a:spAutoFit/>
          </a:bodyPr>
          <a:lstStyle/>
          <a:p>
            <a:pPr algn="r" rtl="1">
              <a:lnSpc>
                <a:spcPct val="113000"/>
              </a:lnSpc>
            </a:pPr>
            <a:r>
              <a:rPr lang="ar-EG" sz="2800" dirty="0">
                <a:solidFill>
                  <a:schemeClr val="bg2"/>
                </a:solidFill>
                <a:latin typeface="Sakkal Majalla" panose="02000000000000000000" pitchFamily="2" charset="-78"/>
                <a:cs typeface="Sakkal Majalla" panose="02000000000000000000" pitchFamily="2" charset="-78"/>
              </a:rPr>
              <a:t>يمكن توفير 50% من نفايات الطعام و 23.5% من مواد التغليف في قطاع المدارس</a:t>
            </a:r>
            <a:endParaRPr lang="en-US" sz="2400" dirty="0">
              <a:solidFill>
                <a:schemeClr val="bg2"/>
              </a:solidFill>
              <a:latin typeface="Gill Sans"/>
            </a:endParaRPr>
          </a:p>
        </p:txBody>
      </p:sp>
      <p:sp>
        <p:nvSpPr>
          <p:cNvPr id="2" name="Rectangle 1"/>
          <p:cNvSpPr/>
          <p:nvPr/>
        </p:nvSpPr>
        <p:spPr>
          <a:xfrm>
            <a:off x="4009882" y="1995237"/>
            <a:ext cx="4572000" cy="4832092"/>
          </a:xfrm>
          <a:prstGeom prst="rect">
            <a:avLst/>
          </a:prstGeom>
        </p:spPr>
        <p:txBody>
          <a:bodyPr>
            <a:spAutoFit/>
          </a:bodyPr>
          <a:lstStyle/>
          <a:p>
            <a:pPr marL="285750" indent="-285750" algn="r" rtl="1">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الطباعة علي وجهي الورقة </a:t>
            </a:r>
          </a:p>
          <a:p>
            <a:pPr marL="285750" indent="-285750" algn="r" rtl="1">
              <a:buFont typeface="Wingdings" panose="05000000000000000000" pitchFamily="2" charset="2"/>
              <a:buChar char="v"/>
            </a:pPr>
            <a:endParaRPr lang="ar-EG" sz="2800" dirty="0">
              <a:latin typeface="Sakkal Majalla" panose="02000000000000000000" pitchFamily="2" charset="-78"/>
              <a:cs typeface="Sakkal Majalla" panose="02000000000000000000" pitchFamily="2" charset="-78"/>
            </a:endParaRPr>
          </a:p>
          <a:p>
            <a:pPr marL="285750" indent="-285750" algn="r" rtl="1">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استخدام مناشف القماش بدلا من المناديل</a:t>
            </a:r>
            <a:r>
              <a:rPr lang="en-US" sz="2800"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الورقية</a:t>
            </a:r>
          </a:p>
          <a:p>
            <a:pPr marL="285750" indent="-285750" algn="r" rtl="1">
              <a:buFont typeface="Wingdings" panose="05000000000000000000" pitchFamily="2" charset="2"/>
              <a:buChar char="v"/>
            </a:pPr>
            <a:endParaRPr lang="ar-EG" sz="2800" dirty="0">
              <a:latin typeface="Sakkal Majalla" panose="02000000000000000000" pitchFamily="2" charset="-78"/>
              <a:cs typeface="Sakkal Majalla" panose="02000000000000000000" pitchFamily="2" charset="-78"/>
            </a:endParaRPr>
          </a:p>
          <a:p>
            <a:pPr marL="285750" indent="-285750" algn="r" rtl="1">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 استخدام أدوات المائدة المعدنية.</a:t>
            </a:r>
          </a:p>
          <a:p>
            <a:pPr algn="r" rtl="1"/>
            <a:endParaRPr lang="ar-EG" sz="2800" dirty="0">
              <a:latin typeface="Sakkal Majalla" panose="02000000000000000000" pitchFamily="2" charset="-78"/>
              <a:cs typeface="Sakkal Majalla" panose="02000000000000000000" pitchFamily="2" charset="-78"/>
            </a:endParaRPr>
          </a:p>
          <a:p>
            <a:pPr marL="285750" indent="-285750" algn="r" rtl="1">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استخدام أوعية تخزين الوجبات بدلا من أكياس البلاستيكية محكمة الغلق</a:t>
            </a:r>
          </a:p>
          <a:p>
            <a:pPr marL="285750" indent="-285750" algn="r" rtl="1">
              <a:buFont typeface="Wingdings" panose="05000000000000000000" pitchFamily="2" charset="2"/>
              <a:buChar char="v"/>
            </a:pPr>
            <a:endParaRPr lang="ar-EG" sz="2800" dirty="0">
              <a:latin typeface="Sakkal Majalla" panose="02000000000000000000" pitchFamily="2" charset="-78"/>
              <a:cs typeface="Sakkal Majalla" panose="02000000000000000000" pitchFamily="2" charset="-78"/>
            </a:endParaRPr>
          </a:p>
          <a:p>
            <a:pPr marL="285750" indent="-285750" algn="r" rtl="1">
              <a:buFont typeface="Wingdings" panose="05000000000000000000" pitchFamily="2" charset="2"/>
              <a:buChar char="v"/>
            </a:pPr>
            <a:endParaRPr lang="ar-EG" sz="2800" dirty="0">
              <a:latin typeface="Sakkal Majalla" panose="02000000000000000000" pitchFamily="2" charset="-78"/>
              <a:cs typeface="Sakkal Majalla" panose="02000000000000000000" pitchFamily="2" charset="-78"/>
            </a:endParaRPr>
          </a:p>
        </p:txBody>
      </p:sp>
      <p:pic>
        <p:nvPicPr>
          <p:cNvPr id="1026" name="Picture 2" descr="Open lunchboxes with food">
            <a:extLst>
              <a:ext uri="{FF2B5EF4-FFF2-40B4-BE49-F238E27FC236}">
                <a16:creationId xmlns:a16="http://schemas.microsoft.com/office/drawing/2014/main" id="{80F668BD-D90C-5604-5FF4-25F4F7E216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91" t="9164" r="50001" b="50000"/>
          <a:stretch/>
        </p:blipFill>
        <p:spPr bwMode="auto">
          <a:xfrm>
            <a:off x="551838" y="4252495"/>
            <a:ext cx="2844800" cy="2108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B8B2F61-EBE4-030C-6311-CA61A356C52E}"/>
              </a:ext>
            </a:extLst>
          </p:cNvPr>
          <p:cNvPicPr>
            <a:picLocks noChangeAspect="1"/>
          </p:cNvPicPr>
          <p:nvPr/>
        </p:nvPicPr>
        <p:blipFill rotWithShape="1">
          <a:blip r:embed="rId4"/>
          <a:srcRect r="9931" b="5053"/>
          <a:stretch/>
        </p:blipFill>
        <p:spPr>
          <a:xfrm>
            <a:off x="551838" y="1995237"/>
            <a:ext cx="2844801" cy="1999266"/>
          </a:xfrm>
          <a:prstGeom prst="rect">
            <a:avLst/>
          </a:prstGeom>
        </p:spPr>
      </p:pic>
      <p:sp>
        <p:nvSpPr>
          <p:cNvPr id="4" name="TextBox 3">
            <a:extLst>
              <a:ext uri="{FF2B5EF4-FFF2-40B4-BE49-F238E27FC236}">
                <a16:creationId xmlns:a16="http://schemas.microsoft.com/office/drawing/2014/main" id="{B9AB036D-FE72-DB06-5BD6-7F89BE7013ED}"/>
              </a:ext>
            </a:extLst>
          </p:cNvPr>
          <p:cNvSpPr txBox="1"/>
          <p:nvPr/>
        </p:nvSpPr>
        <p:spPr>
          <a:xfrm>
            <a:off x="551838" y="6340543"/>
            <a:ext cx="2286000" cy="246221"/>
          </a:xfrm>
          <a:prstGeom prst="rect">
            <a:avLst/>
          </a:prstGeom>
          <a:noFill/>
        </p:spPr>
        <p:txBody>
          <a:bodyPr wrap="square">
            <a:spAutoFit/>
          </a:bodyPr>
          <a:lstStyle/>
          <a:p>
            <a:r>
              <a:rPr lang="en-AE" sz="1000" dirty="0"/>
              <a:t>©  2010-2023 </a:t>
            </a:r>
            <a:r>
              <a:rPr lang="en-AE" sz="1000" dirty="0" err="1"/>
              <a:t>Freepik</a:t>
            </a:r>
            <a:r>
              <a:rPr lang="en-AE" sz="1000" dirty="0"/>
              <a:t> Company S.L.</a:t>
            </a:r>
            <a:endParaRPr lang="en-GB" sz="1000" dirty="0"/>
          </a:p>
        </p:txBody>
      </p:sp>
      <p:sp>
        <p:nvSpPr>
          <p:cNvPr id="8" name="Title 1">
            <a:extLst>
              <a:ext uri="{FF2B5EF4-FFF2-40B4-BE49-F238E27FC236}">
                <a16:creationId xmlns:a16="http://schemas.microsoft.com/office/drawing/2014/main" id="{B40A896B-33D8-48E8-9970-A1821EF49419}"/>
              </a:ext>
            </a:extLst>
          </p:cNvPr>
          <p:cNvSpPr txBox="1">
            <a:spLocks/>
          </p:cNvSpPr>
          <p:nvPr/>
        </p:nvSpPr>
        <p:spPr>
          <a:xfrm>
            <a:off x="3609474" y="182880"/>
            <a:ext cx="4972408"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التوجه نحو إعادة التدوير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 الحد من تولد النفايات وإعادة الإستخدام - المدارس</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0" name="TextBox 9">
            <a:extLst>
              <a:ext uri="{FF2B5EF4-FFF2-40B4-BE49-F238E27FC236}">
                <a16:creationId xmlns:a16="http://schemas.microsoft.com/office/drawing/2014/main" id="{7C80EF9F-8401-41B5-A513-103929E9F9F6}"/>
              </a:ext>
            </a:extLst>
          </p:cNvPr>
          <p:cNvSpPr txBox="1"/>
          <p:nvPr/>
        </p:nvSpPr>
        <p:spPr>
          <a:xfrm>
            <a:off x="196907" y="1762794"/>
            <a:ext cx="8530015" cy="4832092"/>
          </a:xfrm>
          <a:prstGeom prst="rect">
            <a:avLst/>
          </a:prstGeom>
          <a:solidFill>
            <a:schemeClr val="tx2">
              <a:lumMod val="20000"/>
              <a:lumOff val="80000"/>
            </a:schemeClr>
          </a:solidFill>
        </p:spPr>
        <p:txBody>
          <a:bodyPr wrap="square" rtlCol="0">
            <a:spAutoFit/>
          </a:bodyPr>
          <a:lstStyle/>
          <a:p>
            <a:pPr algn="r" rtl="1"/>
            <a:r>
              <a:rPr lang="ar-SA" sz="2800" dirty="0">
                <a:latin typeface="Sakkal Majalla" panose="02000000000000000000" pitchFamily="2" charset="-78"/>
                <a:ea typeface="Arial" charset="0"/>
                <a:cs typeface="Sakkal Majalla" panose="02000000000000000000" pitchFamily="2" charset="-78"/>
              </a:rPr>
              <a:t>دليل المدربين:</a:t>
            </a: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الهدف: </a:t>
            </a:r>
            <a:r>
              <a:rPr lang="ar-SA" sz="2800" dirty="0">
                <a:latin typeface="Sakkal Majalla" panose="02000000000000000000" pitchFamily="2" charset="-78"/>
                <a:ea typeface="Arial" charset="0"/>
                <a:cs typeface="Sakkal Majalla" panose="02000000000000000000" pitchFamily="2" charset="-78"/>
              </a:rPr>
              <a:t>توضيح أن الأفكار </a:t>
            </a:r>
            <a:r>
              <a:rPr lang="ar-EG" sz="2800" dirty="0">
                <a:latin typeface="Sakkal Majalla" panose="02000000000000000000" pitchFamily="2" charset="-78"/>
                <a:ea typeface="Arial" charset="0"/>
                <a:cs typeface="Sakkal Majalla" panose="02000000000000000000" pitchFamily="2" charset="-78"/>
              </a:rPr>
              <a:t>والفرص</a:t>
            </a:r>
            <a:r>
              <a:rPr lang="ar-SA" sz="2800" dirty="0">
                <a:latin typeface="Sakkal Majalla" panose="02000000000000000000" pitchFamily="2" charset="-78"/>
                <a:ea typeface="Arial" charset="0"/>
                <a:cs typeface="Sakkal Majalla" panose="02000000000000000000" pitchFamily="2" charset="-78"/>
              </a:rPr>
              <a:t> الجيدة يمكن أن تنشأ عن ما قد يراه الآخرون أزمة أو تهديد</a:t>
            </a: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الرسالة:</a:t>
            </a:r>
            <a:r>
              <a:rPr lang="ar-SA" sz="2800" dirty="0">
                <a:latin typeface="Sakkal Majalla" panose="02000000000000000000" pitchFamily="2" charset="-78"/>
                <a:ea typeface="Arial" charset="0"/>
                <a:cs typeface="Sakkal Majalla" panose="02000000000000000000" pitchFamily="2" charset="-78"/>
              </a:rPr>
              <a:t> </a:t>
            </a:r>
            <a:r>
              <a:rPr lang="ar-EG" sz="2800" dirty="0">
                <a:latin typeface="Sakkal Majalla" panose="02000000000000000000" pitchFamily="2" charset="-78"/>
                <a:ea typeface="Arial" charset="0"/>
                <a:cs typeface="Sakkal Majalla" panose="02000000000000000000" pitchFamily="2" charset="-78"/>
              </a:rPr>
              <a:t>التوجه نحو اعادة التدوير يبدأ بترسيخ الوعي والتخطيط لتنفيذ الفرص. على سبيل المثال استخدم الحاويات المرمزة بالألوان للتمييز بين أنواع النفايات المختلفة يزيد من الوعي ومن ثم زيادة نسبة الفصل من المصدر ثم الاتجاه الى اعادة تدوير لنفايات ذات جودة أعلى</a:t>
            </a:r>
          </a:p>
          <a:p>
            <a:pPr marL="214313" indent="-214313" algn="r" rtl="1">
              <a:buFont typeface="Arial" charset="0"/>
              <a:buChar char="•"/>
            </a:pPr>
            <a:r>
              <a:rPr lang="ar" sz="2800" u="sng" dirty="0">
                <a:latin typeface="Sakkal Majalla" panose="02000000000000000000" pitchFamily="2" charset="-78"/>
                <a:ea typeface="Arial" charset="0"/>
                <a:cs typeface="Sakkal Majalla" panose="02000000000000000000" pitchFamily="2" charset="-78"/>
              </a:rPr>
              <a:t>نصائح: </a:t>
            </a:r>
            <a:r>
              <a:rPr lang="ar-EG" sz="2800" dirty="0">
                <a:latin typeface="Sakkal Majalla" panose="02000000000000000000" pitchFamily="2" charset="-78"/>
                <a:ea typeface="Arial" charset="0"/>
                <a:cs typeface="Sakkal Majalla" panose="02000000000000000000" pitchFamily="2" charset="-78"/>
              </a:rPr>
              <a:t>من المهم التأكيد على أن وعي الموظف يعني تولد أقل للنفايات يعني توفير شراء مواد خام يعني زيادة ربحية المؤسسة</a:t>
            </a:r>
            <a:endParaRPr lang="en-US" sz="2800" dirty="0">
              <a:latin typeface="Sakkal Majalla" panose="02000000000000000000" pitchFamily="2" charset="-78"/>
              <a:ea typeface="Arial" charset="0"/>
              <a:cs typeface="Sakkal Majalla" panose="02000000000000000000" pitchFamily="2" charset="-78"/>
            </a:endParaRP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المواد الازمة</a:t>
            </a:r>
            <a:r>
              <a:rPr lang="ar-SA" sz="2800" dirty="0">
                <a:latin typeface="Sakkal Majalla" panose="02000000000000000000" pitchFamily="2" charset="-78"/>
                <a:ea typeface="Arial" charset="0"/>
                <a:cs typeface="Sakkal Majalla" panose="02000000000000000000" pitchFamily="2" charset="-78"/>
              </a:rPr>
              <a:t>:</a:t>
            </a:r>
            <a:r>
              <a:rPr lang="en-US" sz="2800" dirty="0">
                <a:latin typeface="Sakkal Majalla" panose="02000000000000000000" pitchFamily="2" charset="-78"/>
                <a:ea typeface="Arial" charset="0"/>
                <a:cs typeface="Sakkal Majalla" panose="02000000000000000000" pitchFamily="2" charset="-78"/>
              </a:rPr>
              <a:t> </a:t>
            </a:r>
            <a:r>
              <a:rPr lang="ar-SA" sz="2800" dirty="0">
                <a:latin typeface="Sakkal Majalla" panose="02000000000000000000" pitchFamily="2" charset="-78"/>
                <a:ea typeface="Arial" charset="0"/>
                <a:cs typeface="Sakkal Majalla" panose="02000000000000000000" pitchFamily="2" charset="-78"/>
              </a:rPr>
              <a:t>شرائح العرض</a:t>
            </a:r>
          </a:p>
          <a:p>
            <a:pPr marL="257175" indent="-257175" algn="r" rtl="1">
              <a:buFont typeface="Arial" panose="020B0604020202020204" pitchFamily="34" charset="0"/>
              <a:buChar char="•"/>
            </a:pPr>
            <a:r>
              <a:rPr lang="ar" sz="2800" u="sng" dirty="0">
                <a:latin typeface="Sakkal Majalla" panose="02000000000000000000" pitchFamily="2" charset="-78"/>
                <a:ea typeface="Arial" charset="0"/>
                <a:cs typeface="Sakkal Majalla" panose="02000000000000000000" pitchFamily="2" charset="-78"/>
              </a:rPr>
              <a:t>التقديم:</a:t>
            </a:r>
            <a:r>
              <a:rPr lang="ar" sz="2800" dirty="0">
                <a:latin typeface="Sakkal Majalla" panose="02000000000000000000" pitchFamily="2" charset="-78"/>
                <a:ea typeface="Arial" charset="0"/>
                <a:cs typeface="Sakkal Majalla" panose="02000000000000000000" pitchFamily="2" charset="-78"/>
              </a:rPr>
              <a:t> محاضرة</a:t>
            </a:r>
          </a:p>
        </p:txBody>
      </p:sp>
    </p:spTree>
    <p:extLst>
      <p:ext uri="{BB962C8B-B14F-4D97-AF65-F5344CB8AC3E}">
        <p14:creationId xmlns:p14="http://schemas.microsoft.com/office/powerpoint/2010/main" val="2460341918"/>
      </p:ext>
    </p:extLst>
  </p:cSld>
  <p:clrMapOvr>
    <a:masterClrMapping/>
  </p:clrMapOvr>
  <mc:AlternateContent xmlns:mc="http://schemas.openxmlformats.org/markup-compatibility/2006" xmlns:p14="http://schemas.microsoft.com/office/powerpoint/2010/main">
    <mc:Choice Requires="p14">
      <p:transition spd="slow" p14:dur="2000" advTm="116672"/>
    </mc:Choice>
    <mc:Fallback xmlns="">
      <p:transition spd="slow" advTm="11667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7F1EF3-F6A2-4005-89B7-0AB4EC3C89DE}"/>
              </a:ext>
            </a:extLst>
          </p:cNvPr>
          <p:cNvSpPr>
            <a:spLocks noGrp="1"/>
          </p:cNvSpPr>
          <p:nvPr>
            <p:ph type="title"/>
          </p:nvPr>
        </p:nvSpPr>
        <p:spPr/>
        <p:txBody>
          <a:bodyPr>
            <a:normAutofit/>
          </a:bodyPr>
          <a:lstStyle/>
          <a:p>
            <a:pPr algn="r" rtl="1"/>
            <a:r>
              <a:rPr lang="ar-EG" sz="3150" dirty="0"/>
              <a:t>لماذا نحن هنا؟</a:t>
            </a:r>
            <a:endParaRPr lang="en-US" sz="3150" dirty="0"/>
          </a:p>
        </p:txBody>
      </p:sp>
      <p:sp>
        <p:nvSpPr>
          <p:cNvPr id="12" name="Content Placeholder 1">
            <a:extLst>
              <a:ext uri="{FF2B5EF4-FFF2-40B4-BE49-F238E27FC236}">
                <a16:creationId xmlns:a16="http://schemas.microsoft.com/office/drawing/2014/main" id="{F3132EDA-8D3E-47B7-A68E-B2DE8F58473B}"/>
              </a:ext>
            </a:extLst>
          </p:cNvPr>
          <p:cNvSpPr>
            <a:spLocks noGrp="1"/>
          </p:cNvSpPr>
          <p:nvPr>
            <p:ph type="body" idx="1"/>
          </p:nvPr>
        </p:nvSpPr>
        <p:spPr/>
        <p:txBody>
          <a:bodyPr>
            <a:normAutofit/>
          </a:bodyPr>
          <a:lstStyle/>
          <a:p>
            <a:pPr marL="0" indent="0" algn="r" rtl="1">
              <a:lnSpc>
                <a:spcPct val="114000"/>
              </a:lnSpc>
              <a:spcBef>
                <a:spcPts val="450"/>
              </a:spcBef>
              <a:spcAft>
                <a:spcPts val="450"/>
              </a:spcAft>
              <a:buNone/>
            </a:pPr>
            <a:r>
              <a:rPr lang="en-US" sz="2100" dirty="0"/>
              <a:t>……………………………………</a:t>
            </a:r>
          </a:p>
        </p:txBody>
      </p:sp>
      <p:pic>
        <p:nvPicPr>
          <p:cNvPr id="3074" name="Picture 2" descr="You Are Here Icons - Download Free Vector Icons | Noun Project">
            <a:extLst>
              <a:ext uri="{FF2B5EF4-FFF2-40B4-BE49-F238E27FC236}">
                <a16:creationId xmlns:a16="http://schemas.microsoft.com/office/drawing/2014/main" id="{B1D2041C-C050-47D6-826D-7E2F040A43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1635636"/>
            <a:ext cx="3391021" cy="33910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D9BC742-7014-47D2-9B02-256D679723F2}"/>
              </a:ext>
            </a:extLst>
          </p:cNvPr>
          <p:cNvSpPr txBox="1"/>
          <p:nvPr/>
        </p:nvSpPr>
        <p:spPr>
          <a:xfrm>
            <a:off x="198223" y="228600"/>
            <a:ext cx="1626197" cy="461665"/>
          </a:xfrm>
          <a:prstGeom prst="rect">
            <a:avLst/>
          </a:prstGeom>
          <a:solidFill>
            <a:schemeClr val="bg1"/>
          </a:solidFill>
        </p:spPr>
        <p:txBody>
          <a:bodyPr wrap="square" rtlCol="0">
            <a:spAutoFit/>
          </a:bodyPr>
          <a:lstStyle/>
          <a:p>
            <a:r>
              <a:rPr lang="en-US" sz="2400" b="1" dirty="0">
                <a:latin typeface="Sakkal Majalla" panose="02000000000000000000" pitchFamily="2" charset="-78"/>
                <a:cs typeface="Sakkal Majalla" panose="02000000000000000000" pitchFamily="2" charset="-78"/>
              </a:rPr>
              <a:t>10:15 – 10:30</a:t>
            </a:r>
          </a:p>
        </p:txBody>
      </p:sp>
    </p:spTree>
    <p:extLst>
      <p:ext uri="{BB962C8B-B14F-4D97-AF65-F5344CB8AC3E}">
        <p14:creationId xmlns:p14="http://schemas.microsoft.com/office/powerpoint/2010/main" val="39230966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F25B282-6C4A-4352-B7D7-66C1B6A6CB69}"/>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التوجه نحو إعادة التدوير</a:t>
            </a:r>
          </a:p>
          <a:p>
            <a:pPr algn="r" rtl="1">
              <a:spcAft>
                <a:spcPts val="1200"/>
              </a:spcAft>
            </a:pPr>
            <a:r>
              <a:rPr lang="ar-JO" sz="2400" dirty="0">
                <a:solidFill>
                  <a:srgbClr val="BA0C2F"/>
                </a:solidFill>
                <a:latin typeface="Sakkal Majalla" panose="02000000000000000000" pitchFamily="2" charset="-78"/>
                <a:ea typeface="Gill Sans"/>
                <a:cs typeface="Sakkal Majalla" panose="02000000000000000000" pitchFamily="2" charset="-78"/>
                <a:sym typeface="Gill Sans"/>
              </a:rPr>
              <a:t>إعادة التدوير في الأردن</a:t>
            </a: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 - </a:t>
            </a:r>
            <a:r>
              <a:rPr lang="ar-JO" sz="2400" dirty="0">
                <a:solidFill>
                  <a:srgbClr val="BA0C2F"/>
                </a:solidFill>
                <a:latin typeface="Sakkal Majalla" panose="02000000000000000000" pitchFamily="2" charset="-78"/>
                <a:ea typeface="Gill Sans"/>
                <a:cs typeface="Sakkal Majalla" panose="02000000000000000000" pitchFamily="2" charset="-78"/>
                <a:sym typeface="Gill Sans"/>
              </a:rPr>
              <a:t>حقائق وأرقام</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pic>
        <p:nvPicPr>
          <p:cNvPr id="3" name="Picture 2">
            <a:extLst>
              <a:ext uri="{FF2B5EF4-FFF2-40B4-BE49-F238E27FC236}">
                <a16:creationId xmlns:a16="http://schemas.microsoft.com/office/drawing/2014/main" id="{9CD3F3E3-7A6E-4985-BC6D-F7838A17FA5B}"/>
              </a:ext>
            </a:extLst>
          </p:cNvPr>
          <p:cNvPicPr>
            <a:picLocks noChangeAspect="1"/>
          </p:cNvPicPr>
          <p:nvPr/>
        </p:nvPicPr>
        <p:blipFill>
          <a:blip r:embed="rId3"/>
          <a:stretch>
            <a:fillRect/>
          </a:stretch>
        </p:blipFill>
        <p:spPr>
          <a:xfrm>
            <a:off x="374378" y="3859175"/>
            <a:ext cx="8423934" cy="2653602"/>
          </a:xfrm>
          <a:prstGeom prst="rect">
            <a:avLst/>
          </a:prstGeom>
        </p:spPr>
      </p:pic>
      <p:sp>
        <p:nvSpPr>
          <p:cNvPr id="5" name="TextBox 4">
            <a:extLst>
              <a:ext uri="{FF2B5EF4-FFF2-40B4-BE49-F238E27FC236}">
                <a16:creationId xmlns:a16="http://schemas.microsoft.com/office/drawing/2014/main" id="{0FFCADC9-3C86-4806-89C7-1E9BAE12403B}"/>
              </a:ext>
            </a:extLst>
          </p:cNvPr>
          <p:cNvSpPr txBox="1"/>
          <p:nvPr/>
        </p:nvSpPr>
        <p:spPr>
          <a:xfrm>
            <a:off x="5921299" y="5801763"/>
            <a:ext cx="2096430" cy="707886"/>
          </a:xfrm>
          <a:prstGeom prst="rect">
            <a:avLst/>
          </a:prstGeom>
          <a:noFill/>
        </p:spPr>
        <p:txBody>
          <a:bodyPr wrap="square" rtlCol="0">
            <a:spAutoFit/>
          </a:bodyPr>
          <a:lstStyle/>
          <a:p>
            <a:pPr algn="ctr"/>
            <a:r>
              <a:rPr lang="en-US" sz="2000" dirty="0">
                <a:latin typeface="Gill Sans" panose="020B0604020202020204" charset="0"/>
              </a:rPr>
              <a:t>100 to 200</a:t>
            </a:r>
            <a:endParaRPr lang="ar-EG" sz="2000" dirty="0">
              <a:latin typeface="Gill Sans" panose="020B0604020202020204" charset="0"/>
            </a:endParaRPr>
          </a:p>
          <a:p>
            <a:pPr algn="ctr"/>
            <a:r>
              <a:rPr lang="ar-EG" sz="2000" dirty="0">
                <a:latin typeface="Gill Sans" panose="020B0604020202020204" charset="0"/>
              </a:rPr>
              <a:t>مقدمو الخدمة</a:t>
            </a:r>
            <a:endParaRPr lang="en-US" sz="2000" dirty="0">
              <a:latin typeface="Gill Sans" panose="020B0604020202020204" charset="0"/>
            </a:endParaRPr>
          </a:p>
        </p:txBody>
      </p:sp>
      <p:sp>
        <p:nvSpPr>
          <p:cNvPr id="8" name="TextBox 7">
            <a:extLst>
              <a:ext uri="{FF2B5EF4-FFF2-40B4-BE49-F238E27FC236}">
                <a16:creationId xmlns:a16="http://schemas.microsoft.com/office/drawing/2014/main" id="{C6D96987-1D28-4306-B051-40EC8D8D9DEA}"/>
              </a:ext>
            </a:extLst>
          </p:cNvPr>
          <p:cNvSpPr txBox="1"/>
          <p:nvPr/>
        </p:nvSpPr>
        <p:spPr>
          <a:xfrm>
            <a:off x="3423426" y="5801763"/>
            <a:ext cx="2096430" cy="707886"/>
          </a:xfrm>
          <a:prstGeom prst="rect">
            <a:avLst/>
          </a:prstGeom>
          <a:noFill/>
        </p:spPr>
        <p:txBody>
          <a:bodyPr wrap="square" rtlCol="0">
            <a:spAutoFit/>
          </a:bodyPr>
          <a:lstStyle/>
          <a:p>
            <a:pPr algn="ctr"/>
            <a:r>
              <a:rPr lang="en-US" sz="2000" dirty="0">
                <a:latin typeface="Gill Sans" panose="020B0604020202020204" charset="0"/>
              </a:rPr>
              <a:t>67-78</a:t>
            </a:r>
          </a:p>
          <a:p>
            <a:pPr algn="ctr"/>
            <a:r>
              <a:rPr lang="ar-EG" sz="2000" dirty="0">
                <a:latin typeface="Gill Sans" panose="020B0604020202020204" charset="0"/>
              </a:rPr>
              <a:t>القائمين بإعادة التدوير</a:t>
            </a:r>
            <a:endParaRPr lang="en-US" sz="2000" dirty="0">
              <a:latin typeface="Gill Sans" panose="020B0604020202020204" charset="0"/>
            </a:endParaRPr>
          </a:p>
        </p:txBody>
      </p:sp>
      <p:sp>
        <p:nvSpPr>
          <p:cNvPr id="6" name="TextBox 5">
            <a:extLst>
              <a:ext uri="{FF2B5EF4-FFF2-40B4-BE49-F238E27FC236}">
                <a16:creationId xmlns:a16="http://schemas.microsoft.com/office/drawing/2014/main" id="{EEC89345-3814-4D11-849C-68AF54F9C66A}"/>
              </a:ext>
            </a:extLst>
          </p:cNvPr>
          <p:cNvSpPr txBox="1"/>
          <p:nvPr/>
        </p:nvSpPr>
        <p:spPr>
          <a:xfrm>
            <a:off x="913906" y="5801763"/>
            <a:ext cx="2096430" cy="707886"/>
          </a:xfrm>
          <a:prstGeom prst="rect">
            <a:avLst/>
          </a:prstGeom>
          <a:noFill/>
        </p:spPr>
        <p:txBody>
          <a:bodyPr wrap="square" rtlCol="0">
            <a:spAutoFit/>
          </a:bodyPr>
          <a:lstStyle/>
          <a:p>
            <a:pPr algn="ctr"/>
            <a:r>
              <a:rPr lang="en-US" sz="2000" dirty="0">
                <a:latin typeface="Gill Sans" panose="020B0604020202020204" charset="0"/>
              </a:rPr>
              <a:t>21</a:t>
            </a:r>
          </a:p>
          <a:p>
            <a:pPr algn="ctr"/>
            <a:r>
              <a:rPr lang="ar-JO" sz="2000" dirty="0">
                <a:latin typeface="Gill Sans" panose="020B0604020202020204" charset="0"/>
              </a:rPr>
              <a:t>مكبات نفايات</a:t>
            </a:r>
            <a:endParaRPr lang="en-US" sz="2000" dirty="0">
              <a:latin typeface="Gill Sans" panose="020B0604020202020204" charset="0"/>
            </a:endParaRPr>
          </a:p>
        </p:txBody>
      </p:sp>
      <p:sp>
        <p:nvSpPr>
          <p:cNvPr id="2" name="TextBox 1">
            <a:extLst>
              <a:ext uri="{FF2B5EF4-FFF2-40B4-BE49-F238E27FC236}">
                <a16:creationId xmlns:a16="http://schemas.microsoft.com/office/drawing/2014/main" id="{4B06FDEF-DCF0-466A-9FD4-B1141D261982}"/>
              </a:ext>
            </a:extLst>
          </p:cNvPr>
          <p:cNvSpPr txBox="1"/>
          <p:nvPr/>
        </p:nvSpPr>
        <p:spPr>
          <a:xfrm>
            <a:off x="331147" y="1945813"/>
            <a:ext cx="2391733" cy="1477328"/>
          </a:xfrm>
          <a:prstGeom prst="rect">
            <a:avLst/>
          </a:prstGeom>
          <a:noFill/>
        </p:spPr>
        <p:txBody>
          <a:bodyPr wrap="square" rtlCol="0">
            <a:spAutoFit/>
          </a:bodyPr>
          <a:lstStyle/>
          <a:p>
            <a:pPr algn="ctr"/>
            <a:r>
              <a:rPr lang="en-US" sz="3600" dirty="0">
                <a:solidFill>
                  <a:schemeClr val="tx2"/>
                </a:solidFill>
                <a:latin typeface="Sakkal Majalla" panose="02000000000000000000" pitchFamily="2" charset="-78"/>
                <a:cs typeface="Sakkal Majalla" panose="02000000000000000000" pitchFamily="2" charset="-78"/>
              </a:rPr>
              <a:t>2.7 – 3.0 </a:t>
            </a:r>
          </a:p>
          <a:p>
            <a:pPr algn="ctr"/>
            <a:r>
              <a:rPr lang="ar-EG" sz="3600" dirty="0">
                <a:solidFill>
                  <a:schemeClr val="tx2"/>
                </a:solidFill>
                <a:latin typeface="Sakkal Majalla" panose="02000000000000000000" pitchFamily="2" charset="-78"/>
                <a:cs typeface="Sakkal Majalla" panose="02000000000000000000" pitchFamily="2" charset="-78"/>
              </a:rPr>
              <a:t>مليون</a:t>
            </a:r>
            <a:r>
              <a:rPr lang="en-US" sz="3600" dirty="0">
                <a:solidFill>
                  <a:schemeClr val="tx2"/>
                </a:solidFill>
                <a:latin typeface="Sakkal Majalla" panose="02000000000000000000" pitchFamily="2" charset="-78"/>
                <a:cs typeface="Sakkal Majalla" panose="02000000000000000000" pitchFamily="2" charset="-78"/>
              </a:rPr>
              <a:t> </a:t>
            </a:r>
          </a:p>
          <a:p>
            <a:pPr algn="ctr"/>
            <a:r>
              <a:rPr lang="ar-EG" sz="1800" dirty="0">
                <a:latin typeface="Sakkal Majalla" panose="02000000000000000000" pitchFamily="2" charset="-78"/>
                <a:cs typeface="Sakkal Majalla" panose="02000000000000000000" pitchFamily="2" charset="-78"/>
              </a:rPr>
              <a:t>طن من النفايات في السنة</a:t>
            </a:r>
            <a:endParaRPr lang="en-US" sz="1800" dirty="0">
              <a:latin typeface="Sakkal Majalla" panose="02000000000000000000" pitchFamily="2" charset="-78"/>
              <a:cs typeface="Sakkal Majalla" panose="02000000000000000000" pitchFamily="2" charset="-78"/>
            </a:endParaRPr>
          </a:p>
        </p:txBody>
      </p:sp>
      <p:sp>
        <p:nvSpPr>
          <p:cNvPr id="10" name="TextBox 9">
            <a:extLst>
              <a:ext uri="{FF2B5EF4-FFF2-40B4-BE49-F238E27FC236}">
                <a16:creationId xmlns:a16="http://schemas.microsoft.com/office/drawing/2014/main" id="{D4BB46A2-3328-4F71-B628-802B9EAC812E}"/>
              </a:ext>
            </a:extLst>
          </p:cNvPr>
          <p:cNvSpPr txBox="1"/>
          <p:nvPr/>
        </p:nvSpPr>
        <p:spPr>
          <a:xfrm>
            <a:off x="3419787" y="1925493"/>
            <a:ext cx="2391733" cy="1477328"/>
          </a:xfrm>
          <a:prstGeom prst="rect">
            <a:avLst/>
          </a:prstGeom>
          <a:noFill/>
        </p:spPr>
        <p:txBody>
          <a:bodyPr wrap="square" rtlCol="0">
            <a:spAutoFit/>
          </a:bodyPr>
          <a:lstStyle/>
          <a:p>
            <a:pPr algn="ctr"/>
            <a:r>
              <a:rPr lang="en-US" sz="3600" dirty="0">
                <a:solidFill>
                  <a:schemeClr val="tx2"/>
                </a:solidFill>
                <a:latin typeface="Sakkal Majalla" panose="02000000000000000000" pitchFamily="2" charset="-78"/>
                <a:cs typeface="Sakkal Majalla" panose="02000000000000000000" pitchFamily="2" charset="-78"/>
              </a:rPr>
              <a:t>5%</a:t>
            </a:r>
          </a:p>
          <a:p>
            <a:pPr algn="ctr"/>
            <a:r>
              <a:rPr lang="ar-EG" sz="3600" dirty="0">
                <a:solidFill>
                  <a:schemeClr val="tx2"/>
                </a:solidFill>
                <a:latin typeface="Sakkal Majalla" panose="02000000000000000000" pitchFamily="2" charset="-78"/>
                <a:cs typeface="Sakkal Majalla" panose="02000000000000000000" pitchFamily="2" charset="-78"/>
              </a:rPr>
              <a:t>سنوي</a:t>
            </a:r>
            <a:endParaRPr lang="en-US" sz="3600" dirty="0">
              <a:solidFill>
                <a:schemeClr val="tx2"/>
              </a:solidFill>
              <a:latin typeface="Sakkal Majalla" panose="02000000000000000000" pitchFamily="2" charset="-78"/>
              <a:cs typeface="Sakkal Majalla" panose="02000000000000000000" pitchFamily="2" charset="-78"/>
            </a:endParaRPr>
          </a:p>
          <a:p>
            <a:pPr algn="ctr"/>
            <a:r>
              <a:rPr lang="ar-EG" sz="1800" dirty="0">
                <a:latin typeface="Sakkal Majalla" panose="02000000000000000000" pitchFamily="2" charset="-78"/>
                <a:cs typeface="Sakkal Majalla" panose="02000000000000000000" pitchFamily="2" charset="-78"/>
              </a:rPr>
              <a:t>معدل النمو </a:t>
            </a:r>
            <a:r>
              <a:rPr lang="ar-JO" sz="1800" dirty="0">
                <a:latin typeface="Sakkal Majalla" panose="02000000000000000000" pitchFamily="2" charset="-78"/>
                <a:cs typeface="Sakkal Majalla" panose="02000000000000000000" pitchFamily="2" charset="-78"/>
              </a:rPr>
              <a:t>للنفايات</a:t>
            </a:r>
            <a:endParaRPr lang="en-US" sz="1800" dirty="0">
              <a:latin typeface="Sakkal Majalla" panose="02000000000000000000" pitchFamily="2" charset="-78"/>
              <a:cs typeface="Sakkal Majalla" panose="02000000000000000000" pitchFamily="2" charset="-78"/>
            </a:endParaRPr>
          </a:p>
        </p:txBody>
      </p:sp>
      <p:sp>
        <p:nvSpPr>
          <p:cNvPr id="12" name="TextBox 11">
            <a:extLst>
              <a:ext uri="{FF2B5EF4-FFF2-40B4-BE49-F238E27FC236}">
                <a16:creationId xmlns:a16="http://schemas.microsoft.com/office/drawing/2014/main" id="{CEADCB11-C156-42DA-BF8C-84B00F6ECC33}"/>
              </a:ext>
            </a:extLst>
          </p:cNvPr>
          <p:cNvSpPr txBox="1"/>
          <p:nvPr/>
        </p:nvSpPr>
        <p:spPr>
          <a:xfrm>
            <a:off x="6315387" y="1883348"/>
            <a:ext cx="2391733" cy="1477328"/>
          </a:xfrm>
          <a:prstGeom prst="rect">
            <a:avLst/>
          </a:prstGeom>
          <a:noFill/>
        </p:spPr>
        <p:txBody>
          <a:bodyPr wrap="square" rtlCol="0">
            <a:spAutoFit/>
          </a:bodyPr>
          <a:lstStyle/>
          <a:p>
            <a:pPr algn="ctr"/>
            <a:r>
              <a:rPr lang="en-US" sz="3600" dirty="0">
                <a:solidFill>
                  <a:schemeClr val="tx2"/>
                </a:solidFill>
                <a:latin typeface="Sakkal Majalla" panose="02000000000000000000" pitchFamily="2" charset="-78"/>
                <a:cs typeface="Sakkal Majalla" panose="02000000000000000000" pitchFamily="2" charset="-78"/>
              </a:rPr>
              <a:t>5% - 7%</a:t>
            </a:r>
          </a:p>
          <a:p>
            <a:pPr algn="ctr"/>
            <a:r>
              <a:rPr lang="ar-EG" sz="3600" dirty="0">
                <a:solidFill>
                  <a:schemeClr val="tx2"/>
                </a:solidFill>
                <a:latin typeface="Sakkal Majalla" panose="02000000000000000000" pitchFamily="2" charset="-78"/>
                <a:cs typeface="Sakkal Majalla" panose="02000000000000000000" pitchFamily="2" charset="-78"/>
              </a:rPr>
              <a:t>معاد تدويره</a:t>
            </a:r>
            <a:endParaRPr lang="en-US" sz="3600" dirty="0">
              <a:solidFill>
                <a:schemeClr val="tx2"/>
              </a:solidFill>
              <a:latin typeface="Sakkal Majalla" panose="02000000000000000000" pitchFamily="2" charset="-78"/>
              <a:cs typeface="Sakkal Majalla" panose="02000000000000000000" pitchFamily="2" charset="-78"/>
            </a:endParaRPr>
          </a:p>
          <a:p>
            <a:pPr algn="ctr"/>
            <a:r>
              <a:rPr lang="ar-EG" sz="1800" dirty="0">
                <a:latin typeface="Sakkal Majalla" panose="02000000000000000000" pitchFamily="2" charset="-78"/>
                <a:cs typeface="Sakkal Majalla" panose="02000000000000000000" pitchFamily="2" charset="-78"/>
              </a:rPr>
              <a:t>من النفايات المتولدة</a:t>
            </a:r>
            <a:endParaRPr lang="en-US" sz="1800" dirty="0">
              <a:latin typeface="Sakkal Majalla" panose="02000000000000000000" pitchFamily="2" charset="-78"/>
              <a:cs typeface="Sakkal Majalla" panose="02000000000000000000" pitchFamily="2" charset="-78"/>
            </a:endParaRPr>
          </a:p>
        </p:txBody>
      </p:sp>
      <p:sp>
        <p:nvSpPr>
          <p:cNvPr id="13" name="Rectangle 12">
            <a:extLst>
              <a:ext uri="{FF2B5EF4-FFF2-40B4-BE49-F238E27FC236}">
                <a16:creationId xmlns:a16="http://schemas.microsoft.com/office/drawing/2014/main" id="{071B3439-E635-4BC6-88A2-F00D536114D1}"/>
              </a:ext>
            </a:extLst>
          </p:cNvPr>
          <p:cNvSpPr/>
          <p:nvPr/>
        </p:nvSpPr>
        <p:spPr>
          <a:xfrm>
            <a:off x="44970" y="167890"/>
            <a:ext cx="4137285" cy="1540037"/>
          </a:xfrm>
          <a:prstGeom prst="rect">
            <a:avLst/>
          </a:prstGeom>
        </p:spPr>
        <p:txBody>
          <a:bodyPr wrap="square">
            <a:spAutoFit/>
          </a:bodyPr>
          <a:lstStyle/>
          <a:p>
            <a:pPr algn="r" rtl="1">
              <a:lnSpc>
                <a:spcPct val="112000"/>
              </a:lnSpc>
            </a:pPr>
            <a:r>
              <a:rPr lang="ar-JO" sz="2800" dirty="0">
                <a:solidFill>
                  <a:srgbClr val="002060"/>
                </a:solidFill>
                <a:latin typeface="Sakkal Majalla" panose="02000000000000000000" pitchFamily="2" charset="-78"/>
                <a:cs typeface="Sakkal Majalla" panose="02000000000000000000" pitchFamily="2" charset="-78"/>
              </a:rPr>
              <a:t>تقدر الاستثمارات الحالية في قطاع إعادة التدوير حوالي 10 -25 مليون دينار باستثناء الصناعات في نهاية السلسلة</a:t>
            </a:r>
            <a:endParaRPr lang="en-US" sz="2800" dirty="0">
              <a:solidFill>
                <a:srgbClr val="002060"/>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003937034"/>
      </p:ext>
    </p:extLst>
  </p:cSld>
  <p:clrMapOvr>
    <a:masterClrMapping/>
  </p:clrMapOvr>
  <mc:AlternateContent xmlns:mc="http://schemas.openxmlformats.org/markup-compatibility/2006" xmlns:p14="http://schemas.microsoft.com/office/powerpoint/2010/main">
    <mc:Choice Requires="p14">
      <p:transition spd="slow" p14:dur="2000" advTm="92663"/>
    </mc:Choice>
    <mc:Fallback xmlns="">
      <p:transition spd="slow" advTm="92663"/>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27569" y="1657913"/>
            <a:ext cx="4457363" cy="5755422"/>
          </a:xfrm>
          <a:prstGeom prst="rect">
            <a:avLst/>
          </a:prstGeom>
        </p:spPr>
        <p:txBody>
          <a:bodyPr wrap="square">
            <a:spAutoFit/>
          </a:bodyPr>
          <a:lstStyle/>
          <a:p>
            <a:pPr marL="342900" indent="-342900" algn="r" rtl="1">
              <a:spcBef>
                <a:spcPts val="1200"/>
              </a:spcBef>
              <a:spcAft>
                <a:spcPts val="12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يمكن لسوق إعادة تدوير البولي </a:t>
            </a:r>
            <a:r>
              <a:rPr lang="ar-EG" sz="2800" dirty="0" err="1">
                <a:latin typeface="Sakkal Majalla" panose="02000000000000000000" pitchFamily="2" charset="-78"/>
                <a:cs typeface="Sakkal Majalla" panose="02000000000000000000" pitchFamily="2" charset="-78"/>
              </a:rPr>
              <a:t>إيثيلين</a:t>
            </a:r>
            <a:r>
              <a:rPr lang="ar-EG" sz="2800" dirty="0">
                <a:latin typeface="Sakkal Majalla" panose="02000000000000000000" pitchFamily="2" charset="-78"/>
                <a:cs typeface="Sakkal Majalla" panose="02000000000000000000" pitchFamily="2" charset="-78"/>
              </a:rPr>
              <a:t> </a:t>
            </a:r>
            <a:r>
              <a:rPr lang="ar-EG" sz="2800" dirty="0" err="1">
                <a:latin typeface="Sakkal Majalla" panose="02000000000000000000" pitchFamily="2" charset="-78"/>
                <a:cs typeface="Sakkal Majalla" panose="02000000000000000000" pitchFamily="2" charset="-78"/>
              </a:rPr>
              <a:t>تيريفثاليت</a:t>
            </a:r>
            <a:r>
              <a:rPr lang="ar-EG" sz="2800" dirty="0">
                <a:latin typeface="Sakkal Majalla" panose="02000000000000000000" pitchFamily="2" charset="-78"/>
                <a:cs typeface="Sakkal Majalla" panose="02000000000000000000" pitchFamily="2" charset="-78"/>
              </a:rPr>
              <a:t> </a:t>
            </a:r>
            <a:r>
              <a:rPr lang="ar-EG" sz="2800" dirty="0" err="1">
                <a:latin typeface="Sakkal Majalla" panose="02000000000000000000" pitchFamily="2" charset="-78"/>
                <a:cs typeface="Sakkal Majalla" panose="02000000000000000000" pitchFamily="2" charset="-78"/>
              </a:rPr>
              <a:t>(</a:t>
            </a:r>
            <a:r>
              <a:rPr lang="en-US" sz="2800" dirty="0">
                <a:latin typeface="Sakkal Majalla" panose="02000000000000000000" pitchFamily="2" charset="-78"/>
                <a:cs typeface="Sakkal Majalla" panose="02000000000000000000" pitchFamily="2" charset="-78"/>
              </a:rPr>
              <a:t>PET</a:t>
            </a:r>
            <a:r>
              <a:rPr lang="ar-EG" sz="2800" dirty="0">
                <a:latin typeface="Sakkal Majalla" panose="02000000000000000000" pitchFamily="2" charset="-78"/>
                <a:cs typeface="Sakkal Majalla" panose="02000000000000000000" pitchFamily="2" charset="-78"/>
              </a:rPr>
              <a:t>) أن ينمو</a:t>
            </a:r>
            <a:r>
              <a:rPr lang="en-US" sz="2800"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خلال السنوات القادمة ليكون جزءًا من السوق العالمي الذي يبلغ حجمه 42 مليار دولار أمريكي</a:t>
            </a:r>
          </a:p>
          <a:p>
            <a:pPr marL="342900" indent="-342900" algn="r" rtl="1">
              <a:spcBef>
                <a:spcPts val="1200"/>
              </a:spcBef>
              <a:spcAft>
                <a:spcPts val="12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يمكن إعادة تدوير النفايات العضوية لتحويلها إلى سماد للاستخدام في الموقع أو للبيع</a:t>
            </a:r>
          </a:p>
          <a:p>
            <a:pPr marL="342900" indent="-342900" algn="r" rtl="1">
              <a:spcBef>
                <a:spcPts val="1200"/>
              </a:spcBef>
              <a:spcAft>
                <a:spcPts val="12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يمكن أن تنمو عملية تفكيك النفايات الإلكترونية وتتكامل مع الأسواق العالمية</a:t>
            </a:r>
            <a:endParaRPr lang="en-US" sz="2800" dirty="0">
              <a:latin typeface="Sakkal Majalla" panose="02000000000000000000" pitchFamily="2" charset="-78"/>
              <a:cs typeface="Sakkal Majalla" panose="02000000000000000000" pitchFamily="2" charset="-78"/>
            </a:endParaRPr>
          </a:p>
          <a:p>
            <a:pPr>
              <a:spcBef>
                <a:spcPts val="1200"/>
              </a:spcBef>
              <a:spcAft>
                <a:spcPts val="1200"/>
              </a:spcAft>
            </a:pPr>
            <a:r>
              <a:rPr lang="en-US" sz="2800" dirty="0">
                <a:latin typeface="Sakkal Majalla" panose="02000000000000000000" pitchFamily="2" charset="-78"/>
                <a:cs typeface="Sakkal Majalla" panose="02000000000000000000" pitchFamily="2" charset="-78"/>
              </a:rPr>
              <a:t> </a:t>
            </a:r>
          </a:p>
        </p:txBody>
      </p:sp>
      <p:grpSp>
        <p:nvGrpSpPr>
          <p:cNvPr id="3" name="Group 2">
            <a:extLst>
              <a:ext uri="{FF2B5EF4-FFF2-40B4-BE49-F238E27FC236}">
                <a16:creationId xmlns:a16="http://schemas.microsoft.com/office/drawing/2014/main" id="{7B8A90EF-61EB-41F2-AB12-AAC3A59BB2D4}"/>
              </a:ext>
            </a:extLst>
          </p:cNvPr>
          <p:cNvGrpSpPr/>
          <p:nvPr/>
        </p:nvGrpSpPr>
        <p:grpSpPr>
          <a:xfrm>
            <a:off x="162280" y="2148130"/>
            <a:ext cx="3965289" cy="3147906"/>
            <a:chOff x="4951139" y="2492514"/>
            <a:chExt cx="3965289" cy="3147906"/>
          </a:xfrm>
        </p:grpSpPr>
        <p:pic>
          <p:nvPicPr>
            <p:cNvPr id="6148" name="Picture 4" descr="Lacto-Bokashi EGYPT - Home | Facebook">
              <a:extLst>
                <a:ext uri="{FF2B5EF4-FFF2-40B4-BE49-F238E27FC236}">
                  <a16:creationId xmlns:a16="http://schemas.microsoft.com/office/drawing/2014/main" id="{C2754A29-FED6-4499-9862-2FE89A903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2375" y="2492514"/>
              <a:ext cx="3532835" cy="197838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4AAF867-898F-4259-A1ED-DB8EEA2AA515}"/>
                </a:ext>
              </a:extLst>
            </p:cNvPr>
            <p:cNvSpPr/>
            <p:nvPr/>
          </p:nvSpPr>
          <p:spPr>
            <a:xfrm>
              <a:off x="4951139" y="4717090"/>
              <a:ext cx="3965289" cy="923330"/>
            </a:xfrm>
            <a:prstGeom prst="rect">
              <a:avLst/>
            </a:prstGeom>
          </p:spPr>
          <p:txBody>
            <a:bodyPr wrap="square">
              <a:spAutoFit/>
            </a:bodyPr>
            <a:lstStyle/>
            <a:p>
              <a:pPr algn="ctr" rtl="1"/>
              <a:r>
                <a:rPr lang="ar-EG" sz="1800" dirty="0">
                  <a:solidFill>
                    <a:schemeClr val="tx1"/>
                  </a:solidFill>
                  <a:latin typeface="Sakkal Majalla" panose="02000000000000000000" pitchFamily="2" charset="-78"/>
                  <a:cs typeface="Sakkal Majalla" panose="02000000000000000000" pitchFamily="2" charset="-78"/>
                </a:rPr>
                <a:t>تبيع شركة (لاكتو) المصرية وحدات لتصنيع سماد بوكاشي لإعادة تدوير النفايات العضوية واستخدامها بالمنازل والمرافق التجارية</a:t>
              </a:r>
              <a:endParaRPr lang="en-US" sz="1800" dirty="0">
                <a:solidFill>
                  <a:schemeClr val="tx1"/>
                </a:solidFill>
                <a:latin typeface="Sakkal Majalla" panose="02000000000000000000" pitchFamily="2" charset="-78"/>
                <a:cs typeface="Sakkal Majalla" panose="02000000000000000000" pitchFamily="2" charset="-78"/>
              </a:endParaRPr>
            </a:p>
          </p:txBody>
        </p:sp>
      </p:grpSp>
      <p:sp>
        <p:nvSpPr>
          <p:cNvPr id="11" name="Title 1">
            <a:extLst>
              <a:ext uri="{FF2B5EF4-FFF2-40B4-BE49-F238E27FC236}">
                <a16:creationId xmlns:a16="http://schemas.microsoft.com/office/drawing/2014/main" id="{BEF66A7B-796D-4EF7-A23E-799C427DEE57}"/>
              </a:ext>
            </a:extLst>
          </p:cNvPr>
          <p:cNvSpPr txBox="1">
            <a:spLocks/>
          </p:cNvSpPr>
          <p:nvPr/>
        </p:nvSpPr>
        <p:spPr>
          <a:xfrm>
            <a:off x="393497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التوجه نحو إعادة التدوير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تحديد الأسواق المحتملة والفرص</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9" name="Rectangle 8">
            <a:extLst>
              <a:ext uri="{FF2B5EF4-FFF2-40B4-BE49-F238E27FC236}">
                <a16:creationId xmlns:a16="http://schemas.microsoft.com/office/drawing/2014/main" id="{32CA1676-B047-4B8B-B32C-A03E31F0D5D3}"/>
              </a:ext>
            </a:extLst>
          </p:cNvPr>
          <p:cNvSpPr/>
          <p:nvPr/>
        </p:nvSpPr>
        <p:spPr>
          <a:xfrm>
            <a:off x="182880" y="178428"/>
            <a:ext cx="4198508" cy="1540037"/>
          </a:xfrm>
          <a:prstGeom prst="rect">
            <a:avLst/>
          </a:prstGeom>
        </p:spPr>
        <p:txBody>
          <a:bodyPr wrap="square">
            <a:spAutoFit/>
          </a:bodyPr>
          <a:lstStyle/>
          <a:p>
            <a:pPr algn="r" rtl="1">
              <a:lnSpc>
                <a:spcPct val="112000"/>
              </a:lnSpc>
            </a:pPr>
            <a:r>
              <a:rPr lang="ar-EG" sz="2800" dirty="0">
                <a:solidFill>
                  <a:schemeClr val="bg2"/>
                </a:solidFill>
                <a:latin typeface="Sakkal Majalla" panose="02000000000000000000" pitchFamily="2" charset="-78"/>
                <a:cs typeface="Sakkal Majalla" panose="02000000000000000000" pitchFamily="2" charset="-78"/>
              </a:rPr>
              <a:t>يمكن أن تنمو أسواق إعادة التدوير في الأردن مما يؤدي إلى زيادة ربحية مولدي النفايات ومقدمي الخدمات</a:t>
            </a:r>
            <a:endParaRPr lang="en-US" sz="2800" dirty="0">
              <a:solidFill>
                <a:schemeClr val="bg2"/>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80165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021980" y="3162948"/>
            <a:ext cx="5230446" cy="3142463"/>
          </a:xfrm>
          <a:prstGeom prst="rect">
            <a:avLst/>
          </a:prstGeom>
        </p:spPr>
        <p:txBody>
          <a:bodyPr wrap="square">
            <a:spAutoFit/>
          </a:bodyPr>
          <a:lstStyle/>
          <a:p>
            <a:pPr algn="r" rtl="1">
              <a:lnSpc>
                <a:spcPct val="113000"/>
              </a:lnSpc>
              <a:spcBef>
                <a:spcPts val="1200"/>
              </a:spcBef>
              <a:spcAft>
                <a:spcPts val="1200"/>
              </a:spcAft>
            </a:pPr>
            <a:r>
              <a:rPr lang="ar-EG" sz="2400" dirty="0">
                <a:latin typeface="Sakkal Majalla" panose="02000000000000000000" pitchFamily="2" charset="-78"/>
                <a:cs typeface="Sakkal Majalla" panose="02000000000000000000" pitchFamily="2" charset="-78"/>
              </a:rPr>
              <a:t>تتماشى أهداف "</a:t>
            </a:r>
            <a:r>
              <a:rPr lang="ar-EG" sz="2400" b="1" dirty="0">
                <a:latin typeface="Sakkal Majalla" panose="02000000000000000000" pitchFamily="2" charset="-78"/>
                <a:cs typeface="Sakkal Majalla" panose="02000000000000000000" pitchFamily="2" charset="-78"/>
              </a:rPr>
              <a:t>مجموعة فنادق إنتركونتيننتال</a:t>
            </a:r>
            <a:r>
              <a:rPr lang="ar-EG" sz="2400" dirty="0">
                <a:latin typeface="Sakkal Majalla" panose="02000000000000000000" pitchFamily="2" charset="-78"/>
                <a:cs typeface="Sakkal Majalla" panose="02000000000000000000" pitchFamily="2" charset="-78"/>
              </a:rPr>
              <a:t>" مع أهداف التنمية المستدامة للأمم المتحدة، ولديها 4 مستويات من الاعتماد في الحد من استخدام الطاقة بنسبة تصل إلى 25٪</a:t>
            </a:r>
          </a:p>
          <a:p>
            <a:pPr algn="r" rtl="1">
              <a:lnSpc>
                <a:spcPct val="113000"/>
              </a:lnSpc>
              <a:spcBef>
                <a:spcPts val="1200"/>
              </a:spcBef>
              <a:spcAft>
                <a:spcPts val="1200"/>
              </a:spcAft>
            </a:pPr>
            <a:endParaRPr lang="ar-EG" sz="2000" dirty="0">
              <a:latin typeface="Sakkal Majalla" panose="02000000000000000000" pitchFamily="2" charset="-78"/>
              <a:cs typeface="Sakkal Majalla" panose="02000000000000000000" pitchFamily="2" charset="-78"/>
            </a:endParaRPr>
          </a:p>
          <a:p>
            <a:pPr algn="r" rtl="1">
              <a:lnSpc>
                <a:spcPct val="113000"/>
              </a:lnSpc>
              <a:spcBef>
                <a:spcPts val="1200"/>
              </a:spcBef>
              <a:spcAft>
                <a:spcPts val="1200"/>
              </a:spcAft>
            </a:pPr>
            <a:r>
              <a:rPr lang="ar-EG" sz="2400" dirty="0">
                <a:latin typeface="Sakkal Majalla" panose="02000000000000000000" pitchFamily="2" charset="-78"/>
                <a:cs typeface="Sakkal Majalla" panose="02000000000000000000" pitchFamily="2" charset="-78"/>
              </a:rPr>
              <a:t>تتبنى مجموعة ”</a:t>
            </a:r>
            <a:r>
              <a:rPr lang="ar-EG" sz="2400" b="1" dirty="0">
                <a:latin typeface="Sakkal Majalla" panose="02000000000000000000" pitchFamily="2" charset="-78"/>
                <a:cs typeface="Sakkal Majalla" panose="02000000000000000000" pitchFamily="2" charset="-78"/>
              </a:rPr>
              <a:t>ماريوت الدولية </a:t>
            </a:r>
            <a:r>
              <a:rPr lang="ar-EG" sz="2400" dirty="0">
                <a:latin typeface="Sakkal Majalla" panose="02000000000000000000" pitchFamily="2" charset="-78"/>
                <a:cs typeface="Sakkal Majalla" panose="02000000000000000000" pitchFamily="2" charset="-78"/>
              </a:rPr>
              <a:t>"خططًا إستراتيجية للاستدامة تدعم استدامة العمليات</a:t>
            </a:r>
            <a:endParaRPr lang="en-US" sz="2400" dirty="0">
              <a:latin typeface="Sakkal Majalla" panose="02000000000000000000" pitchFamily="2" charset="-78"/>
              <a:cs typeface="Sakkal Majalla" panose="02000000000000000000" pitchFamily="2" charset="-78"/>
            </a:endParaRPr>
          </a:p>
        </p:txBody>
      </p:sp>
      <p:sp>
        <p:nvSpPr>
          <p:cNvPr id="13" name="TextBox 12">
            <a:extLst>
              <a:ext uri="{FF2B5EF4-FFF2-40B4-BE49-F238E27FC236}">
                <a16:creationId xmlns:a16="http://schemas.microsoft.com/office/drawing/2014/main" id="{CD97DB60-7DBA-44B7-8506-06457B59C6DE}"/>
              </a:ext>
            </a:extLst>
          </p:cNvPr>
          <p:cNvSpPr txBox="1"/>
          <p:nvPr/>
        </p:nvSpPr>
        <p:spPr>
          <a:xfrm>
            <a:off x="2231859" y="6429375"/>
            <a:ext cx="6740691" cy="230832"/>
          </a:xfrm>
          <a:prstGeom prst="rect">
            <a:avLst/>
          </a:prstGeom>
          <a:noFill/>
        </p:spPr>
        <p:txBody>
          <a:bodyPr wrap="square" rtlCol="0">
            <a:spAutoFit/>
          </a:bodyPr>
          <a:lstStyle/>
          <a:p>
            <a:pPr algn="r" rtl="1"/>
            <a:r>
              <a:rPr lang="ar-EG" sz="900" dirty="0">
                <a:latin typeface="Sakkal Majalla" panose="02000000000000000000" pitchFamily="2" charset="-78"/>
                <a:cs typeface="Sakkal Majalla" panose="02000000000000000000" pitchFamily="2" charset="-78"/>
              </a:rPr>
              <a:t>* دراسة استقصائية أجراها موقع تريب </a:t>
            </a:r>
            <a:r>
              <a:rPr lang="ar-EG" sz="900" dirty="0" err="1">
                <a:latin typeface="Sakkal Majalla" panose="02000000000000000000" pitchFamily="2" charset="-78"/>
                <a:cs typeface="Sakkal Majalla" panose="02000000000000000000" pitchFamily="2" charset="-78"/>
              </a:rPr>
              <a:t>أدفيزور</a:t>
            </a:r>
            <a:r>
              <a:rPr lang="ar-EG" sz="900" dirty="0">
                <a:latin typeface="Sakkal Majalla" panose="02000000000000000000" pitchFamily="2" charset="-78"/>
                <a:cs typeface="Sakkal Majalla" panose="02000000000000000000" pitchFamily="2" charset="-78"/>
              </a:rPr>
              <a:t> (المجلة الأوروبية للبحوث </a:t>
            </a:r>
            <a:r>
              <a:rPr lang="ar-EG" sz="900" dirty="0" err="1">
                <a:latin typeface="Sakkal Majalla" panose="02000000000000000000" pitchFamily="2" charset="-78"/>
                <a:cs typeface="Sakkal Majalla" panose="02000000000000000000" pitchFamily="2" charset="-78"/>
              </a:rPr>
              <a:t>السياحية </a:t>
            </a:r>
            <a:r>
              <a:rPr lang="ar-EG" sz="900" dirty="0">
                <a:latin typeface="Sakkal Majalla" panose="02000000000000000000" pitchFamily="2" charset="-78"/>
                <a:cs typeface="Sakkal Majalla" panose="02000000000000000000" pitchFamily="2" charset="-78"/>
              </a:rPr>
              <a:t>- آثار الممارسات الخضراء على رضا النزلاء </a:t>
            </a:r>
            <a:r>
              <a:rPr lang="ar-EG" sz="900" dirty="0" err="1">
                <a:latin typeface="Sakkal Majalla" panose="02000000000000000000" pitchFamily="2" charset="-78"/>
                <a:cs typeface="Sakkal Majalla" panose="02000000000000000000" pitchFamily="2" charset="-78"/>
              </a:rPr>
              <a:t>وولائهم </a:t>
            </a:r>
            <a:r>
              <a:rPr lang="ar-EG" sz="900" dirty="0">
                <a:latin typeface="Sakkal Majalla" panose="02000000000000000000" pitchFamily="2" charset="-78"/>
                <a:cs typeface="Sakkal Majalla" panose="02000000000000000000" pitchFamily="2" charset="-78"/>
              </a:rPr>
              <a:t>- 2018</a:t>
            </a:r>
            <a:r>
              <a:rPr lang="ar-EG" sz="900" dirty="0" err="1">
                <a:latin typeface="Sakkal Majalla" panose="02000000000000000000" pitchFamily="2" charset="-78"/>
                <a:cs typeface="Sakkal Majalla" panose="02000000000000000000" pitchFamily="2" charset="-78"/>
              </a:rPr>
              <a:t>)</a:t>
            </a:r>
            <a:endParaRPr lang="en-US" sz="900" dirty="0">
              <a:latin typeface="Sakkal Majalla" panose="02000000000000000000" pitchFamily="2" charset="-78"/>
              <a:cs typeface="Sakkal Majalla" panose="02000000000000000000" pitchFamily="2" charset="-78"/>
            </a:endParaRP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9352" b="21466"/>
          <a:stretch/>
        </p:blipFill>
        <p:spPr>
          <a:xfrm>
            <a:off x="579339" y="3533764"/>
            <a:ext cx="1887738" cy="583743"/>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24090" b="19565"/>
          <a:stretch/>
        </p:blipFill>
        <p:spPr>
          <a:xfrm>
            <a:off x="622437" y="5363352"/>
            <a:ext cx="1844640" cy="583743"/>
          </a:xfrm>
          <a:prstGeom prst="rect">
            <a:avLst/>
          </a:prstGeom>
        </p:spPr>
      </p:pic>
      <p:sp>
        <p:nvSpPr>
          <p:cNvPr id="10" name="Title 1">
            <a:extLst>
              <a:ext uri="{FF2B5EF4-FFF2-40B4-BE49-F238E27FC236}">
                <a16:creationId xmlns:a16="http://schemas.microsoft.com/office/drawing/2014/main" id="{929836AF-D988-464B-AB43-23E5300E8C46}"/>
              </a:ext>
            </a:extLst>
          </p:cNvPr>
          <p:cNvSpPr txBox="1">
            <a:spLocks/>
          </p:cNvSpPr>
          <p:nvPr/>
        </p:nvSpPr>
        <p:spPr>
          <a:xfrm>
            <a:off x="3931920" y="182880"/>
            <a:ext cx="4666105"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التوجه نحو إعادة التدوير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جذب العملاء المهتمين بالبيئة</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1" name="Rectangle 10">
            <a:extLst>
              <a:ext uri="{FF2B5EF4-FFF2-40B4-BE49-F238E27FC236}">
                <a16:creationId xmlns:a16="http://schemas.microsoft.com/office/drawing/2014/main" id="{CCFEF1F8-1163-466F-B4E3-8A7EB473BDAD}"/>
              </a:ext>
            </a:extLst>
          </p:cNvPr>
          <p:cNvSpPr/>
          <p:nvPr/>
        </p:nvSpPr>
        <p:spPr>
          <a:xfrm>
            <a:off x="182880" y="182880"/>
            <a:ext cx="3857394" cy="1057469"/>
          </a:xfrm>
          <a:prstGeom prst="rect">
            <a:avLst/>
          </a:prstGeom>
        </p:spPr>
        <p:txBody>
          <a:bodyPr wrap="square">
            <a:spAutoFit/>
          </a:bodyPr>
          <a:lstStyle/>
          <a:p>
            <a:pPr algn="r" rtl="1">
              <a:lnSpc>
                <a:spcPct val="112000"/>
              </a:lnSpc>
            </a:pPr>
            <a:r>
              <a:rPr lang="ar-EG" sz="2800" dirty="0">
                <a:solidFill>
                  <a:srgbClr val="002060"/>
                </a:solidFill>
                <a:latin typeface="Sakkal Majalla" panose="02000000000000000000" pitchFamily="2" charset="-78"/>
                <a:cs typeface="Sakkal Majalla" panose="02000000000000000000" pitchFamily="2" charset="-78"/>
              </a:rPr>
              <a:t>عامل تميز و تنافسية هام للعملاء المهتمين بالبيئة</a:t>
            </a:r>
            <a:endParaRPr lang="en-US" sz="2800" dirty="0">
              <a:solidFill>
                <a:srgbClr val="002060"/>
              </a:solidFill>
              <a:latin typeface="Sakkal Majalla" panose="02000000000000000000" pitchFamily="2" charset="-78"/>
              <a:cs typeface="Sakkal Majalla" panose="02000000000000000000" pitchFamily="2" charset="-78"/>
            </a:endParaRPr>
          </a:p>
        </p:txBody>
      </p:sp>
      <p:sp>
        <p:nvSpPr>
          <p:cNvPr id="3" name="Rectangle 2"/>
          <p:cNvSpPr/>
          <p:nvPr/>
        </p:nvSpPr>
        <p:spPr>
          <a:xfrm>
            <a:off x="579339" y="1847942"/>
            <a:ext cx="7880117" cy="954107"/>
          </a:xfrm>
          <a:prstGeom prst="rect">
            <a:avLst/>
          </a:prstGeom>
        </p:spPr>
        <p:txBody>
          <a:bodyPr wrap="square">
            <a:spAutoFit/>
          </a:bodyPr>
          <a:lstStyle/>
          <a:p>
            <a:pPr algn="r" rtl="1"/>
            <a:r>
              <a:rPr lang="en-US" sz="2800" dirty="0">
                <a:latin typeface="Sakkal Majalla" panose="02000000000000000000" pitchFamily="2" charset="-78"/>
                <a:cs typeface="Sakkal Majalla" panose="02000000000000000000" pitchFamily="2" charset="-78"/>
              </a:rPr>
              <a:t>*</a:t>
            </a:r>
            <a:r>
              <a:rPr lang="ar-EG" sz="2800" dirty="0">
                <a:latin typeface="Sakkal Majalla" panose="02000000000000000000" pitchFamily="2" charset="-78"/>
                <a:cs typeface="Sakkal Majalla" panose="02000000000000000000" pitchFamily="2" charset="-78"/>
              </a:rPr>
              <a:t>(62٪) من المسافرين يأخذون في الاعتبار الأمور البيئية عند اتخاذ قرار الإقامة في أي فندق</a:t>
            </a:r>
            <a:endParaRPr lang="en-US" sz="28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58813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1000"/>
                                        <p:tgtEl>
                                          <p:spTgt spid="14"/>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1000"/>
                                        <p:tgtEl>
                                          <p:spTgt spid="12"/>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1000"/>
                                        <p:tgtEl>
                                          <p:spTgt spid="16"/>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859C719-05BE-4A77-886F-C4FDED6FD575}"/>
              </a:ext>
            </a:extLst>
          </p:cNvPr>
          <p:cNvGrpSpPr/>
          <p:nvPr/>
        </p:nvGrpSpPr>
        <p:grpSpPr>
          <a:xfrm>
            <a:off x="630406" y="1657913"/>
            <a:ext cx="3117082" cy="4252661"/>
            <a:chOff x="5653668" y="1910415"/>
            <a:chExt cx="3117082" cy="4252661"/>
          </a:xfrm>
        </p:grpSpPr>
        <p:pic>
          <p:nvPicPr>
            <p:cNvPr id="12" name="Picture 11" descr="A picture containing timeline&#10;&#10;Description automatically generated">
              <a:extLst>
                <a:ext uri="{FF2B5EF4-FFF2-40B4-BE49-F238E27FC236}">
                  <a16:creationId xmlns:a16="http://schemas.microsoft.com/office/drawing/2014/main" id="{7E790A8E-8609-4DD4-96AA-3715D0029CCB}"/>
                </a:ext>
              </a:extLst>
            </p:cNvPr>
            <p:cNvPicPr>
              <a:picLocks noChangeAspect="1"/>
            </p:cNvPicPr>
            <p:nvPr/>
          </p:nvPicPr>
          <p:blipFill>
            <a:blip r:embed="rId2"/>
            <a:stretch>
              <a:fillRect/>
            </a:stretch>
          </p:blipFill>
          <p:spPr>
            <a:xfrm>
              <a:off x="5664523" y="1910415"/>
              <a:ext cx="1532641" cy="2145006"/>
            </a:xfrm>
            <a:prstGeom prst="rect">
              <a:avLst/>
            </a:prstGeom>
          </p:spPr>
        </p:pic>
        <p:pic>
          <p:nvPicPr>
            <p:cNvPr id="14" name="Picture 13" descr="Text, background pattern&#10;&#10;Description automatically generated">
              <a:extLst>
                <a:ext uri="{FF2B5EF4-FFF2-40B4-BE49-F238E27FC236}">
                  <a16:creationId xmlns:a16="http://schemas.microsoft.com/office/drawing/2014/main" id="{BC31DCEE-D118-4C71-A925-E4230D2572DD}"/>
                </a:ext>
              </a:extLst>
            </p:cNvPr>
            <p:cNvPicPr>
              <a:picLocks noChangeAspect="1"/>
            </p:cNvPicPr>
            <p:nvPr/>
          </p:nvPicPr>
          <p:blipFill>
            <a:blip r:embed="rId3"/>
            <a:stretch>
              <a:fillRect/>
            </a:stretch>
          </p:blipFill>
          <p:spPr>
            <a:xfrm>
              <a:off x="7283144" y="1954538"/>
              <a:ext cx="1487606" cy="2104243"/>
            </a:xfrm>
            <a:prstGeom prst="rect">
              <a:avLst/>
            </a:prstGeom>
          </p:spPr>
        </p:pic>
        <p:pic>
          <p:nvPicPr>
            <p:cNvPr id="9" name="Picture 8">
              <a:extLst>
                <a:ext uri="{FF2B5EF4-FFF2-40B4-BE49-F238E27FC236}">
                  <a16:creationId xmlns:a16="http://schemas.microsoft.com/office/drawing/2014/main" id="{0D140DC2-1CEC-4BAA-93C1-C3797B1DB16A}"/>
                </a:ext>
              </a:extLst>
            </p:cNvPr>
            <p:cNvPicPr>
              <a:picLocks noChangeAspect="1"/>
            </p:cNvPicPr>
            <p:nvPr/>
          </p:nvPicPr>
          <p:blipFill rotWithShape="1">
            <a:blip r:embed="rId4"/>
            <a:srcRect l="33901" t="28719" r="31547" b="10922"/>
            <a:stretch/>
          </p:blipFill>
          <p:spPr>
            <a:xfrm>
              <a:off x="5653668" y="4111465"/>
              <a:ext cx="1543495" cy="2051611"/>
            </a:xfrm>
            <a:prstGeom prst="rect">
              <a:avLst/>
            </a:prstGeom>
          </p:spPr>
        </p:pic>
        <p:pic>
          <p:nvPicPr>
            <p:cNvPr id="11" name="Picture 4">
              <a:extLst>
                <a:ext uri="{FF2B5EF4-FFF2-40B4-BE49-F238E27FC236}">
                  <a16:creationId xmlns:a16="http://schemas.microsoft.com/office/drawing/2014/main" id="{2D09F462-CB55-4104-B5B6-10953D38AC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3144" y="4111465"/>
              <a:ext cx="1487606" cy="2051611"/>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itle 1">
            <a:extLst>
              <a:ext uri="{FF2B5EF4-FFF2-40B4-BE49-F238E27FC236}">
                <a16:creationId xmlns:a16="http://schemas.microsoft.com/office/drawing/2014/main" id="{9E3B284C-3B39-4827-9070-3DD3DEB350AF}"/>
              </a:ext>
            </a:extLst>
          </p:cNvPr>
          <p:cNvSpPr txBox="1">
            <a:spLocks/>
          </p:cNvSpPr>
          <p:nvPr/>
        </p:nvSpPr>
        <p:spPr>
          <a:xfrm>
            <a:off x="3931920" y="182880"/>
            <a:ext cx="4662765"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التوجه نحو إعادة التدوير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إشراك العملاء والموظفين</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6" name="Rectangle 15">
            <a:extLst>
              <a:ext uri="{FF2B5EF4-FFF2-40B4-BE49-F238E27FC236}">
                <a16:creationId xmlns:a16="http://schemas.microsoft.com/office/drawing/2014/main" id="{DCD6AF1B-7F56-4020-8145-5A86B02BD55F}"/>
              </a:ext>
            </a:extLst>
          </p:cNvPr>
          <p:cNvSpPr/>
          <p:nvPr/>
        </p:nvSpPr>
        <p:spPr>
          <a:xfrm>
            <a:off x="4011699" y="1645920"/>
            <a:ext cx="4612758" cy="4924425"/>
          </a:xfrm>
          <a:prstGeom prst="rect">
            <a:avLst/>
          </a:prstGeom>
        </p:spPr>
        <p:txBody>
          <a:bodyPr wrap="square">
            <a:spAutoFit/>
          </a:bodyPr>
          <a:lstStyle/>
          <a:p>
            <a:pPr marL="342900" indent="-342900" algn="r" rtl="1">
              <a:spcBef>
                <a:spcPts val="1200"/>
              </a:spcBef>
              <a:spcAft>
                <a:spcPts val="1200"/>
              </a:spcAft>
              <a:buFont typeface="Wingdings" panose="05000000000000000000" pitchFamily="2" charset="2"/>
              <a:buChar char="v"/>
            </a:pPr>
            <a:r>
              <a:rPr lang="ar-EG" sz="2600" dirty="0">
                <a:latin typeface="Sakkal Majalla" panose="02000000000000000000" pitchFamily="2" charset="-78"/>
                <a:cs typeface="Sakkal Majalla" panose="02000000000000000000" pitchFamily="2" charset="-78"/>
              </a:rPr>
              <a:t>أداة تسويق قوية غير مباشرة</a:t>
            </a:r>
          </a:p>
          <a:p>
            <a:pPr marL="342900" indent="-342900" algn="r" rtl="1">
              <a:spcBef>
                <a:spcPts val="1200"/>
              </a:spcBef>
              <a:spcAft>
                <a:spcPts val="1200"/>
              </a:spcAft>
              <a:buFont typeface="Wingdings" panose="05000000000000000000" pitchFamily="2" charset="2"/>
              <a:buChar char="v"/>
            </a:pPr>
            <a:r>
              <a:rPr lang="ar-EG" sz="2600" dirty="0">
                <a:latin typeface="Sakkal Majalla" panose="02000000000000000000" pitchFamily="2" charset="-78"/>
                <a:cs typeface="Sakkal Majalla" panose="02000000000000000000" pitchFamily="2" charset="-78"/>
              </a:rPr>
              <a:t>تساعد على زيادة الولاء للعلامة التجارية</a:t>
            </a:r>
          </a:p>
          <a:p>
            <a:pPr marL="342900" indent="-342900" algn="r" rtl="1">
              <a:spcBef>
                <a:spcPts val="1200"/>
              </a:spcBef>
              <a:spcAft>
                <a:spcPts val="1200"/>
              </a:spcAft>
              <a:buFont typeface="Wingdings" panose="05000000000000000000" pitchFamily="2" charset="2"/>
              <a:buChar char="v"/>
            </a:pPr>
            <a:r>
              <a:rPr lang="ar-EG" sz="2600" dirty="0">
                <a:latin typeface="Sakkal Majalla" panose="02000000000000000000" pitchFamily="2" charset="-78"/>
                <a:cs typeface="Sakkal Majalla" panose="02000000000000000000" pitchFamily="2" charset="-78"/>
              </a:rPr>
              <a:t>تمثل مشاركة النصائح مع العملاء ومساعدتهم على الحد من إنتاج النفايات وإعادة الاستخدام وإعادة التدوير عامل تميز في السوق</a:t>
            </a:r>
          </a:p>
          <a:p>
            <a:pPr marL="342900" indent="-342900" algn="r" rtl="1">
              <a:spcBef>
                <a:spcPts val="1200"/>
              </a:spcBef>
              <a:spcAft>
                <a:spcPts val="1200"/>
              </a:spcAft>
              <a:buFont typeface="Wingdings" panose="05000000000000000000" pitchFamily="2" charset="2"/>
              <a:buChar char="v"/>
            </a:pPr>
            <a:r>
              <a:rPr lang="ar-EG" sz="2600" dirty="0">
                <a:latin typeface="Sakkal Majalla" panose="02000000000000000000" pitchFamily="2" charset="-78"/>
                <a:cs typeface="Sakkal Majalla" panose="02000000000000000000" pitchFamily="2" charset="-78"/>
              </a:rPr>
              <a:t>مكافأة الموظفين</a:t>
            </a:r>
          </a:p>
          <a:p>
            <a:pPr marL="342900" indent="-342900" algn="r" rtl="1">
              <a:spcBef>
                <a:spcPts val="1200"/>
              </a:spcBef>
              <a:spcAft>
                <a:spcPts val="1200"/>
              </a:spcAft>
              <a:buFont typeface="Wingdings" panose="05000000000000000000" pitchFamily="2" charset="2"/>
              <a:buChar char="v"/>
            </a:pPr>
            <a:r>
              <a:rPr lang="ar-EG" sz="2600" dirty="0">
                <a:latin typeface="Sakkal Majalla" panose="02000000000000000000" pitchFamily="2" charset="-78"/>
                <a:cs typeface="Sakkal Majalla" panose="02000000000000000000" pitchFamily="2" charset="-78"/>
              </a:rPr>
              <a:t>زيادة معدل الاحتفاظ بالموظفين وشعورهم بالانتماء</a:t>
            </a:r>
            <a:endParaRPr lang="en-US" sz="2600" dirty="0">
              <a:latin typeface="Sakkal Majalla" panose="02000000000000000000" pitchFamily="2" charset="-78"/>
              <a:cs typeface="Sakkal Majalla" panose="02000000000000000000" pitchFamily="2" charset="-78"/>
            </a:endParaRPr>
          </a:p>
        </p:txBody>
      </p:sp>
      <p:sp>
        <p:nvSpPr>
          <p:cNvPr id="17" name="Rectangle 16">
            <a:extLst>
              <a:ext uri="{FF2B5EF4-FFF2-40B4-BE49-F238E27FC236}">
                <a16:creationId xmlns:a16="http://schemas.microsoft.com/office/drawing/2014/main" id="{DF629187-BCD2-45EE-B5A9-711ECC200903}"/>
              </a:ext>
            </a:extLst>
          </p:cNvPr>
          <p:cNvSpPr/>
          <p:nvPr/>
        </p:nvSpPr>
        <p:spPr>
          <a:xfrm>
            <a:off x="182880" y="184758"/>
            <a:ext cx="3828819" cy="1057469"/>
          </a:xfrm>
          <a:prstGeom prst="rect">
            <a:avLst/>
          </a:prstGeom>
        </p:spPr>
        <p:txBody>
          <a:bodyPr wrap="square">
            <a:spAutoFit/>
          </a:bodyPr>
          <a:lstStyle/>
          <a:p>
            <a:pPr algn="r" rtl="1">
              <a:lnSpc>
                <a:spcPct val="112000"/>
              </a:lnSpc>
            </a:pPr>
            <a:r>
              <a:rPr lang="ar-EG" sz="2800" dirty="0">
                <a:solidFill>
                  <a:srgbClr val="002060"/>
                </a:solidFill>
                <a:latin typeface="Sakkal Majalla" panose="02000000000000000000" pitchFamily="2" charset="-78"/>
                <a:cs typeface="Sakkal Majalla" panose="02000000000000000000" pitchFamily="2" charset="-78"/>
              </a:rPr>
              <a:t>يوجد العديد من الفوائد غير المباشرة في عملك في إدارة النفايات</a:t>
            </a:r>
            <a:endParaRPr lang="en-US" sz="2800" dirty="0">
              <a:solidFill>
                <a:srgbClr val="002060"/>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42524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2000"/>
                                        <p:tgtEl>
                                          <p:spTgt spid="2"/>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297680" y="1645920"/>
            <a:ext cx="4241800" cy="5570756"/>
          </a:xfrm>
          <a:prstGeom prst="rect">
            <a:avLst/>
          </a:prstGeom>
        </p:spPr>
        <p:txBody>
          <a:bodyPr wrap="square">
            <a:spAutoFit/>
          </a:bodyPr>
          <a:lstStyle/>
          <a:p>
            <a:pPr marL="342900" indent="-342900" algn="r" rtl="1">
              <a:spcBef>
                <a:spcPts val="1200"/>
              </a:spcBef>
              <a:spcAft>
                <a:spcPts val="1200"/>
              </a:spcAft>
              <a:buFont typeface="Wingdings" panose="05000000000000000000" pitchFamily="2" charset="2"/>
              <a:buChar char="v"/>
            </a:pPr>
            <a:r>
              <a:rPr lang="ar-EG" sz="2400" dirty="0">
                <a:latin typeface="Sakkal Majalla" panose="02000000000000000000" pitchFamily="2" charset="-78"/>
                <a:cs typeface="Sakkal Majalla" panose="02000000000000000000" pitchFamily="2" charset="-78"/>
              </a:rPr>
              <a:t>منتجات غير مغلفة</a:t>
            </a:r>
          </a:p>
          <a:p>
            <a:pPr marL="342900" indent="-342900" algn="r" rtl="1">
              <a:spcBef>
                <a:spcPts val="1200"/>
              </a:spcBef>
              <a:spcAft>
                <a:spcPts val="1200"/>
              </a:spcAft>
              <a:buFont typeface="Wingdings" panose="05000000000000000000" pitchFamily="2" charset="2"/>
              <a:buChar char="v"/>
            </a:pPr>
            <a:r>
              <a:rPr lang="ar-EG" sz="2400" dirty="0">
                <a:latin typeface="Sakkal Majalla" panose="02000000000000000000" pitchFamily="2" charset="-78"/>
                <a:cs typeface="Sakkal Majalla" panose="02000000000000000000" pitchFamily="2" charset="-78"/>
              </a:rPr>
              <a:t>منتجات قابلة لإعادة الاستخدام</a:t>
            </a:r>
          </a:p>
          <a:p>
            <a:pPr marL="342900" indent="-342900" algn="r" rtl="1">
              <a:spcBef>
                <a:spcPts val="1200"/>
              </a:spcBef>
              <a:spcAft>
                <a:spcPts val="1200"/>
              </a:spcAft>
              <a:buFont typeface="Wingdings" panose="05000000000000000000" pitchFamily="2" charset="2"/>
              <a:buChar char="v"/>
            </a:pPr>
            <a:r>
              <a:rPr lang="ar-EG" sz="2400" dirty="0">
                <a:latin typeface="Sakkal Majalla" panose="02000000000000000000" pitchFamily="2" charset="-78"/>
                <a:cs typeface="Sakkal Majalla" panose="02000000000000000000" pitchFamily="2" charset="-78"/>
              </a:rPr>
              <a:t>حقائب تسوق قابلة لإعادة الاستخدام</a:t>
            </a:r>
          </a:p>
          <a:p>
            <a:pPr marL="342900" indent="-342900" algn="r" rtl="1">
              <a:spcBef>
                <a:spcPts val="1200"/>
              </a:spcBef>
              <a:spcAft>
                <a:spcPts val="1200"/>
              </a:spcAft>
              <a:buFont typeface="Wingdings" panose="05000000000000000000" pitchFamily="2" charset="2"/>
              <a:buChar char="v"/>
            </a:pPr>
            <a:r>
              <a:rPr lang="ar-EG" sz="2400" dirty="0">
                <a:latin typeface="Sakkal Majalla" panose="02000000000000000000" pitchFamily="2" charset="-78"/>
                <a:cs typeface="Sakkal Majalla" panose="02000000000000000000" pitchFamily="2" charset="-78"/>
              </a:rPr>
              <a:t>استخدام أكواب حرارية بدلًا من الأكواب البلاستيكية</a:t>
            </a:r>
          </a:p>
          <a:p>
            <a:pPr marL="342900" indent="-342900" algn="r" rtl="1">
              <a:spcBef>
                <a:spcPts val="1200"/>
              </a:spcBef>
              <a:spcAft>
                <a:spcPts val="1200"/>
              </a:spcAft>
              <a:buFont typeface="Wingdings" panose="05000000000000000000" pitchFamily="2" charset="2"/>
              <a:buChar char="v"/>
            </a:pPr>
            <a:r>
              <a:rPr lang="ar-EG" sz="2400" dirty="0">
                <a:latin typeface="Sakkal Majalla" panose="02000000000000000000" pitchFamily="2" charset="-78"/>
                <a:cs typeface="Sakkal Majalla" panose="02000000000000000000" pitchFamily="2" charset="-78"/>
              </a:rPr>
              <a:t>حاويات النفايات</a:t>
            </a:r>
          </a:p>
          <a:p>
            <a:pPr marL="342900" indent="-342900" algn="r" rtl="1">
              <a:spcBef>
                <a:spcPts val="1200"/>
              </a:spcBef>
              <a:spcAft>
                <a:spcPts val="1200"/>
              </a:spcAft>
              <a:buFont typeface="Wingdings" panose="05000000000000000000" pitchFamily="2" charset="2"/>
              <a:buChar char="v"/>
            </a:pPr>
            <a:r>
              <a:rPr lang="ar-EG" sz="2400" dirty="0">
                <a:latin typeface="Sakkal Majalla" panose="02000000000000000000" pitchFamily="2" charset="-78"/>
                <a:cs typeface="Sakkal Majalla" panose="02000000000000000000" pitchFamily="2" charset="-78"/>
              </a:rPr>
              <a:t>انتاج السماد في المنزل</a:t>
            </a:r>
          </a:p>
          <a:p>
            <a:pPr marL="342900" indent="-342900" algn="r" rtl="1">
              <a:spcBef>
                <a:spcPts val="1200"/>
              </a:spcBef>
              <a:spcAft>
                <a:spcPts val="1200"/>
              </a:spcAft>
              <a:buFont typeface="Wingdings" panose="05000000000000000000" pitchFamily="2" charset="2"/>
              <a:buChar char="v"/>
            </a:pPr>
            <a:endParaRPr lang="en-US" sz="2400" dirty="0">
              <a:latin typeface="Sakkal Majalla" panose="02000000000000000000" pitchFamily="2" charset="-78"/>
              <a:cs typeface="Sakkal Majalla" panose="02000000000000000000" pitchFamily="2" charset="-78"/>
            </a:endParaRPr>
          </a:p>
          <a:p>
            <a:pPr marL="342900" indent="-342900">
              <a:spcBef>
                <a:spcPts val="1200"/>
              </a:spcBef>
              <a:spcAft>
                <a:spcPts val="1200"/>
              </a:spcAft>
            </a:pPr>
            <a:r>
              <a:rPr lang="en-US" sz="2400" dirty="0">
                <a:latin typeface="Sakkal Majalla" panose="02000000000000000000" pitchFamily="2" charset="-78"/>
                <a:cs typeface="Sakkal Majalla" panose="02000000000000000000" pitchFamily="2" charset="-78"/>
              </a:rPr>
              <a:t>	</a:t>
            </a:r>
          </a:p>
        </p:txBody>
      </p:sp>
      <p:pic>
        <p:nvPicPr>
          <p:cNvPr id="37890" name="Picture 2" descr="Go Green Live Green ( AB )">
            <a:extLst>
              <a:ext uri="{FF2B5EF4-FFF2-40B4-BE49-F238E27FC236}">
                <a16:creationId xmlns:a16="http://schemas.microsoft.com/office/drawing/2014/main" id="{FDF8F618-5DB1-42B3-8E95-BF265A3EE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822" y="2320801"/>
            <a:ext cx="3129643" cy="32131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6EB79382-CE14-498C-A9A2-1CC40AA0438D}"/>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التوجه نحو إعادة التدوير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بيع منتجات جديدة</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8" name="Rectangle 7">
            <a:extLst>
              <a:ext uri="{FF2B5EF4-FFF2-40B4-BE49-F238E27FC236}">
                <a16:creationId xmlns:a16="http://schemas.microsoft.com/office/drawing/2014/main" id="{E2DC41C5-B659-4495-98A6-BB2FEC829E8D}"/>
              </a:ext>
            </a:extLst>
          </p:cNvPr>
          <p:cNvSpPr/>
          <p:nvPr/>
        </p:nvSpPr>
        <p:spPr>
          <a:xfrm>
            <a:off x="-66501" y="182880"/>
            <a:ext cx="4079966" cy="2022605"/>
          </a:xfrm>
          <a:prstGeom prst="rect">
            <a:avLst/>
          </a:prstGeom>
        </p:spPr>
        <p:txBody>
          <a:bodyPr wrap="square">
            <a:spAutoFit/>
          </a:bodyPr>
          <a:lstStyle/>
          <a:p>
            <a:pPr algn="r" rtl="1">
              <a:lnSpc>
                <a:spcPct val="112000"/>
              </a:lnSpc>
            </a:pPr>
            <a:r>
              <a:rPr lang="ar-EG" sz="2800" dirty="0">
                <a:solidFill>
                  <a:srgbClr val="002060"/>
                </a:solidFill>
                <a:latin typeface="Sakkal Majalla" panose="02000000000000000000" pitchFamily="2" charset="-78"/>
                <a:cs typeface="Sakkal Majalla" panose="02000000000000000000" pitchFamily="2" charset="-78"/>
              </a:rPr>
              <a:t>التسويق يساعد على توفيرعمليات التشغيل، الحد من النفايات، والعمل على إدرار الإيرادات، وترويج العلامة التجارية</a:t>
            </a:r>
            <a:endParaRPr lang="en-US" sz="2800" dirty="0">
              <a:solidFill>
                <a:srgbClr val="002060"/>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06566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fade">
                                      <p:cBhvr>
                                        <p:cTn id="7" dur="2000"/>
                                        <p:tgtEl>
                                          <p:spTgt spid="37890"/>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967545" y="1645920"/>
            <a:ext cx="4570384" cy="3724096"/>
          </a:xfrm>
          <a:prstGeom prst="rect">
            <a:avLst/>
          </a:prstGeom>
          <a:noFill/>
        </p:spPr>
        <p:txBody>
          <a:bodyPr wrap="square" rtlCol="0">
            <a:spAutoFit/>
          </a:bodyPr>
          <a:lstStyle/>
          <a:p>
            <a:pPr marL="342900" indent="-342900" algn="r" rtl="1">
              <a:spcBef>
                <a:spcPts val="1200"/>
              </a:spcBef>
              <a:spcAft>
                <a:spcPts val="12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قنوات التواصل مع العملاء من خلال وسائل التواصل </a:t>
            </a:r>
            <a:r>
              <a:rPr lang="ar-EG" sz="2800" dirty="0" err="1">
                <a:latin typeface="Sakkal Majalla" panose="02000000000000000000" pitchFamily="2" charset="-78"/>
                <a:cs typeface="Sakkal Majalla" panose="02000000000000000000" pitchFamily="2" charset="-78"/>
              </a:rPr>
              <a:t>الاجتماعي </a:t>
            </a:r>
            <a:r>
              <a:rPr lang="ar-EG" sz="2800" dirty="0">
                <a:latin typeface="Sakkal Majalla" panose="02000000000000000000" pitchFamily="2" charset="-78"/>
                <a:cs typeface="Sakkal Majalla" panose="02000000000000000000" pitchFamily="2" charset="-78"/>
              </a:rPr>
              <a:t>/ </a:t>
            </a:r>
            <a:r>
              <a:rPr lang="ar-EG" sz="2800" dirty="0" err="1">
                <a:latin typeface="Sakkal Majalla" panose="02000000000000000000" pitchFamily="2" charset="-78"/>
                <a:cs typeface="Sakkal Majalla" panose="02000000000000000000" pitchFamily="2" charset="-78"/>
              </a:rPr>
              <a:t>النشرات </a:t>
            </a:r>
            <a:r>
              <a:rPr lang="ar-EG" sz="2800" dirty="0">
                <a:latin typeface="Sakkal Majalla" panose="02000000000000000000" pitchFamily="2" charset="-78"/>
                <a:cs typeface="Sakkal Majalla" panose="02000000000000000000" pitchFamily="2" charset="-78"/>
              </a:rPr>
              <a:t>/ </a:t>
            </a:r>
            <a:r>
              <a:rPr lang="ar-EG" sz="2800" dirty="0" err="1">
                <a:latin typeface="Sakkal Majalla" panose="02000000000000000000" pitchFamily="2" charset="-78"/>
                <a:cs typeface="Sakkal Majalla" panose="02000000000000000000" pitchFamily="2" charset="-78"/>
              </a:rPr>
              <a:t>اللافتات </a:t>
            </a:r>
            <a:r>
              <a:rPr lang="ar-EG" sz="2800" dirty="0">
                <a:latin typeface="Sakkal Majalla" panose="02000000000000000000" pitchFamily="2" charset="-78"/>
                <a:cs typeface="Sakkal Majalla" panose="02000000000000000000" pitchFamily="2" charset="-78"/>
              </a:rPr>
              <a:t>/ مقاطع الفيديو القصيرة</a:t>
            </a:r>
          </a:p>
          <a:p>
            <a:pPr marL="342900" indent="-342900" algn="r" rtl="1">
              <a:spcBef>
                <a:spcPts val="1200"/>
              </a:spcBef>
              <a:spcAft>
                <a:spcPts val="1200"/>
              </a:spcAft>
              <a:buFont typeface="Wingdings" panose="05000000000000000000" pitchFamily="2" charset="2"/>
              <a:buChar char="v"/>
            </a:pPr>
            <a:r>
              <a:rPr lang="ar-EG" sz="2800" dirty="0">
                <a:latin typeface="Sakkal Majalla" panose="02000000000000000000" pitchFamily="2" charset="-78"/>
                <a:cs typeface="Sakkal Majalla" panose="02000000000000000000" pitchFamily="2" charset="-78"/>
              </a:rPr>
              <a:t>إشراك العملاء من خلال الأنشطة والمكافآت (مثل خيارات استرداد الأموال) مقابل النفايات</a:t>
            </a:r>
            <a:endParaRPr lang="en-US" sz="2800" dirty="0">
              <a:latin typeface="Sakkal Majalla" panose="02000000000000000000" pitchFamily="2" charset="-78"/>
              <a:cs typeface="Sakkal Majalla" panose="02000000000000000000" pitchFamily="2" charset="-78"/>
            </a:endParaRPr>
          </a:p>
          <a:p>
            <a:pPr algn="ctr">
              <a:spcBef>
                <a:spcPts val="1200"/>
              </a:spcBef>
              <a:spcAft>
                <a:spcPts val="1200"/>
              </a:spcAft>
            </a:pPr>
            <a:endParaRPr lang="en-US" sz="2800" dirty="0">
              <a:latin typeface="Sakkal Majalla" panose="02000000000000000000" pitchFamily="2" charset="-78"/>
              <a:cs typeface="Sakkal Majalla" panose="02000000000000000000" pitchFamily="2" charset="-78"/>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364" y="1627259"/>
            <a:ext cx="1626401" cy="1626401"/>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345" y="4454207"/>
            <a:ext cx="2601200" cy="1144527"/>
          </a:xfrm>
          <a:prstGeom prst="rect">
            <a:avLst/>
          </a:prstGeom>
        </p:spPr>
      </p:pic>
      <p:sp>
        <p:nvSpPr>
          <p:cNvPr id="2" name="Rectangle 1"/>
          <p:cNvSpPr/>
          <p:nvPr/>
        </p:nvSpPr>
        <p:spPr>
          <a:xfrm>
            <a:off x="112062" y="3358269"/>
            <a:ext cx="3391159" cy="646331"/>
          </a:xfrm>
          <a:prstGeom prst="rect">
            <a:avLst/>
          </a:prstGeom>
        </p:spPr>
        <p:txBody>
          <a:bodyPr wrap="square">
            <a:spAutoFit/>
          </a:bodyPr>
          <a:lstStyle/>
          <a:p>
            <a:pPr algn="ctr"/>
            <a:r>
              <a:rPr lang="ar-EG" sz="1800" dirty="0">
                <a:latin typeface="Sakkal Majalla" panose="02000000000000000000" pitchFamily="2" charset="-78"/>
                <a:cs typeface="Sakkal Majalla" panose="02000000000000000000" pitchFamily="2" charset="-78"/>
              </a:rPr>
              <a:t>إعادة البطاريات ومصابيح </a:t>
            </a:r>
            <a:r>
              <a:rPr lang="ar-EG" sz="1800" dirty="0" err="1">
                <a:latin typeface="Sakkal Majalla" panose="02000000000000000000" pitchFamily="2" charset="-78"/>
                <a:cs typeface="Sakkal Majalla" panose="02000000000000000000" pitchFamily="2" charset="-78"/>
              </a:rPr>
              <a:t>الفلورسنت</a:t>
            </a:r>
            <a:r>
              <a:rPr lang="ar-EG" sz="1800" dirty="0">
                <a:latin typeface="Sakkal Majalla" panose="02000000000000000000" pitchFamily="2" charset="-78"/>
                <a:cs typeface="Sakkal Majalla" panose="02000000000000000000" pitchFamily="2" charset="-78"/>
              </a:rPr>
              <a:t> المدمجة في معظم متاجر </a:t>
            </a:r>
            <a:r>
              <a:rPr lang="ar-EG" sz="1800" dirty="0" err="1">
                <a:latin typeface="Sakkal Majalla" panose="02000000000000000000" pitchFamily="2" charset="-78"/>
                <a:cs typeface="Sakkal Majalla" panose="02000000000000000000" pitchFamily="2" charset="-78"/>
              </a:rPr>
              <a:t>ايكيا</a:t>
            </a:r>
            <a:endParaRPr lang="en-US" sz="1800" dirty="0">
              <a:latin typeface="Sakkal Majalla" panose="02000000000000000000" pitchFamily="2" charset="-78"/>
              <a:cs typeface="Sakkal Majalla" panose="02000000000000000000" pitchFamily="2" charset="-78"/>
            </a:endParaRPr>
          </a:p>
        </p:txBody>
      </p:sp>
      <p:sp>
        <p:nvSpPr>
          <p:cNvPr id="18" name="Rectangle 17"/>
          <p:cNvSpPr/>
          <p:nvPr/>
        </p:nvSpPr>
        <p:spPr>
          <a:xfrm>
            <a:off x="135878" y="5731479"/>
            <a:ext cx="3854135" cy="923330"/>
          </a:xfrm>
          <a:prstGeom prst="rect">
            <a:avLst/>
          </a:prstGeom>
        </p:spPr>
        <p:txBody>
          <a:bodyPr wrap="square">
            <a:spAutoFit/>
          </a:bodyPr>
          <a:lstStyle/>
          <a:p>
            <a:pPr algn="ctr"/>
            <a:r>
              <a:rPr lang="ar-EG" sz="1800" dirty="0">
                <a:latin typeface="Sakkal Majalla" panose="02000000000000000000" pitchFamily="2" charset="-78"/>
                <a:cs typeface="Sakkal Majalla" panose="02000000000000000000" pitchFamily="2" charset="-78"/>
              </a:rPr>
              <a:t>تم تحويل 132899 قطعة من نفايات اقمشة الجينز إلى مواد عازلة للمباني، مما أدى إلى تحويل 66 طنًا من النفايات عن مكب النفايات.</a:t>
            </a:r>
            <a:endParaRPr lang="en-US" sz="1800" dirty="0">
              <a:latin typeface="Sakkal Majalla" panose="02000000000000000000" pitchFamily="2" charset="-78"/>
              <a:cs typeface="Sakkal Majalla" panose="02000000000000000000" pitchFamily="2" charset="-78"/>
            </a:endParaRPr>
          </a:p>
        </p:txBody>
      </p:sp>
      <p:sp>
        <p:nvSpPr>
          <p:cNvPr id="14" name="Title 1">
            <a:extLst>
              <a:ext uri="{FF2B5EF4-FFF2-40B4-BE49-F238E27FC236}">
                <a16:creationId xmlns:a16="http://schemas.microsoft.com/office/drawing/2014/main" id="{DCC450FC-5A1E-4E66-9219-BB5D38571A98}"/>
              </a:ext>
            </a:extLst>
          </p:cNvPr>
          <p:cNvSpPr txBox="1">
            <a:spLocks/>
          </p:cNvSpPr>
          <p:nvPr/>
        </p:nvSpPr>
        <p:spPr>
          <a:xfrm>
            <a:off x="3931920"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التوجه نحو إعادة التدوير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نصائح تسويقية</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3" name="Rectangle 12">
            <a:extLst>
              <a:ext uri="{FF2B5EF4-FFF2-40B4-BE49-F238E27FC236}">
                <a16:creationId xmlns:a16="http://schemas.microsoft.com/office/drawing/2014/main" id="{86D75426-88DA-475B-9A66-A0D6FDE5F9BA}"/>
              </a:ext>
            </a:extLst>
          </p:cNvPr>
          <p:cNvSpPr/>
          <p:nvPr/>
        </p:nvSpPr>
        <p:spPr>
          <a:xfrm>
            <a:off x="182880" y="182880"/>
            <a:ext cx="3902928" cy="1540037"/>
          </a:xfrm>
          <a:prstGeom prst="rect">
            <a:avLst/>
          </a:prstGeom>
        </p:spPr>
        <p:txBody>
          <a:bodyPr wrap="square">
            <a:spAutoFit/>
          </a:bodyPr>
          <a:lstStyle/>
          <a:p>
            <a:pPr algn="r" rtl="1">
              <a:lnSpc>
                <a:spcPct val="112000"/>
              </a:lnSpc>
            </a:pPr>
            <a:r>
              <a:rPr lang="ar-EG" sz="2800" dirty="0">
                <a:solidFill>
                  <a:srgbClr val="002060"/>
                </a:solidFill>
                <a:latin typeface="Sakkal Majalla" panose="02000000000000000000" pitchFamily="2" charset="-78"/>
                <a:cs typeface="Sakkal Majalla" panose="02000000000000000000" pitchFamily="2" charset="-78"/>
              </a:rPr>
              <a:t>يمكن أن تكون أنشطة إدارة النفايات بمثابة قناة لإشراك العملاء بطريقة متميزة</a:t>
            </a:r>
            <a:endParaRPr lang="en-US" sz="2800" dirty="0">
              <a:solidFill>
                <a:srgbClr val="002060"/>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3647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B83323C-A96A-43CD-BD17-F53FA415894C}"/>
              </a:ext>
            </a:extLst>
          </p:cNvPr>
          <p:cNvSpPr txBox="1">
            <a:spLocks/>
          </p:cNvSpPr>
          <p:nvPr/>
        </p:nvSpPr>
        <p:spPr>
          <a:xfrm>
            <a:off x="3583172" y="70233"/>
            <a:ext cx="4883007"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تدريب</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تحديد أماكن تولد و أنواع النفايات </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3" name="Rectangle 12">
            <a:extLst>
              <a:ext uri="{FF2B5EF4-FFF2-40B4-BE49-F238E27FC236}">
                <a16:creationId xmlns:a16="http://schemas.microsoft.com/office/drawing/2014/main" id="{C588BB0B-0508-4985-93B9-DAFF11B6E467}"/>
              </a:ext>
            </a:extLst>
          </p:cNvPr>
          <p:cNvSpPr/>
          <p:nvPr/>
        </p:nvSpPr>
        <p:spPr>
          <a:xfrm>
            <a:off x="1" y="207586"/>
            <a:ext cx="3774558" cy="954107"/>
          </a:xfrm>
          <a:prstGeom prst="rect">
            <a:avLst/>
          </a:prstGeom>
        </p:spPr>
        <p:txBody>
          <a:bodyPr wrap="square">
            <a:spAutoFit/>
          </a:bodyPr>
          <a:lstStyle/>
          <a:p>
            <a:pPr algn="ctr" rtl="1"/>
            <a:r>
              <a:rPr lang="ar-EG" sz="2800" dirty="0">
                <a:solidFill>
                  <a:schemeClr val="bg2"/>
                </a:solidFill>
                <a:latin typeface="Sakkal Majalla" panose="02000000000000000000" pitchFamily="2" charset="-78"/>
                <a:cs typeface="Sakkal Majalla" panose="02000000000000000000" pitchFamily="2" charset="-78"/>
              </a:rPr>
              <a:t>قم بتحديد أماكن تولد و أنواع النفايات الاساسية في منشأتك</a:t>
            </a:r>
            <a:endParaRPr lang="en-US" sz="2800" dirty="0">
              <a:solidFill>
                <a:schemeClr val="bg2"/>
              </a:solidFill>
              <a:latin typeface="Sakkal Majalla" panose="02000000000000000000" pitchFamily="2" charset="-78"/>
              <a:cs typeface="Sakkal Majalla" panose="02000000000000000000" pitchFamily="2" charset="-78"/>
            </a:endParaRPr>
          </a:p>
        </p:txBody>
      </p:sp>
      <p:graphicFrame>
        <p:nvGraphicFramePr>
          <p:cNvPr id="6" name="Table 7">
            <a:extLst>
              <a:ext uri="{FF2B5EF4-FFF2-40B4-BE49-F238E27FC236}">
                <a16:creationId xmlns:a16="http://schemas.microsoft.com/office/drawing/2014/main" id="{2DA7A8D7-BD85-4D9D-8BCA-1BBA0788CF15}"/>
              </a:ext>
            </a:extLst>
          </p:cNvPr>
          <p:cNvGraphicFramePr>
            <a:graphicFrameLocks noGrp="1"/>
          </p:cNvGraphicFramePr>
          <p:nvPr>
            <p:extLst>
              <p:ext uri="{D42A27DB-BD31-4B8C-83A1-F6EECF244321}">
                <p14:modId xmlns:p14="http://schemas.microsoft.com/office/powerpoint/2010/main" val="2400780432"/>
              </p:ext>
            </p:extLst>
          </p:nvPr>
        </p:nvGraphicFramePr>
        <p:xfrm>
          <a:off x="688932" y="1745224"/>
          <a:ext cx="7777248" cy="4597400"/>
        </p:xfrm>
        <a:graphic>
          <a:graphicData uri="http://schemas.openxmlformats.org/drawingml/2006/table">
            <a:tbl>
              <a:tblPr firstRow="1" bandRow="1">
                <a:tableStyleId>{2E8BB8F2-23E0-49C3-ADD4-AE65DBEDF43D}</a:tableStyleId>
              </a:tblPr>
              <a:tblGrid>
                <a:gridCol w="3888624">
                  <a:extLst>
                    <a:ext uri="{9D8B030D-6E8A-4147-A177-3AD203B41FA5}">
                      <a16:colId xmlns:a16="http://schemas.microsoft.com/office/drawing/2014/main" val="1760339644"/>
                    </a:ext>
                  </a:extLst>
                </a:gridCol>
                <a:gridCol w="3888624">
                  <a:extLst>
                    <a:ext uri="{9D8B030D-6E8A-4147-A177-3AD203B41FA5}">
                      <a16:colId xmlns:a16="http://schemas.microsoft.com/office/drawing/2014/main" val="3963184851"/>
                    </a:ext>
                  </a:extLst>
                </a:gridCol>
              </a:tblGrid>
              <a:tr h="370840">
                <a:tc>
                  <a:txBody>
                    <a:bodyPr/>
                    <a:lstStyle/>
                    <a:p>
                      <a:pPr algn="ctr"/>
                      <a:r>
                        <a:rPr lang="ar-EG" sz="2800" dirty="0">
                          <a:latin typeface="Sakkal Majalla" panose="02000000000000000000" pitchFamily="2" charset="-78"/>
                          <a:cs typeface="Sakkal Majalla" panose="02000000000000000000" pitchFamily="2" charset="-78"/>
                        </a:rPr>
                        <a:t>أماكن تولد النفايات</a:t>
                      </a:r>
                      <a:endParaRPr lang="en-US" sz="2800" dirty="0">
                        <a:latin typeface="Sakkal Majalla" panose="02000000000000000000" pitchFamily="2" charset="-78"/>
                        <a:cs typeface="Sakkal Majalla" panose="02000000000000000000" pitchFamily="2" charset="-78"/>
                      </a:endParaRPr>
                    </a:p>
                  </a:txBody>
                  <a:tcPr/>
                </a:tc>
                <a:tc>
                  <a:txBody>
                    <a:bodyPr/>
                    <a:lstStyle/>
                    <a:p>
                      <a:pPr algn="ctr"/>
                      <a:r>
                        <a:rPr lang="ar-EG" sz="2800" dirty="0">
                          <a:latin typeface="Sakkal Majalla" panose="02000000000000000000" pitchFamily="2" charset="-78"/>
                          <a:cs typeface="Sakkal Majalla" panose="02000000000000000000" pitchFamily="2" charset="-78"/>
                        </a:rPr>
                        <a:t>أنواع النفايات</a:t>
                      </a:r>
                      <a:endParaRPr lang="en-US" sz="2800" dirty="0">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858886387"/>
                  </a:ext>
                </a:extLst>
              </a:tr>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248569543"/>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3891051805"/>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3524415090"/>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775009357"/>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2477060854"/>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2552112052"/>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173558916"/>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33820664"/>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40796045"/>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449118656"/>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38438909"/>
                  </a:ext>
                </a:extLst>
              </a:tr>
            </a:tbl>
          </a:graphicData>
        </a:graphic>
      </p:graphicFrame>
    </p:spTree>
    <p:extLst>
      <p:ext uri="{BB962C8B-B14F-4D97-AF65-F5344CB8AC3E}">
        <p14:creationId xmlns:p14="http://schemas.microsoft.com/office/powerpoint/2010/main" val="16091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B83323C-A96A-43CD-BD17-F53FA415894C}"/>
              </a:ext>
            </a:extLst>
          </p:cNvPr>
          <p:cNvSpPr txBox="1">
            <a:spLocks/>
          </p:cNvSpPr>
          <p:nvPr/>
        </p:nvSpPr>
        <p:spPr>
          <a:xfrm>
            <a:off x="3583172" y="70233"/>
            <a:ext cx="4883007"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تدريب</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تحديد أماكن تولد و أنواع النفايات </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3" name="Rectangle 12">
            <a:extLst>
              <a:ext uri="{FF2B5EF4-FFF2-40B4-BE49-F238E27FC236}">
                <a16:creationId xmlns:a16="http://schemas.microsoft.com/office/drawing/2014/main" id="{C588BB0B-0508-4985-93B9-DAFF11B6E467}"/>
              </a:ext>
            </a:extLst>
          </p:cNvPr>
          <p:cNvSpPr/>
          <p:nvPr/>
        </p:nvSpPr>
        <p:spPr>
          <a:xfrm>
            <a:off x="1" y="207586"/>
            <a:ext cx="3774558" cy="954107"/>
          </a:xfrm>
          <a:prstGeom prst="rect">
            <a:avLst/>
          </a:prstGeom>
        </p:spPr>
        <p:txBody>
          <a:bodyPr wrap="square">
            <a:spAutoFit/>
          </a:bodyPr>
          <a:lstStyle/>
          <a:p>
            <a:pPr algn="ctr" rtl="1"/>
            <a:r>
              <a:rPr lang="ar-EG" sz="2800" dirty="0">
                <a:solidFill>
                  <a:schemeClr val="bg2"/>
                </a:solidFill>
                <a:latin typeface="Sakkal Majalla" panose="02000000000000000000" pitchFamily="2" charset="-78"/>
                <a:cs typeface="Sakkal Majalla" panose="02000000000000000000" pitchFamily="2" charset="-78"/>
              </a:rPr>
              <a:t>قم بتحديد أماكن تولد و أنواع النفايات الاساسية في منشأتك</a:t>
            </a:r>
            <a:endParaRPr lang="en-US" sz="2800" dirty="0">
              <a:solidFill>
                <a:schemeClr val="bg2"/>
              </a:solidFill>
              <a:latin typeface="Sakkal Majalla" panose="02000000000000000000" pitchFamily="2" charset="-78"/>
              <a:cs typeface="Sakkal Majalla" panose="02000000000000000000" pitchFamily="2" charset="-78"/>
            </a:endParaRPr>
          </a:p>
        </p:txBody>
      </p:sp>
      <p:graphicFrame>
        <p:nvGraphicFramePr>
          <p:cNvPr id="6" name="Table 7">
            <a:extLst>
              <a:ext uri="{FF2B5EF4-FFF2-40B4-BE49-F238E27FC236}">
                <a16:creationId xmlns:a16="http://schemas.microsoft.com/office/drawing/2014/main" id="{2DA7A8D7-BD85-4D9D-8BCA-1BBA0788CF15}"/>
              </a:ext>
            </a:extLst>
          </p:cNvPr>
          <p:cNvGraphicFramePr>
            <a:graphicFrameLocks noGrp="1"/>
          </p:cNvGraphicFramePr>
          <p:nvPr>
            <p:extLst>
              <p:ext uri="{D42A27DB-BD31-4B8C-83A1-F6EECF244321}">
                <p14:modId xmlns:p14="http://schemas.microsoft.com/office/powerpoint/2010/main" val="1437995005"/>
              </p:ext>
            </p:extLst>
          </p:nvPr>
        </p:nvGraphicFramePr>
        <p:xfrm>
          <a:off x="688932" y="1745224"/>
          <a:ext cx="7777248" cy="4663440"/>
        </p:xfrm>
        <a:graphic>
          <a:graphicData uri="http://schemas.openxmlformats.org/drawingml/2006/table">
            <a:tbl>
              <a:tblPr firstRow="1" bandRow="1">
                <a:tableStyleId>{2E8BB8F2-23E0-49C3-ADD4-AE65DBEDF43D}</a:tableStyleId>
              </a:tblPr>
              <a:tblGrid>
                <a:gridCol w="3888624">
                  <a:extLst>
                    <a:ext uri="{9D8B030D-6E8A-4147-A177-3AD203B41FA5}">
                      <a16:colId xmlns:a16="http://schemas.microsoft.com/office/drawing/2014/main" val="1760339644"/>
                    </a:ext>
                  </a:extLst>
                </a:gridCol>
                <a:gridCol w="3888624">
                  <a:extLst>
                    <a:ext uri="{9D8B030D-6E8A-4147-A177-3AD203B41FA5}">
                      <a16:colId xmlns:a16="http://schemas.microsoft.com/office/drawing/2014/main" val="3963184851"/>
                    </a:ext>
                  </a:extLst>
                </a:gridCol>
              </a:tblGrid>
              <a:tr h="370840">
                <a:tc>
                  <a:txBody>
                    <a:bodyPr/>
                    <a:lstStyle/>
                    <a:p>
                      <a:pPr algn="ctr"/>
                      <a:r>
                        <a:rPr lang="ar-EG" sz="2800" dirty="0">
                          <a:latin typeface="Sakkal Majalla" panose="02000000000000000000" pitchFamily="2" charset="-78"/>
                          <a:cs typeface="Sakkal Majalla" panose="02000000000000000000" pitchFamily="2" charset="-78"/>
                        </a:rPr>
                        <a:t>أماكن تولد النفايات</a:t>
                      </a:r>
                      <a:endParaRPr lang="en-US" sz="2800" dirty="0">
                        <a:latin typeface="Sakkal Majalla" panose="02000000000000000000" pitchFamily="2" charset="-78"/>
                        <a:cs typeface="Sakkal Majalla" panose="02000000000000000000" pitchFamily="2" charset="-78"/>
                      </a:endParaRPr>
                    </a:p>
                  </a:txBody>
                  <a:tcPr/>
                </a:tc>
                <a:tc>
                  <a:txBody>
                    <a:bodyPr/>
                    <a:lstStyle/>
                    <a:p>
                      <a:pPr algn="ctr"/>
                      <a:r>
                        <a:rPr lang="ar-EG" sz="2800" dirty="0">
                          <a:latin typeface="Sakkal Majalla" panose="02000000000000000000" pitchFamily="2" charset="-78"/>
                          <a:cs typeface="Sakkal Majalla" panose="02000000000000000000" pitchFamily="2" charset="-78"/>
                        </a:rPr>
                        <a:t>أنواع النفايات</a:t>
                      </a:r>
                      <a:endParaRPr lang="en-US" sz="2800" dirty="0">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858886387"/>
                  </a:ext>
                </a:extLst>
              </a:tr>
              <a:tr h="370840">
                <a:tc>
                  <a:txBody>
                    <a:bodyPr/>
                    <a:lstStyle/>
                    <a:p>
                      <a:pPr algn="r" rtl="1"/>
                      <a:r>
                        <a:rPr lang="ar-EG" sz="2800" dirty="0">
                          <a:latin typeface="Sakkal Majalla" panose="02000000000000000000" pitchFamily="2" charset="-78"/>
                          <a:cs typeface="Sakkal Majalla" panose="02000000000000000000" pitchFamily="2" charset="-78"/>
                        </a:rPr>
                        <a:t>الغرف – المطبخ</a:t>
                      </a:r>
                      <a:endParaRPr lang="en-US" sz="2800" dirty="0">
                        <a:latin typeface="Sakkal Majalla" panose="02000000000000000000" pitchFamily="2" charset="-78"/>
                        <a:cs typeface="Sakkal Majalla" panose="02000000000000000000" pitchFamily="2" charset="-78"/>
                      </a:endParaRPr>
                    </a:p>
                  </a:txBody>
                  <a:tcPr/>
                </a:tc>
                <a:tc>
                  <a:txBody>
                    <a:bodyPr/>
                    <a:lstStyle/>
                    <a:p>
                      <a:pPr algn="r" rtl="1"/>
                      <a:r>
                        <a:rPr lang="ar-EG" sz="2800" dirty="0">
                          <a:latin typeface="Sakkal Majalla" panose="02000000000000000000" pitchFamily="2" charset="-78"/>
                          <a:cs typeface="Sakkal Majalla" panose="02000000000000000000" pitchFamily="2" charset="-78"/>
                        </a:rPr>
                        <a:t>زجاحات بلاستك فارغة</a:t>
                      </a:r>
                      <a:endParaRPr lang="en-US" sz="2800" dirty="0">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248569543"/>
                  </a:ext>
                </a:extLst>
              </a:tr>
              <a:tr h="370840">
                <a:tc>
                  <a:txBody>
                    <a:bodyPr/>
                    <a:lstStyle/>
                    <a:p>
                      <a:pPr algn="r" rtl="1"/>
                      <a:r>
                        <a:rPr lang="ar-EG" sz="2800" dirty="0">
                          <a:latin typeface="Sakkal Majalla" panose="02000000000000000000" pitchFamily="2" charset="-78"/>
                          <a:cs typeface="Sakkal Majalla" panose="02000000000000000000" pitchFamily="2" charset="-78"/>
                        </a:rPr>
                        <a:t>المستودعات</a:t>
                      </a:r>
                      <a:endParaRPr lang="en-US" sz="2800" dirty="0">
                        <a:latin typeface="Sakkal Majalla" panose="02000000000000000000" pitchFamily="2" charset="-78"/>
                        <a:cs typeface="Sakkal Majalla" panose="02000000000000000000" pitchFamily="2" charset="-78"/>
                      </a:endParaRPr>
                    </a:p>
                  </a:txBody>
                  <a:tcPr/>
                </a:tc>
                <a:tc>
                  <a:txBody>
                    <a:bodyPr/>
                    <a:lstStyle/>
                    <a:p>
                      <a:pPr algn="r" rtl="1"/>
                      <a:r>
                        <a:rPr lang="ar-EG" sz="2800" dirty="0">
                          <a:latin typeface="Sakkal Majalla" panose="02000000000000000000" pitchFamily="2" charset="-78"/>
                          <a:cs typeface="Sakkal Majalla" panose="02000000000000000000" pitchFamily="2" charset="-78"/>
                        </a:rPr>
                        <a:t>عبوات كرتونية فارغة</a:t>
                      </a:r>
                      <a:endParaRPr lang="en-US" sz="2800" dirty="0">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755160957"/>
                  </a:ext>
                </a:extLst>
              </a:tr>
              <a:tr h="370840">
                <a:tc>
                  <a:txBody>
                    <a:bodyPr/>
                    <a:lstStyle/>
                    <a:p>
                      <a:pPr algn="r" rtl="1"/>
                      <a:r>
                        <a:rPr lang="ar-EG" sz="2800" dirty="0">
                          <a:latin typeface="Sakkal Majalla" panose="02000000000000000000" pitchFamily="2" charset="-78"/>
                          <a:cs typeface="Sakkal Majalla" panose="02000000000000000000" pitchFamily="2" charset="-78"/>
                        </a:rPr>
                        <a:t>المطبخ</a:t>
                      </a:r>
                      <a:endParaRPr lang="en-US" sz="2800" dirty="0">
                        <a:latin typeface="Sakkal Majalla" panose="02000000000000000000" pitchFamily="2" charset="-78"/>
                        <a:cs typeface="Sakkal Majalla" panose="02000000000000000000" pitchFamily="2" charset="-78"/>
                      </a:endParaRPr>
                    </a:p>
                  </a:txBody>
                  <a:tcPr/>
                </a:tc>
                <a:tc>
                  <a:txBody>
                    <a:bodyPr/>
                    <a:lstStyle/>
                    <a:p>
                      <a:pPr algn="r" rtl="1"/>
                      <a:r>
                        <a:rPr lang="ar-EG" sz="2800" dirty="0">
                          <a:latin typeface="Sakkal Majalla" panose="02000000000000000000" pitchFamily="2" charset="-78"/>
                          <a:cs typeface="Sakkal Majalla" panose="02000000000000000000" pitchFamily="2" charset="-78"/>
                        </a:rPr>
                        <a:t>بقايا طعام</a:t>
                      </a:r>
                      <a:endParaRPr lang="en-US" sz="2800" dirty="0">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3891051805"/>
                  </a:ext>
                </a:extLst>
              </a:tr>
              <a:tr h="370840">
                <a:tc>
                  <a:txBody>
                    <a:bodyPr/>
                    <a:lstStyle/>
                    <a:p>
                      <a:pPr algn="r" rtl="1"/>
                      <a:r>
                        <a:rPr lang="ar-EG" sz="2800" dirty="0">
                          <a:latin typeface="Sakkal Majalla" panose="02000000000000000000" pitchFamily="2" charset="-78"/>
                          <a:cs typeface="Sakkal Majalla" panose="02000000000000000000" pitchFamily="2" charset="-78"/>
                        </a:rPr>
                        <a:t>المطبخ</a:t>
                      </a:r>
                      <a:endParaRPr lang="en-US" sz="2800" dirty="0">
                        <a:latin typeface="Sakkal Majalla" panose="02000000000000000000" pitchFamily="2" charset="-78"/>
                        <a:cs typeface="Sakkal Majalla" panose="02000000000000000000" pitchFamily="2" charset="-78"/>
                      </a:endParaRPr>
                    </a:p>
                  </a:txBody>
                  <a:tcPr/>
                </a:tc>
                <a:tc>
                  <a:txBody>
                    <a:bodyPr/>
                    <a:lstStyle/>
                    <a:p>
                      <a:pPr algn="r" rtl="1"/>
                      <a:r>
                        <a:rPr lang="ar-EG" sz="2800" dirty="0">
                          <a:latin typeface="Sakkal Majalla" panose="02000000000000000000" pitchFamily="2" charset="-78"/>
                          <a:cs typeface="Sakkal Majalla" panose="02000000000000000000" pitchFamily="2" charset="-78"/>
                        </a:rPr>
                        <a:t>زيوت طعام مستعملة</a:t>
                      </a:r>
                    </a:p>
                  </a:txBody>
                  <a:tcPr/>
                </a:tc>
                <a:extLst>
                  <a:ext uri="{0D108BD9-81ED-4DB2-BD59-A6C34878D82A}">
                    <a16:rowId xmlns:a16="http://schemas.microsoft.com/office/drawing/2014/main" val="3524415090"/>
                  </a:ext>
                </a:extLst>
              </a:tr>
              <a:tr h="370840">
                <a:tc>
                  <a:txBody>
                    <a:bodyPr/>
                    <a:lstStyle/>
                    <a:p>
                      <a:pPr algn="r" rtl="1"/>
                      <a:r>
                        <a:rPr lang="ar-EG" sz="2800" dirty="0">
                          <a:latin typeface="Sakkal Majalla" panose="02000000000000000000" pitchFamily="2" charset="-78"/>
                          <a:cs typeface="Sakkal Majalla" panose="02000000000000000000" pitchFamily="2" charset="-78"/>
                        </a:rPr>
                        <a:t>المستودعات</a:t>
                      </a:r>
                      <a:endParaRPr lang="en-US" sz="2800" dirty="0">
                        <a:latin typeface="Sakkal Majalla" panose="02000000000000000000" pitchFamily="2" charset="-78"/>
                        <a:cs typeface="Sakkal Majalla" panose="02000000000000000000" pitchFamily="2" charset="-78"/>
                      </a:endParaRPr>
                    </a:p>
                  </a:txBody>
                  <a:tcPr/>
                </a:tc>
                <a:tc>
                  <a:txBody>
                    <a:bodyPr/>
                    <a:lstStyle/>
                    <a:p>
                      <a:pPr algn="r" rtl="1"/>
                      <a:r>
                        <a:rPr lang="ar-EG" sz="2800" dirty="0">
                          <a:latin typeface="Sakkal Majalla" panose="02000000000000000000" pitchFamily="2" charset="-78"/>
                          <a:cs typeface="Sakkal Majalla" panose="02000000000000000000" pitchFamily="2" charset="-78"/>
                        </a:rPr>
                        <a:t>نفايات كرتونية</a:t>
                      </a:r>
                      <a:endParaRPr lang="en-US" sz="2800" dirty="0">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1775009357"/>
                  </a:ext>
                </a:extLst>
              </a:tr>
              <a:tr h="370840">
                <a:tc>
                  <a:txBody>
                    <a:bodyPr/>
                    <a:lstStyle/>
                    <a:p>
                      <a:pPr algn="r" rtl="1"/>
                      <a:r>
                        <a:rPr lang="ar-EG" sz="2800" dirty="0">
                          <a:latin typeface="Sakkal Majalla" panose="02000000000000000000" pitchFamily="2" charset="-78"/>
                          <a:cs typeface="Sakkal Majalla" panose="02000000000000000000" pitchFamily="2" charset="-78"/>
                        </a:rPr>
                        <a:t>القاعات</a:t>
                      </a:r>
                      <a:endParaRPr lang="en-US" sz="2800" dirty="0">
                        <a:latin typeface="Sakkal Majalla" panose="02000000000000000000" pitchFamily="2" charset="-78"/>
                        <a:cs typeface="Sakkal Majalla" panose="02000000000000000000" pitchFamily="2" charset="-78"/>
                      </a:endParaRPr>
                    </a:p>
                  </a:txBody>
                  <a:tcPr/>
                </a:tc>
                <a:tc>
                  <a:txBody>
                    <a:bodyPr/>
                    <a:lstStyle/>
                    <a:p>
                      <a:pPr algn="r" rtl="1"/>
                      <a:r>
                        <a:rPr lang="ar-EG" sz="2800" dirty="0">
                          <a:latin typeface="Sakkal Majalla" panose="02000000000000000000" pitchFamily="2" charset="-78"/>
                          <a:cs typeface="Sakkal Majalla" panose="02000000000000000000" pitchFamily="2" charset="-78"/>
                        </a:rPr>
                        <a:t>نفايات بلاستيكية</a:t>
                      </a:r>
                      <a:endParaRPr lang="en-US" sz="2800" dirty="0">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2477060854"/>
                  </a:ext>
                </a:extLst>
              </a:tr>
              <a:tr h="370840">
                <a:tc>
                  <a:txBody>
                    <a:bodyPr/>
                    <a:lstStyle/>
                    <a:p>
                      <a:pPr algn="r" rtl="1"/>
                      <a:r>
                        <a:rPr lang="ar-EG" sz="2800" dirty="0">
                          <a:latin typeface="Sakkal Majalla" panose="02000000000000000000" pitchFamily="2" charset="-78"/>
                          <a:cs typeface="Sakkal Majalla" panose="02000000000000000000" pitchFamily="2" charset="-78"/>
                        </a:rPr>
                        <a:t>المطاعم</a:t>
                      </a:r>
                      <a:endParaRPr lang="en-US" sz="2800" dirty="0">
                        <a:latin typeface="Sakkal Majalla" panose="02000000000000000000" pitchFamily="2" charset="-78"/>
                        <a:cs typeface="Sakkal Majalla" panose="02000000000000000000" pitchFamily="2" charset="-78"/>
                      </a:endParaRPr>
                    </a:p>
                  </a:txBody>
                  <a:tcPr/>
                </a:tc>
                <a:tc>
                  <a:txBody>
                    <a:bodyPr/>
                    <a:lstStyle/>
                    <a:p>
                      <a:pPr algn="r" rtl="1"/>
                      <a:r>
                        <a:rPr lang="ar-EG" sz="2800" dirty="0">
                          <a:latin typeface="Sakkal Majalla" panose="02000000000000000000" pitchFamily="2" charset="-78"/>
                          <a:cs typeface="Sakkal Majalla" panose="02000000000000000000" pitchFamily="2" charset="-78"/>
                        </a:rPr>
                        <a:t>نفايات عضوية</a:t>
                      </a:r>
                      <a:endParaRPr lang="en-US" sz="2800" dirty="0">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2552112052"/>
                  </a:ext>
                </a:extLst>
              </a:tr>
              <a:tr h="370840">
                <a:tc>
                  <a:txBody>
                    <a:bodyPr/>
                    <a:lstStyle/>
                    <a:p>
                      <a:pPr algn="r" rtl="1"/>
                      <a:endParaRPr lang="en-US" sz="2800" dirty="0">
                        <a:latin typeface="Sakkal Majalla" panose="02000000000000000000" pitchFamily="2" charset="-78"/>
                        <a:cs typeface="Sakkal Majalla" panose="02000000000000000000" pitchFamily="2" charset="-78"/>
                      </a:endParaRPr>
                    </a:p>
                  </a:txBody>
                  <a:tcPr/>
                </a:tc>
                <a:tc>
                  <a:txBody>
                    <a:bodyPr/>
                    <a:lstStyle/>
                    <a:p>
                      <a:pPr algn="r" rtl="1"/>
                      <a:endParaRPr lang="en-US" sz="2800" dirty="0">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3173558916"/>
                  </a:ext>
                </a:extLst>
              </a:tr>
            </a:tbl>
          </a:graphicData>
        </a:graphic>
      </p:graphicFrame>
    </p:spTree>
    <p:extLst>
      <p:ext uri="{BB962C8B-B14F-4D97-AF65-F5344CB8AC3E}">
        <p14:creationId xmlns:p14="http://schemas.microsoft.com/office/powerpoint/2010/main" val="138778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B83323C-A96A-43CD-BD17-F53FA415894C}"/>
              </a:ext>
            </a:extLst>
          </p:cNvPr>
          <p:cNvSpPr txBox="1">
            <a:spLocks/>
          </p:cNvSpPr>
          <p:nvPr/>
        </p:nvSpPr>
        <p:spPr>
          <a:xfrm>
            <a:off x="3583172" y="70233"/>
            <a:ext cx="4883007"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تدريب</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تحديد أماكن تولد و أنواع النفايات </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3" name="Rectangle 12">
            <a:extLst>
              <a:ext uri="{FF2B5EF4-FFF2-40B4-BE49-F238E27FC236}">
                <a16:creationId xmlns:a16="http://schemas.microsoft.com/office/drawing/2014/main" id="{C588BB0B-0508-4985-93B9-DAFF11B6E467}"/>
              </a:ext>
            </a:extLst>
          </p:cNvPr>
          <p:cNvSpPr/>
          <p:nvPr/>
        </p:nvSpPr>
        <p:spPr>
          <a:xfrm>
            <a:off x="1" y="207586"/>
            <a:ext cx="3774558" cy="954107"/>
          </a:xfrm>
          <a:prstGeom prst="rect">
            <a:avLst/>
          </a:prstGeom>
        </p:spPr>
        <p:txBody>
          <a:bodyPr wrap="square">
            <a:spAutoFit/>
          </a:bodyPr>
          <a:lstStyle/>
          <a:p>
            <a:pPr algn="ctr" rtl="1"/>
            <a:r>
              <a:rPr lang="ar-EG" sz="2800" dirty="0">
                <a:solidFill>
                  <a:schemeClr val="bg2"/>
                </a:solidFill>
                <a:latin typeface="Sakkal Majalla" panose="02000000000000000000" pitchFamily="2" charset="-78"/>
                <a:cs typeface="Sakkal Majalla" panose="02000000000000000000" pitchFamily="2" charset="-78"/>
              </a:rPr>
              <a:t>قم بتحديد أماكن تولد و أنواع النفايات الاساسية في منشأتك</a:t>
            </a:r>
            <a:endParaRPr lang="en-US" sz="2800" dirty="0">
              <a:solidFill>
                <a:schemeClr val="bg2"/>
              </a:solidFill>
              <a:latin typeface="Sakkal Majalla" panose="02000000000000000000" pitchFamily="2" charset="-78"/>
              <a:cs typeface="Sakkal Majalla" panose="02000000000000000000" pitchFamily="2" charset="-78"/>
            </a:endParaRPr>
          </a:p>
        </p:txBody>
      </p:sp>
      <p:graphicFrame>
        <p:nvGraphicFramePr>
          <p:cNvPr id="6" name="Table 7">
            <a:extLst>
              <a:ext uri="{FF2B5EF4-FFF2-40B4-BE49-F238E27FC236}">
                <a16:creationId xmlns:a16="http://schemas.microsoft.com/office/drawing/2014/main" id="{2DA7A8D7-BD85-4D9D-8BCA-1BBA0788CF15}"/>
              </a:ext>
            </a:extLst>
          </p:cNvPr>
          <p:cNvGraphicFramePr>
            <a:graphicFrameLocks noGrp="1"/>
          </p:cNvGraphicFramePr>
          <p:nvPr/>
        </p:nvGraphicFramePr>
        <p:xfrm>
          <a:off x="688932" y="1745224"/>
          <a:ext cx="7777248" cy="4597400"/>
        </p:xfrm>
        <a:graphic>
          <a:graphicData uri="http://schemas.openxmlformats.org/drawingml/2006/table">
            <a:tbl>
              <a:tblPr firstRow="1" bandRow="1">
                <a:tableStyleId>{2E8BB8F2-23E0-49C3-ADD4-AE65DBEDF43D}</a:tableStyleId>
              </a:tblPr>
              <a:tblGrid>
                <a:gridCol w="3888624">
                  <a:extLst>
                    <a:ext uri="{9D8B030D-6E8A-4147-A177-3AD203B41FA5}">
                      <a16:colId xmlns:a16="http://schemas.microsoft.com/office/drawing/2014/main" val="1760339644"/>
                    </a:ext>
                  </a:extLst>
                </a:gridCol>
                <a:gridCol w="3888624">
                  <a:extLst>
                    <a:ext uri="{9D8B030D-6E8A-4147-A177-3AD203B41FA5}">
                      <a16:colId xmlns:a16="http://schemas.microsoft.com/office/drawing/2014/main" val="3963184851"/>
                    </a:ext>
                  </a:extLst>
                </a:gridCol>
              </a:tblGrid>
              <a:tr h="370840">
                <a:tc>
                  <a:txBody>
                    <a:bodyPr/>
                    <a:lstStyle/>
                    <a:p>
                      <a:pPr algn="ctr"/>
                      <a:r>
                        <a:rPr lang="ar-EG" sz="2800" dirty="0">
                          <a:latin typeface="Sakkal Majalla" panose="02000000000000000000" pitchFamily="2" charset="-78"/>
                          <a:cs typeface="Sakkal Majalla" panose="02000000000000000000" pitchFamily="2" charset="-78"/>
                        </a:rPr>
                        <a:t>أنواع النفايات</a:t>
                      </a:r>
                      <a:endParaRPr lang="en-US" sz="2800" dirty="0">
                        <a:latin typeface="Sakkal Majalla" panose="02000000000000000000" pitchFamily="2" charset="-78"/>
                        <a:cs typeface="Sakkal Majalla" panose="02000000000000000000" pitchFamily="2" charset="-78"/>
                      </a:endParaRPr>
                    </a:p>
                  </a:txBody>
                  <a:tcPr/>
                </a:tc>
                <a:tc>
                  <a:txBody>
                    <a:bodyPr/>
                    <a:lstStyle/>
                    <a:p>
                      <a:pPr algn="ctr"/>
                      <a:r>
                        <a:rPr lang="ar-EG" sz="2800" dirty="0">
                          <a:latin typeface="Sakkal Majalla" panose="02000000000000000000" pitchFamily="2" charset="-78"/>
                          <a:cs typeface="Sakkal Majalla" panose="02000000000000000000" pitchFamily="2" charset="-78"/>
                        </a:rPr>
                        <a:t>أماكن تولد النفايات</a:t>
                      </a:r>
                      <a:endParaRPr lang="en-US" sz="2800" dirty="0">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858886387"/>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248569543"/>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3891051805"/>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3524415090"/>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775009357"/>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2477060854"/>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2552112052"/>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173558916"/>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33820664"/>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40796045"/>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449118656"/>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38438909"/>
                  </a:ext>
                </a:extLst>
              </a:tr>
            </a:tbl>
          </a:graphicData>
        </a:graphic>
      </p:graphicFrame>
      <p:sp>
        <p:nvSpPr>
          <p:cNvPr id="5" name="TextBox 4">
            <a:extLst>
              <a:ext uri="{FF2B5EF4-FFF2-40B4-BE49-F238E27FC236}">
                <a16:creationId xmlns:a16="http://schemas.microsoft.com/office/drawing/2014/main" id="{AA74E3EC-9493-4CD7-8D74-6ACA1DCB5406}"/>
              </a:ext>
            </a:extLst>
          </p:cNvPr>
          <p:cNvSpPr txBox="1"/>
          <p:nvPr/>
        </p:nvSpPr>
        <p:spPr>
          <a:xfrm>
            <a:off x="306992" y="2128797"/>
            <a:ext cx="8530015" cy="4401205"/>
          </a:xfrm>
          <a:prstGeom prst="rect">
            <a:avLst/>
          </a:prstGeom>
          <a:solidFill>
            <a:schemeClr val="tx2">
              <a:lumMod val="20000"/>
              <a:lumOff val="80000"/>
            </a:schemeClr>
          </a:solidFill>
        </p:spPr>
        <p:txBody>
          <a:bodyPr wrap="square" rtlCol="0">
            <a:spAutoFit/>
          </a:bodyPr>
          <a:lstStyle/>
          <a:p>
            <a:pPr algn="r" rtl="1"/>
            <a:r>
              <a:rPr lang="ar-SA" sz="2800" dirty="0">
                <a:latin typeface="Sakkal Majalla" panose="02000000000000000000" pitchFamily="2" charset="-78"/>
                <a:ea typeface="Arial" charset="0"/>
                <a:cs typeface="Sakkal Majalla" panose="02000000000000000000" pitchFamily="2" charset="-78"/>
              </a:rPr>
              <a:t>دليل المدربين:</a:t>
            </a: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الهدف: </a:t>
            </a:r>
            <a:r>
              <a:rPr lang="ar-SA" sz="2800" dirty="0">
                <a:latin typeface="Sakkal Majalla" panose="02000000000000000000" pitchFamily="2" charset="-78"/>
                <a:ea typeface="Arial" charset="0"/>
                <a:cs typeface="Sakkal Majalla" panose="02000000000000000000" pitchFamily="2" charset="-78"/>
              </a:rPr>
              <a:t>توضيح أن </a:t>
            </a:r>
            <a:r>
              <a:rPr lang="ar-EG" sz="2800" dirty="0">
                <a:latin typeface="Sakkal Majalla" panose="02000000000000000000" pitchFamily="2" charset="-78"/>
                <a:ea typeface="Arial" charset="0"/>
                <a:cs typeface="Sakkal Majalla" panose="02000000000000000000" pitchFamily="2" charset="-78"/>
              </a:rPr>
              <a:t>تحديد انواع واماكن تولد النفايات هي البداية نحو تحديد الفرص وانشاء خطة شاملة لادارة النفايات</a:t>
            </a:r>
            <a:endParaRPr lang="ar-SA" sz="2800" dirty="0">
              <a:latin typeface="Sakkal Majalla" panose="02000000000000000000" pitchFamily="2" charset="-78"/>
              <a:ea typeface="Arial" charset="0"/>
              <a:cs typeface="Sakkal Majalla" panose="02000000000000000000" pitchFamily="2" charset="-78"/>
            </a:endParaRP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الرسالة:</a:t>
            </a:r>
            <a:r>
              <a:rPr lang="ar-SA" sz="2800" dirty="0">
                <a:latin typeface="Sakkal Majalla" panose="02000000000000000000" pitchFamily="2" charset="-78"/>
                <a:ea typeface="Arial" charset="0"/>
                <a:cs typeface="Sakkal Majalla" panose="02000000000000000000" pitchFamily="2" charset="-78"/>
              </a:rPr>
              <a:t> </a:t>
            </a:r>
            <a:r>
              <a:rPr lang="ar-EG" sz="2800" dirty="0">
                <a:latin typeface="Sakkal Majalla" panose="02000000000000000000" pitchFamily="2" charset="-78"/>
                <a:ea typeface="Arial" charset="0"/>
                <a:cs typeface="Sakkal Majalla" panose="02000000000000000000" pitchFamily="2" charset="-78"/>
              </a:rPr>
              <a:t>يجب التفكير في طبيعة النفايات وايضا اماكن التولد لان هذا يساعد على حل مشاكل الفصل من المصدر و صعوبة اعادة التدوير</a:t>
            </a:r>
            <a:endParaRPr lang="en-US" sz="2800" dirty="0">
              <a:latin typeface="Sakkal Majalla" panose="02000000000000000000" pitchFamily="2" charset="-78"/>
              <a:ea typeface="Arial" charset="0"/>
              <a:cs typeface="Sakkal Majalla" panose="02000000000000000000" pitchFamily="2" charset="-78"/>
            </a:endParaRPr>
          </a:p>
          <a:p>
            <a:pPr marL="214313" indent="-214313" algn="r" rtl="1">
              <a:buFont typeface="Arial" charset="0"/>
              <a:buChar char="•"/>
            </a:pPr>
            <a:r>
              <a:rPr lang="ar" sz="2800" u="sng" dirty="0">
                <a:latin typeface="Sakkal Majalla" panose="02000000000000000000" pitchFamily="2" charset="-78"/>
                <a:ea typeface="Arial" charset="0"/>
                <a:cs typeface="Sakkal Majalla" panose="02000000000000000000" pitchFamily="2" charset="-78"/>
              </a:rPr>
              <a:t>نصائح: </a:t>
            </a:r>
            <a:r>
              <a:rPr lang="ar-EG" sz="2800" dirty="0">
                <a:latin typeface="Sakkal Majalla" panose="02000000000000000000" pitchFamily="2" charset="-78"/>
                <a:ea typeface="Arial" charset="0"/>
                <a:cs typeface="Sakkal Majalla" panose="02000000000000000000" pitchFamily="2" charset="-78"/>
              </a:rPr>
              <a:t>من المهم تحديد بشكل دقيق ومفصل نوعية النفايات مثل عدم الاكتفاء بذكر نفايات بلاستيكية ولكن (زجاجات بلاستيكية فارغة) أدق</a:t>
            </a:r>
            <a:endParaRPr lang="en-US" sz="2800" dirty="0">
              <a:latin typeface="Sakkal Majalla" panose="02000000000000000000" pitchFamily="2" charset="-78"/>
              <a:ea typeface="Arial" charset="0"/>
              <a:cs typeface="Sakkal Majalla" panose="02000000000000000000" pitchFamily="2" charset="-78"/>
            </a:endParaRP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المواد الازمة</a:t>
            </a:r>
            <a:r>
              <a:rPr lang="ar-SA" sz="2800" dirty="0">
                <a:latin typeface="Sakkal Majalla" panose="02000000000000000000" pitchFamily="2" charset="-78"/>
                <a:ea typeface="Arial" charset="0"/>
                <a:cs typeface="Sakkal Majalla" panose="02000000000000000000" pitchFamily="2" charset="-78"/>
              </a:rPr>
              <a:t>:</a:t>
            </a:r>
            <a:r>
              <a:rPr lang="en-US" sz="2800" dirty="0">
                <a:latin typeface="Sakkal Majalla" panose="02000000000000000000" pitchFamily="2" charset="-78"/>
                <a:ea typeface="Arial" charset="0"/>
                <a:cs typeface="Sakkal Majalla" panose="02000000000000000000" pitchFamily="2" charset="-78"/>
              </a:rPr>
              <a:t> </a:t>
            </a:r>
            <a:r>
              <a:rPr lang="ar-SA" sz="2800" dirty="0">
                <a:latin typeface="Sakkal Majalla" panose="02000000000000000000" pitchFamily="2" charset="-78"/>
                <a:ea typeface="Arial" charset="0"/>
                <a:cs typeface="Sakkal Majalla" panose="02000000000000000000" pitchFamily="2" charset="-78"/>
              </a:rPr>
              <a:t>شرائح العرض</a:t>
            </a:r>
            <a:r>
              <a:rPr lang="en-US" sz="2800" dirty="0">
                <a:latin typeface="Sakkal Majalla" panose="02000000000000000000" pitchFamily="2" charset="-78"/>
                <a:ea typeface="Arial" charset="0"/>
                <a:cs typeface="Sakkal Majalla" panose="02000000000000000000" pitchFamily="2" charset="-78"/>
              </a:rPr>
              <a:t> </a:t>
            </a:r>
            <a:r>
              <a:rPr lang="ar-EG" sz="2800" dirty="0">
                <a:latin typeface="Sakkal Majalla" panose="02000000000000000000" pitchFamily="2" charset="-78"/>
                <a:ea typeface="Arial" charset="0"/>
                <a:cs typeface="Sakkal Majalla" panose="02000000000000000000" pitchFamily="2" charset="-78"/>
              </a:rPr>
              <a:t> مع ذكر بعض أمثلة خاطئة والتأكد من ان الكل على علم بذلك مع تصحيحها</a:t>
            </a:r>
            <a:endParaRPr lang="ar-SA" sz="2800" dirty="0">
              <a:latin typeface="Sakkal Majalla" panose="02000000000000000000" pitchFamily="2" charset="-78"/>
              <a:ea typeface="Arial" charset="0"/>
              <a:cs typeface="Sakkal Majalla" panose="02000000000000000000" pitchFamily="2" charset="-78"/>
            </a:endParaRPr>
          </a:p>
          <a:p>
            <a:pPr marL="257175" indent="-257175" algn="r" rtl="1">
              <a:buFont typeface="Arial" panose="020B0604020202020204" pitchFamily="34" charset="0"/>
              <a:buChar char="•"/>
            </a:pPr>
            <a:r>
              <a:rPr lang="ar" sz="2800" u="sng" dirty="0">
                <a:latin typeface="Sakkal Majalla" panose="02000000000000000000" pitchFamily="2" charset="-78"/>
                <a:ea typeface="Arial" charset="0"/>
                <a:cs typeface="Sakkal Majalla" panose="02000000000000000000" pitchFamily="2" charset="-78"/>
              </a:rPr>
              <a:t>التقديم:</a:t>
            </a:r>
            <a:r>
              <a:rPr lang="ar" sz="2800" dirty="0">
                <a:latin typeface="Sakkal Majalla" panose="02000000000000000000" pitchFamily="2" charset="-78"/>
                <a:ea typeface="Arial" charset="0"/>
                <a:cs typeface="Sakkal Majalla" panose="02000000000000000000" pitchFamily="2" charset="-78"/>
              </a:rPr>
              <a:t> محاضرة</a:t>
            </a:r>
          </a:p>
        </p:txBody>
      </p:sp>
    </p:spTree>
    <p:extLst>
      <p:ext uri="{BB962C8B-B14F-4D97-AF65-F5344CB8AC3E}">
        <p14:creationId xmlns:p14="http://schemas.microsoft.com/office/powerpoint/2010/main" val="144420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B83323C-A96A-43CD-BD17-F53FA415894C}"/>
              </a:ext>
            </a:extLst>
          </p:cNvPr>
          <p:cNvSpPr txBox="1">
            <a:spLocks/>
          </p:cNvSpPr>
          <p:nvPr/>
        </p:nvSpPr>
        <p:spPr>
          <a:xfrm>
            <a:off x="3583172" y="70233"/>
            <a:ext cx="4883007"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تدريب</a:t>
            </a:r>
          </a:p>
          <a:p>
            <a:pPr algn="r" rtl="1">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تحديد الفرص في أربعة اتجاهات (الحد - المعالجة الأولية</a:t>
            </a:r>
            <a:r>
              <a:rPr lang="en-US" sz="2400" dirty="0">
                <a:solidFill>
                  <a:srgbClr val="BA0C2F"/>
                </a:solidFill>
                <a:latin typeface="Sakkal Majalla" panose="02000000000000000000" pitchFamily="2" charset="-78"/>
                <a:ea typeface="Gill Sans"/>
                <a:cs typeface="Sakkal Majalla" panose="02000000000000000000" pitchFamily="2" charset="-78"/>
                <a:sym typeface="Gill Sans"/>
              </a:rPr>
              <a:t> /</a:t>
            </a: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الفرز – اعادة الاستخدام – اعادة التدوير)</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3" name="Rectangle 12">
            <a:extLst>
              <a:ext uri="{FF2B5EF4-FFF2-40B4-BE49-F238E27FC236}">
                <a16:creationId xmlns:a16="http://schemas.microsoft.com/office/drawing/2014/main" id="{C588BB0B-0508-4985-93B9-DAFF11B6E467}"/>
              </a:ext>
            </a:extLst>
          </p:cNvPr>
          <p:cNvSpPr/>
          <p:nvPr/>
        </p:nvSpPr>
        <p:spPr>
          <a:xfrm>
            <a:off x="1" y="207586"/>
            <a:ext cx="3583172" cy="523220"/>
          </a:xfrm>
          <a:prstGeom prst="rect">
            <a:avLst/>
          </a:prstGeom>
        </p:spPr>
        <p:txBody>
          <a:bodyPr wrap="square">
            <a:spAutoFit/>
          </a:bodyPr>
          <a:lstStyle/>
          <a:p>
            <a:pPr algn="ctr" rtl="1"/>
            <a:r>
              <a:rPr lang="ar-EG" sz="2800" dirty="0">
                <a:solidFill>
                  <a:schemeClr val="bg2"/>
                </a:solidFill>
                <a:latin typeface="Sakkal Majalla" panose="02000000000000000000" pitchFamily="2" charset="-78"/>
                <a:cs typeface="Sakkal Majalla" panose="02000000000000000000" pitchFamily="2" charset="-78"/>
              </a:rPr>
              <a:t>تحديد فرص التطوير</a:t>
            </a:r>
            <a:endParaRPr lang="en-US" sz="2800" dirty="0">
              <a:solidFill>
                <a:schemeClr val="bg2"/>
              </a:solidFill>
              <a:latin typeface="Sakkal Majalla" panose="02000000000000000000" pitchFamily="2" charset="-78"/>
              <a:cs typeface="Sakkal Majalla" panose="02000000000000000000" pitchFamily="2" charset="-78"/>
            </a:endParaRPr>
          </a:p>
        </p:txBody>
      </p:sp>
      <p:graphicFrame>
        <p:nvGraphicFramePr>
          <p:cNvPr id="2" name="Table 2">
            <a:extLst>
              <a:ext uri="{FF2B5EF4-FFF2-40B4-BE49-F238E27FC236}">
                <a16:creationId xmlns:a16="http://schemas.microsoft.com/office/drawing/2014/main" id="{3327E332-979E-4C43-9F37-FA7E1A347C91}"/>
              </a:ext>
            </a:extLst>
          </p:cNvPr>
          <p:cNvGraphicFramePr>
            <a:graphicFrameLocks noGrp="1"/>
          </p:cNvGraphicFramePr>
          <p:nvPr>
            <p:extLst>
              <p:ext uri="{D42A27DB-BD31-4B8C-83A1-F6EECF244321}">
                <p14:modId xmlns:p14="http://schemas.microsoft.com/office/powerpoint/2010/main" val="4205559922"/>
              </p:ext>
            </p:extLst>
          </p:nvPr>
        </p:nvGraphicFramePr>
        <p:xfrm>
          <a:off x="299803" y="1528839"/>
          <a:ext cx="8529404" cy="5046625"/>
        </p:xfrm>
        <a:graphic>
          <a:graphicData uri="http://schemas.openxmlformats.org/drawingml/2006/table">
            <a:tbl>
              <a:tblPr firstRow="1" bandRow="1">
                <a:tableStyleId>{2E8BB8F2-23E0-49C3-ADD4-AE65DBEDF43D}</a:tableStyleId>
              </a:tblPr>
              <a:tblGrid>
                <a:gridCol w="4264702">
                  <a:extLst>
                    <a:ext uri="{9D8B030D-6E8A-4147-A177-3AD203B41FA5}">
                      <a16:colId xmlns:a16="http://schemas.microsoft.com/office/drawing/2014/main" val="2559215241"/>
                    </a:ext>
                  </a:extLst>
                </a:gridCol>
                <a:gridCol w="4264702">
                  <a:extLst>
                    <a:ext uri="{9D8B030D-6E8A-4147-A177-3AD203B41FA5}">
                      <a16:colId xmlns:a16="http://schemas.microsoft.com/office/drawing/2014/main" val="4025432038"/>
                    </a:ext>
                  </a:extLst>
                </a:gridCol>
              </a:tblGrid>
              <a:tr h="2364630">
                <a:tc>
                  <a:txBody>
                    <a:bodyPr/>
                    <a:lstStyle/>
                    <a:p>
                      <a:pPr algn="ctr"/>
                      <a:r>
                        <a:rPr lang="ar-EG" sz="2800" u="sng" dirty="0">
                          <a:latin typeface="Sakkal Majalla" panose="02000000000000000000" pitchFamily="2" charset="-78"/>
                          <a:cs typeface="Sakkal Majalla" panose="02000000000000000000" pitchFamily="2" charset="-78"/>
                        </a:rPr>
                        <a:t>فرص  المعالجة الأولية /الفرز </a:t>
                      </a:r>
                    </a:p>
                  </a:txBody>
                  <a:tcPr/>
                </a:tc>
                <a:tc>
                  <a:txBody>
                    <a:bodyPr/>
                    <a:lstStyle/>
                    <a:p>
                      <a:pPr algn="ctr" rtl="1"/>
                      <a:r>
                        <a:rPr lang="ar-EG" sz="2800" u="sng" dirty="0">
                          <a:latin typeface="Sakkal Majalla" panose="02000000000000000000" pitchFamily="2" charset="-78"/>
                          <a:cs typeface="Sakkal Majalla" panose="02000000000000000000" pitchFamily="2" charset="-78"/>
                        </a:rPr>
                        <a:t>فرص الحد من تولد النفايات</a:t>
                      </a:r>
                    </a:p>
                    <a:p>
                      <a:pPr marL="285750" indent="-285750" algn="r" rtl="1">
                        <a:buClr>
                          <a:schemeClr val="bg1"/>
                        </a:buClr>
                        <a:buFont typeface="Arial" panose="020B0604020202020204" pitchFamily="34" charset="0"/>
                        <a:buChar char="•"/>
                      </a:pPr>
                      <a:endParaRPr lang="ar-EG" sz="1800" dirty="0">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975586407"/>
                  </a:ext>
                </a:extLst>
              </a:tr>
              <a:tr h="2681995">
                <a:tc>
                  <a:txBody>
                    <a:bodyPr/>
                    <a:lstStyle/>
                    <a:p>
                      <a:pPr algn="ctr"/>
                      <a:r>
                        <a:rPr lang="ar-EG" sz="2800" u="sng" dirty="0">
                          <a:latin typeface="Sakkal Majalla" panose="02000000000000000000" pitchFamily="2" charset="-78"/>
                          <a:cs typeface="Sakkal Majalla" panose="02000000000000000000" pitchFamily="2" charset="-78"/>
                        </a:rPr>
                        <a:t>فرص إعادة التدوير</a:t>
                      </a:r>
                    </a:p>
                    <a:p>
                      <a:pPr algn="ctr"/>
                      <a:endParaRPr lang="en-US" sz="1600" dirty="0">
                        <a:latin typeface="Sakkal Majalla" panose="02000000000000000000" pitchFamily="2" charset="-78"/>
                        <a:cs typeface="Sakkal Majalla" panose="02000000000000000000" pitchFamily="2" charset="-78"/>
                      </a:endParaRPr>
                    </a:p>
                  </a:txBody>
                  <a:tcPr/>
                </a:tc>
                <a:tc>
                  <a:txBody>
                    <a:bodyPr/>
                    <a:lstStyle/>
                    <a:p>
                      <a:pPr marR="0" algn="ctr" rtl="0">
                        <a:lnSpc>
                          <a:spcPct val="100000"/>
                        </a:lnSpc>
                        <a:spcBef>
                          <a:spcPts val="0"/>
                        </a:spcBef>
                        <a:spcAft>
                          <a:spcPts val="0"/>
                        </a:spcAft>
                        <a:buClr>
                          <a:srgbClr val="000000"/>
                        </a:buClr>
                        <a:buFont typeface="Arial"/>
                      </a:pPr>
                      <a:r>
                        <a:rPr lang="ar-EG" sz="2800" b="1" i="0" u="sng" strike="noStrike" cap="none" dirty="0">
                          <a:solidFill>
                            <a:schemeClr val="tx1"/>
                          </a:solidFill>
                          <a:latin typeface="Sakkal Majalla" panose="02000000000000000000" pitchFamily="2" charset="-78"/>
                          <a:cs typeface="Sakkal Majalla" panose="02000000000000000000" pitchFamily="2" charset="-78"/>
                          <a:sym typeface="Arial"/>
                        </a:rPr>
                        <a:t>فرص إعادة الاستخدام</a:t>
                      </a:r>
                      <a:endParaRPr lang="en-US" sz="1600" b="1" i="0" u="none" strike="noStrike" cap="none" dirty="0">
                        <a:solidFill>
                          <a:schemeClr val="tx1"/>
                        </a:solidFill>
                        <a:latin typeface="Sakkal Majalla" panose="02000000000000000000" pitchFamily="2" charset="-78"/>
                        <a:cs typeface="Sakkal Majalla" panose="02000000000000000000" pitchFamily="2" charset="-78"/>
                        <a:sym typeface="Arial"/>
                      </a:endParaRPr>
                    </a:p>
                  </a:txBody>
                  <a:tcPr/>
                </a:tc>
                <a:extLst>
                  <a:ext uri="{0D108BD9-81ED-4DB2-BD59-A6C34878D82A}">
                    <a16:rowId xmlns:a16="http://schemas.microsoft.com/office/drawing/2014/main" val="1933962837"/>
                  </a:ext>
                </a:extLst>
              </a:tr>
            </a:tbl>
          </a:graphicData>
        </a:graphic>
      </p:graphicFrame>
    </p:spTree>
    <p:extLst>
      <p:ext uri="{BB962C8B-B14F-4D97-AF65-F5344CB8AC3E}">
        <p14:creationId xmlns:p14="http://schemas.microsoft.com/office/powerpoint/2010/main" val="267329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7F1EF3-F6A2-4005-89B7-0AB4EC3C89DE}"/>
              </a:ext>
            </a:extLst>
          </p:cNvPr>
          <p:cNvSpPr>
            <a:spLocks noGrp="1"/>
          </p:cNvSpPr>
          <p:nvPr>
            <p:ph type="title"/>
          </p:nvPr>
        </p:nvSpPr>
        <p:spPr/>
        <p:txBody>
          <a:bodyPr>
            <a:normAutofit/>
          </a:bodyPr>
          <a:lstStyle/>
          <a:p>
            <a:pPr algn="r" rtl="1"/>
            <a:r>
              <a:rPr lang="ar-EG" sz="3150" dirty="0"/>
              <a:t>لماذا نحن هنا؟</a:t>
            </a:r>
            <a:endParaRPr lang="en-US" sz="3150" dirty="0"/>
          </a:p>
        </p:txBody>
      </p:sp>
      <p:sp>
        <p:nvSpPr>
          <p:cNvPr id="12" name="Content Placeholder 1">
            <a:extLst>
              <a:ext uri="{FF2B5EF4-FFF2-40B4-BE49-F238E27FC236}">
                <a16:creationId xmlns:a16="http://schemas.microsoft.com/office/drawing/2014/main" id="{F3132EDA-8D3E-47B7-A68E-B2DE8F58473B}"/>
              </a:ext>
            </a:extLst>
          </p:cNvPr>
          <p:cNvSpPr>
            <a:spLocks noGrp="1"/>
          </p:cNvSpPr>
          <p:nvPr>
            <p:ph type="body" idx="1"/>
          </p:nvPr>
        </p:nvSpPr>
        <p:spPr>
          <a:xfrm>
            <a:off x="3294992" y="1600200"/>
            <a:ext cx="5163207" cy="4800600"/>
          </a:xfrm>
        </p:spPr>
        <p:txBody>
          <a:bodyPr>
            <a:normAutofit lnSpcReduction="10000"/>
          </a:bodyPr>
          <a:lstStyle/>
          <a:p>
            <a:pPr marL="285750" indent="-285750" algn="r" rtl="1">
              <a:lnSpc>
                <a:spcPct val="113000"/>
              </a:lnSpc>
              <a:spcBef>
                <a:spcPts val="1200"/>
              </a:spcBef>
              <a:spcAft>
                <a:spcPts val="200"/>
              </a:spcAft>
              <a:buFont typeface="Arial" panose="020B0604020202020204" pitchFamily="34" charset="0"/>
              <a:buChar char="•"/>
            </a:pPr>
            <a:r>
              <a:rPr lang="ar-EG" sz="2800" dirty="0"/>
              <a:t>لاكتساب الوعي والمهارات  الخاصة بممارسات إدارة النفايات.</a:t>
            </a:r>
            <a:endParaRPr lang="en-US" sz="2800" dirty="0"/>
          </a:p>
          <a:p>
            <a:pPr marL="285750" indent="-285750" algn="r" rtl="1">
              <a:lnSpc>
                <a:spcPct val="113000"/>
              </a:lnSpc>
              <a:spcBef>
                <a:spcPts val="1200"/>
              </a:spcBef>
              <a:spcAft>
                <a:spcPts val="200"/>
              </a:spcAft>
              <a:buFont typeface="Arial" panose="020B0604020202020204" pitchFamily="34" charset="0"/>
              <a:buChar char="•"/>
            </a:pPr>
            <a:r>
              <a:rPr lang="ar-EG" sz="2800" dirty="0"/>
              <a:t>أن نكون جزءا من قطاع اعادة التدوير في الاردن</a:t>
            </a:r>
            <a:endParaRPr lang="en-CA" sz="2800" dirty="0"/>
          </a:p>
          <a:p>
            <a:pPr marL="285750" indent="-285750" algn="r" rtl="1">
              <a:lnSpc>
                <a:spcPct val="113000"/>
              </a:lnSpc>
              <a:spcBef>
                <a:spcPts val="1200"/>
              </a:spcBef>
              <a:spcAft>
                <a:spcPts val="200"/>
              </a:spcAft>
              <a:buFont typeface="Arial" panose="020B0604020202020204" pitchFamily="34" charset="0"/>
              <a:buChar char="•"/>
            </a:pPr>
            <a:r>
              <a:rPr lang="ar-EG" sz="2800" dirty="0"/>
              <a:t>لتعلم كيفية إنشاء خطط شاملة لإدارة النفايات</a:t>
            </a:r>
          </a:p>
          <a:p>
            <a:pPr marL="285750" indent="-285750" algn="r" rtl="1">
              <a:lnSpc>
                <a:spcPct val="113000"/>
              </a:lnSpc>
              <a:spcBef>
                <a:spcPts val="1200"/>
              </a:spcBef>
              <a:spcAft>
                <a:spcPts val="200"/>
              </a:spcAft>
              <a:buFont typeface="Arial" panose="020B0604020202020204" pitchFamily="34" charset="0"/>
              <a:buChar char="•"/>
            </a:pPr>
            <a:r>
              <a:rPr lang="ar-EG" sz="2800" dirty="0"/>
              <a:t>أن نصبح مدربين قادرين على دعم الآخرين في تحسين عمليات إدارة النفايات.</a:t>
            </a:r>
          </a:p>
          <a:p>
            <a:pPr marL="285750" indent="-285750" algn="r" rtl="1">
              <a:lnSpc>
                <a:spcPct val="113000"/>
              </a:lnSpc>
              <a:spcBef>
                <a:spcPts val="1200"/>
              </a:spcBef>
              <a:spcAft>
                <a:spcPts val="200"/>
              </a:spcAft>
              <a:buFont typeface="Arial" panose="020B0604020202020204" pitchFamily="34" charset="0"/>
              <a:buChar char="•"/>
            </a:pPr>
            <a:r>
              <a:rPr lang="ar-EG" sz="2800" dirty="0"/>
              <a:t>تعزيز قدراتنا على مواجهة تحديات زيادة تولد النفايات والمساهمة في الممارسات المستدامة.</a:t>
            </a:r>
            <a:endParaRPr lang="en-GB" sz="2800" dirty="0"/>
          </a:p>
        </p:txBody>
      </p:sp>
      <p:pic>
        <p:nvPicPr>
          <p:cNvPr id="8" name="Picture 2" descr="sustainable-growth-icon - REGREEN">
            <a:extLst>
              <a:ext uri="{FF2B5EF4-FFF2-40B4-BE49-F238E27FC236}">
                <a16:creationId xmlns:a16="http://schemas.microsoft.com/office/drawing/2014/main" id="{777F0108-DA56-44C2-8173-8E82A65DE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88" y="1519930"/>
            <a:ext cx="2987226" cy="22987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opeful Vector PNG, Free Faith hope love, Anchor faith hope love ...">
            <a:extLst>
              <a:ext uri="{FF2B5EF4-FFF2-40B4-BE49-F238E27FC236}">
                <a16:creationId xmlns:a16="http://schemas.microsoft.com/office/drawing/2014/main" id="{8EDAAEAA-A2A7-4933-ACA9-79D15CBB01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250" y="342900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0234D16-3561-4402-8C1A-62E6E8AED83B}"/>
              </a:ext>
            </a:extLst>
          </p:cNvPr>
          <p:cNvSpPr txBox="1"/>
          <p:nvPr/>
        </p:nvSpPr>
        <p:spPr>
          <a:xfrm>
            <a:off x="223043" y="228600"/>
            <a:ext cx="1626197" cy="461665"/>
          </a:xfrm>
          <a:prstGeom prst="rect">
            <a:avLst/>
          </a:prstGeom>
          <a:solidFill>
            <a:schemeClr val="bg1"/>
          </a:solidFill>
        </p:spPr>
        <p:txBody>
          <a:bodyPr wrap="square" rtlCol="0">
            <a:spAutoFit/>
          </a:bodyPr>
          <a:lstStyle/>
          <a:p>
            <a:r>
              <a:rPr lang="en-US" sz="2400" b="1" dirty="0">
                <a:latin typeface="Sakkal Majalla" panose="02000000000000000000" pitchFamily="2" charset="-78"/>
                <a:cs typeface="Sakkal Majalla" panose="02000000000000000000" pitchFamily="2" charset="-78"/>
              </a:rPr>
              <a:t>10:15 – 10:30</a:t>
            </a:r>
          </a:p>
        </p:txBody>
      </p:sp>
    </p:spTree>
    <p:extLst>
      <p:ext uri="{BB962C8B-B14F-4D97-AF65-F5344CB8AC3E}">
        <p14:creationId xmlns:p14="http://schemas.microsoft.com/office/powerpoint/2010/main" val="2754376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B83323C-A96A-43CD-BD17-F53FA415894C}"/>
              </a:ext>
            </a:extLst>
          </p:cNvPr>
          <p:cNvSpPr txBox="1">
            <a:spLocks/>
          </p:cNvSpPr>
          <p:nvPr/>
        </p:nvSpPr>
        <p:spPr>
          <a:xfrm>
            <a:off x="3583172" y="70233"/>
            <a:ext cx="4883007"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تدريب</a:t>
            </a:r>
          </a:p>
          <a:p>
            <a:pPr algn="r" rtl="1">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تحديد الفرص في أربعة اتجاهات (الحد - المعالجة الأولية</a:t>
            </a:r>
            <a:r>
              <a:rPr lang="en-US" sz="2400" dirty="0">
                <a:solidFill>
                  <a:srgbClr val="BA0C2F"/>
                </a:solidFill>
                <a:latin typeface="Sakkal Majalla" panose="02000000000000000000" pitchFamily="2" charset="-78"/>
                <a:ea typeface="Gill Sans"/>
                <a:cs typeface="Sakkal Majalla" panose="02000000000000000000" pitchFamily="2" charset="-78"/>
                <a:sym typeface="Gill Sans"/>
              </a:rPr>
              <a:t> /</a:t>
            </a: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الفرز – اعادة الاستخدام – اعادة التدوير)</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3" name="Rectangle 12">
            <a:extLst>
              <a:ext uri="{FF2B5EF4-FFF2-40B4-BE49-F238E27FC236}">
                <a16:creationId xmlns:a16="http://schemas.microsoft.com/office/drawing/2014/main" id="{C588BB0B-0508-4985-93B9-DAFF11B6E467}"/>
              </a:ext>
            </a:extLst>
          </p:cNvPr>
          <p:cNvSpPr/>
          <p:nvPr/>
        </p:nvSpPr>
        <p:spPr>
          <a:xfrm>
            <a:off x="1" y="207586"/>
            <a:ext cx="3583172" cy="523220"/>
          </a:xfrm>
          <a:prstGeom prst="rect">
            <a:avLst/>
          </a:prstGeom>
        </p:spPr>
        <p:txBody>
          <a:bodyPr wrap="square">
            <a:spAutoFit/>
          </a:bodyPr>
          <a:lstStyle/>
          <a:p>
            <a:pPr algn="ctr" rtl="1"/>
            <a:r>
              <a:rPr lang="ar-EG" sz="2800" dirty="0">
                <a:solidFill>
                  <a:schemeClr val="bg2"/>
                </a:solidFill>
                <a:latin typeface="Sakkal Majalla" panose="02000000000000000000" pitchFamily="2" charset="-78"/>
                <a:cs typeface="Sakkal Majalla" panose="02000000000000000000" pitchFamily="2" charset="-78"/>
              </a:rPr>
              <a:t>تحديد فرص التطوير</a:t>
            </a:r>
            <a:endParaRPr lang="en-US" sz="2800" dirty="0">
              <a:solidFill>
                <a:schemeClr val="bg2"/>
              </a:solidFill>
              <a:latin typeface="Sakkal Majalla" panose="02000000000000000000" pitchFamily="2" charset="-78"/>
              <a:cs typeface="Sakkal Majalla" panose="02000000000000000000" pitchFamily="2" charset="-78"/>
            </a:endParaRPr>
          </a:p>
        </p:txBody>
      </p:sp>
      <p:graphicFrame>
        <p:nvGraphicFramePr>
          <p:cNvPr id="2" name="Table 2">
            <a:extLst>
              <a:ext uri="{FF2B5EF4-FFF2-40B4-BE49-F238E27FC236}">
                <a16:creationId xmlns:a16="http://schemas.microsoft.com/office/drawing/2014/main" id="{3327E332-979E-4C43-9F37-FA7E1A347C91}"/>
              </a:ext>
            </a:extLst>
          </p:cNvPr>
          <p:cNvGraphicFramePr>
            <a:graphicFrameLocks noGrp="1"/>
          </p:cNvGraphicFramePr>
          <p:nvPr/>
        </p:nvGraphicFramePr>
        <p:xfrm>
          <a:off x="299803" y="1528839"/>
          <a:ext cx="8529404" cy="5120640"/>
        </p:xfrm>
        <a:graphic>
          <a:graphicData uri="http://schemas.openxmlformats.org/drawingml/2006/table">
            <a:tbl>
              <a:tblPr firstRow="1" bandRow="1">
                <a:tableStyleId>{2E8BB8F2-23E0-49C3-ADD4-AE65DBEDF43D}</a:tableStyleId>
              </a:tblPr>
              <a:tblGrid>
                <a:gridCol w="4264702">
                  <a:extLst>
                    <a:ext uri="{9D8B030D-6E8A-4147-A177-3AD203B41FA5}">
                      <a16:colId xmlns:a16="http://schemas.microsoft.com/office/drawing/2014/main" val="2559215241"/>
                    </a:ext>
                  </a:extLst>
                </a:gridCol>
                <a:gridCol w="4264702">
                  <a:extLst>
                    <a:ext uri="{9D8B030D-6E8A-4147-A177-3AD203B41FA5}">
                      <a16:colId xmlns:a16="http://schemas.microsoft.com/office/drawing/2014/main" val="4025432038"/>
                    </a:ext>
                  </a:extLst>
                </a:gridCol>
              </a:tblGrid>
              <a:tr h="2364630">
                <a:tc>
                  <a:txBody>
                    <a:bodyPr/>
                    <a:lstStyle/>
                    <a:p>
                      <a:pPr algn="ctr"/>
                      <a:r>
                        <a:rPr lang="ar-EG" sz="2800" u="sng" dirty="0">
                          <a:latin typeface="Sakkal Majalla" panose="02000000000000000000" pitchFamily="2" charset="-78"/>
                          <a:cs typeface="Sakkal Majalla" panose="02000000000000000000" pitchFamily="2" charset="-78"/>
                        </a:rPr>
                        <a:t>فرص  المعالجة الأولية /الفرز </a:t>
                      </a:r>
                    </a:p>
                    <a:p>
                      <a:pPr marL="457200" indent="-457200" algn="r" rtl="1">
                        <a:buClr>
                          <a:schemeClr val="bg1"/>
                        </a:buClr>
                        <a:buFont typeface="Arial" panose="020B0604020202020204" pitchFamily="34" charset="0"/>
                        <a:buChar char="•"/>
                      </a:pPr>
                      <a:r>
                        <a:rPr lang="ar-EG" sz="1800" dirty="0">
                          <a:latin typeface="Sakkal Majalla" panose="02000000000000000000" pitchFamily="2" charset="-78"/>
                          <a:cs typeface="Sakkal Majalla" panose="02000000000000000000" pitchFamily="2" charset="-78"/>
                        </a:rPr>
                        <a:t>فصل نفايات الورق / الكرتون بحسب الجودة</a:t>
                      </a:r>
                    </a:p>
                    <a:p>
                      <a:pPr marL="457200" indent="-457200" algn="r" rtl="1">
                        <a:buClr>
                          <a:schemeClr val="bg1"/>
                        </a:buClr>
                        <a:buFont typeface="Arial" panose="020B0604020202020204" pitchFamily="34" charset="0"/>
                        <a:buChar char="•"/>
                      </a:pPr>
                      <a:r>
                        <a:rPr lang="ar-EG" sz="1800" dirty="0">
                          <a:latin typeface="Sakkal Majalla" panose="02000000000000000000" pitchFamily="2" charset="-78"/>
                          <a:cs typeface="Sakkal Majalla" panose="02000000000000000000" pitchFamily="2" charset="-78"/>
                        </a:rPr>
                        <a:t>تحويل زجاجات بلاستيكية مضغوطة في بالات </a:t>
                      </a:r>
                    </a:p>
                    <a:p>
                      <a:pPr marL="285750" indent="-285750" algn="r" rtl="1">
                        <a:buClr>
                          <a:schemeClr val="bg1"/>
                        </a:buClr>
                        <a:buFont typeface="Arial" panose="020B0604020202020204" pitchFamily="34" charset="0"/>
                        <a:buChar char="•"/>
                      </a:pPr>
                      <a:r>
                        <a:rPr lang="ar-EG" sz="1600" dirty="0">
                          <a:latin typeface="Sakkal Majalla" panose="02000000000000000000" pitchFamily="2" charset="-78"/>
                          <a:cs typeface="Sakkal Majalla" panose="02000000000000000000" pitchFamily="2" charset="-78"/>
                        </a:rPr>
                        <a:t> اعادة تدوير زيت الطهي</a:t>
                      </a:r>
                      <a:endParaRPr lang="en-US" sz="1600" dirty="0">
                        <a:latin typeface="Sakkal Majalla" panose="02000000000000000000" pitchFamily="2" charset="-78"/>
                        <a:cs typeface="Sakkal Majalla" panose="02000000000000000000" pitchFamily="2" charset="-78"/>
                      </a:endParaRPr>
                    </a:p>
                  </a:txBody>
                  <a:tcPr/>
                </a:tc>
                <a:tc>
                  <a:txBody>
                    <a:bodyPr/>
                    <a:lstStyle/>
                    <a:p>
                      <a:pPr algn="ctr" rtl="1"/>
                      <a:r>
                        <a:rPr lang="ar-EG" sz="2800" u="sng" dirty="0">
                          <a:latin typeface="Sakkal Majalla" panose="02000000000000000000" pitchFamily="2" charset="-78"/>
                          <a:cs typeface="Sakkal Majalla" panose="02000000000000000000" pitchFamily="2" charset="-78"/>
                        </a:rPr>
                        <a:t>فرص الحد من تولد النفايات</a:t>
                      </a:r>
                    </a:p>
                    <a:p>
                      <a:pPr marL="285750" indent="-285750" algn="r" rtl="1">
                        <a:buClr>
                          <a:schemeClr val="bg1"/>
                        </a:buClr>
                        <a:buFont typeface="Arial" panose="020B0604020202020204" pitchFamily="34" charset="0"/>
                        <a:buChar char="•"/>
                      </a:pPr>
                      <a:r>
                        <a:rPr lang="ar-EG" sz="1800" dirty="0">
                          <a:latin typeface="Sakkal Majalla" panose="02000000000000000000" pitchFamily="2" charset="-78"/>
                          <a:cs typeface="Sakkal Majalla" panose="02000000000000000000" pitchFamily="2" charset="-78"/>
                        </a:rPr>
                        <a:t>طباعة الورق على الوجهين</a:t>
                      </a:r>
                      <a:endParaRPr lang="en-US" sz="1800" dirty="0">
                        <a:latin typeface="Sakkal Majalla" panose="02000000000000000000" pitchFamily="2" charset="-78"/>
                        <a:cs typeface="Sakkal Majalla" panose="02000000000000000000" pitchFamily="2" charset="-78"/>
                      </a:endParaRPr>
                    </a:p>
                    <a:p>
                      <a:pPr marL="285750" indent="-285750" algn="r" rtl="1">
                        <a:buClr>
                          <a:schemeClr val="bg1"/>
                        </a:buClr>
                        <a:buFont typeface="Arial" panose="020B0604020202020204" pitchFamily="34" charset="0"/>
                        <a:buChar char="•"/>
                      </a:pPr>
                      <a:r>
                        <a:rPr lang="ar-SA" sz="1800" b="1" i="0" u="none" strike="noStrike" cap="none" dirty="0">
                          <a:solidFill>
                            <a:schemeClr val="lt1"/>
                          </a:solidFill>
                          <a:latin typeface="Sakkal Majalla" panose="02000000000000000000" pitchFamily="2" charset="-78"/>
                          <a:ea typeface="Gill Sans MT"/>
                          <a:cs typeface="Sakkal Majalla" panose="02000000000000000000" pitchFamily="2" charset="-78"/>
                          <a:sym typeface="Arial"/>
                        </a:rPr>
                        <a:t>الاختيار المناسب لمو</a:t>
                      </a:r>
                      <a:r>
                        <a:rPr lang="ar-JO" sz="1800" b="1" i="0" u="none" strike="noStrike" cap="none" dirty="0">
                          <a:solidFill>
                            <a:schemeClr val="lt1"/>
                          </a:solidFill>
                          <a:latin typeface="Sakkal Majalla" panose="02000000000000000000" pitchFamily="2" charset="-78"/>
                          <a:ea typeface="Gill Sans MT"/>
                          <a:cs typeface="Sakkal Majalla" panose="02000000000000000000" pitchFamily="2" charset="-78"/>
                          <a:sym typeface="Arial"/>
                        </a:rPr>
                        <a:t>ا</a:t>
                      </a:r>
                      <a:r>
                        <a:rPr lang="ar-SA" sz="1800" b="1" i="0" u="none" strike="noStrike" cap="none" dirty="0">
                          <a:solidFill>
                            <a:schemeClr val="lt1"/>
                          </a:solidFill>
                          <a:latin typeface="Sakkal Majalla" panose="02000000000000000000" pitchFamily="2" charset="-78"/>
                          <a:ea typeface="Gill Sans MT"/>
                          <a:cs typeface="Sakkal Majalla" panose="02000000000000000000" pitchFamily="2" charset="-78"/>
                          <a:sym typeface="Arial"/>
                        </a:rPr>
                        <a:t>قع حاويات إعادة التدوير في منشأتك لمعرفة نوع وتكرار تولد النفايات في كل موقع</a:t>
                      </a:r>
                      <a:endParaRPr lang="ar-EG" sz="1800" b="1" i="0" u="none" strike="noStrike" cap="none" dirty="0">
                        <a:solidFill>
                          <a:schemeClr val="lt1"/>
                        </a:solidFill>
                        <a:latin typeface="Sakkal Majalla" panose="02000000000000000000" pitchFamily="2" charset="-78"/>
                        <a:cs typeface="Sakkal Majalla" panose="02000000000000000000" pitchFamily="2" charset="-78"/>
                        <a:sym typeface="Arial"/>
                      </a:endParaRPr>
                    </a:p>
                    <a:p>
                      <a:pPr marL="285750" marR="0" lvl="0" indent="-285750" algn="r" defTabSz="914400" rtl="1"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lang="ar-EG" sz="1800" dirty="0">
                          <a:latin typeface="Sakkal Majalla" panose="02000000000000000000" pitchFamily="2" charset="-78"/>
                          <a:cs typeface="Sakkal Majalla" panose="02000000000000000000" pitchFamily="2" charset="-78"/>
                        </a:rPr>
                        <a:t>تقديم دورات تدريبية و / أو نصائح ومعلومات للموظفين لزيادة وعيهم ومهاراتهم</a:t>
                      </a:r>
                    </a:p>
                    <a:p>
                      <a:pPr marL="285750" indent="-285750" algn="r" rtl="1">
                        <a:buClr>
                          <a:schemeClr val="bg1"/>
                        </a:buClr>
                        <a:buFont typeface="Arial" panose="020B0604020202020204" pitchFamily="34" charset="0"/>
                        <a:buChar char="•"/>
                      </a:pPr>
                      <a:r>
                        <a:rPr lang="ar-EG" sz="1800" dirty="0">
                          <a:latin typeface="Sakkal Majalla" panose="02000000000000000000" pitchFamily="2" charset="-78"/>
                          <a:cs typeface="Sakkal Majalla" panose="02000000000000000000" pitchFamily="2" charset="-78"/>
                        </a:rPr>
                        <a:t>إعادة استخدام أكياس الغسيل البلاستيكية </a:t>
                      </a:r>
                      <a:endParaRPr lang="en-US" sz="1800" dirty="0">
                        <a:latin typeface="Sakkal Majalla" panose="02000000000000000000" pitchFamily="2" charset="-78"/>
                        <a:cs typeface="Sakkal Majalla" panose="02000000000000000000" pitchFamily="2" charset="-78"/>
                      </a:endParaRPr>
                    </a:p>
                    <a:p>
                      <a:pPr marL="285750" indent="-285750" algn="r" rtl="1">
                        <a:buClr>
                          <a:schemeClr val="bg1"/>
                        </a:buClr>
                        <a:buFont typeface="Arial" panose="020B0604020202020204" pitchFamily="34" charset="0"/>
                        <a:buChar char="•"/>
                      </a:pPr>
                      <a:endParaRPr lang="ar-EG" sz="1800" dirty="0">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975586407"/>
                  </a:ext>
                </a:extLst>
              </a:tr>
              <a:tr h="2681995">
                <a:tc>
                  <a:txBody>
                    <a:bodyPr/>
                    <a:lstStyle/>
                    <a:p>
                      <a:pPr algn="ctr"/>
                      <a:r>
                        <a:rPr lang="ar-EG" sz="2800" u="sng" dirty="0">
                          <a:latin typeface="Sakkal Majalla" panose="02000000000000000000" pitchFamily="2" charset="-78"/>
                          <a:cs typeface="Sakkal Majalla" panose="02000000000000000000" pitchFamily="2" charset="-78"/>
                        </a:rPr>
                        <a:t>فرص إعادة التدوير</a:t>
                      </a:r>
                    </a:p>
                    <a:p>
                      <a:pPr marL="457200" indent="-457200" algn="r" rtl="1">
                        <a:buFont typeface="Arial" panose="020B0604020202020204" pitchFamily="34" charset="0"/>
                        <a:buChar char="•"/>
                      </a:pPr>
                      <a:r>
                        <a:rPr lang="ar-EG" sz="1800" dirty="0">
                          <a:latin typeface="Sakkal Majalla" panose="02000000000000000000" pitchFamily="2" charset="-78"/>
                          <a:cs typeface="Sakkal Majalla" panose="02000000000000000000" pitchFamily="2" charset="-78"/>
                        </a:rPr>
                        <a:t>إنتاج السماد الفيرمي/الدودي (أو بوكاشي) من النفايات العضوية لاستخدامه في الموقع كسماد عضوي</a:t>
                      </a:r>
                    </a:p>
                    <a:p>
                      <a:pPr marL="457200" marR="0" indent="-457200" algn="r" rtl="1">
                        <a:lnSpc>
                          <a:spcPct val="100000"/>
                        </a:lnSpc>
                        <a:spcBef>
                          <a:spcPts val="0"/>
                        </a:spcBef>
                        <a:spcAft>
                          <a:spcPts val="0"/>
                        </a:spcAft>
                        <a:buClr>
                          <a:srgbClr val="000000"/>
                        </a:buClr>
                        <a:buFont typeface="Arial" panose="020B0604020202020204" pitchFamily="34" charset="0"/>
                        <a:buChar char="•"/>
                      </a:pPr>
                      <a:r>
                        <a:rPr lang="ar-EG" sz="1800" b="0" i="0" u="none" strike="noStrike" cap="none" dirty="0">
                          <a:solidFill>
                            <a:schemeClr val="dk1"/>
                          </a:solidFill>
                          <a:latin typeface="Sakkal Majalla" panose="02000000000000000000" pitchFamily="2" charset="-78"/>
                          <a:cs typeface="Sakkal Majalla" panose="02000000000000000000" pitchFamily="2" charset="-78"/>
                          <a:sym typeface="Arial"/>
                        </a:rPr>
                        <a:t>إعادة تدوير الشراشف والمناشف والمفارش القديمة الى قطع فنية من قماش وسجاد</a:t>
                      </a:r>
                    </a:p>
                    <a:p>
                      <a:pPr marL="457200" indent="-457200" algn="r" rtl="1">
                        <a:buFont typeface="Arial" panose="020B0604020202020204" pitchFamily="34" charset="0"/>
                        <a:buChar char="•"/>
                      </a:pPr>
                      <a:r>
                        <a:rPr lang="ar-EG" sz="1800" dirty="0">
                          <a:latin typeface="Sakkal Majalla" panose="02000000000000000000" pitchFamily="2" charset="-78"/>
                          <a:cs typeface="Sakkal Majalla" panose="02000000000000000000" pitchFamily="2" charset="-78"/>
                        </a:rPr>
                        <a:t>التعاقد مع  مقدم خدمة</a:t>
                      </a:r>
                      <a:r>
                        <a:rPr lang="en-US" sz="1800" dirty="0">
                          <a:latin typeface="Sakkal Majalla" panose="02000000000000000000" pitchFamily="2" charset="-78"/>
                          <a:cs typeface="Sakkal Majalla" panose="02000000000000000000" pitchFamily="2" charset="-78"/>
                        </a:rPr>
                        <a:t>/</a:t>
                      </a:r>
                      <a:r>
                        <a:rPr lang="ar-EG" sz="1800" dirty="0">
                          <a:latin typeface="Sakkal Majalla" panose="02000000000000000000" pitchFamily="2" charset="-78"/>
                          <a:cs typeface="Sakkal Majalla" panose="02000000000000000000" pitchFamily="2" charset="-78"/>
                        </a:rPr>
                        <a:t>شركة اعادة تدوير  لاعادة تدوير نفايات البلاستك</a:t>
                      </a:r>
                    </a:p>
                    <a:p>
                      <a:pPr marL="457200" indent="-457200" algn="r" rtl="1">
                        <a:buFont typeface="Arial" panose="020B0604020202020204" pitchFamily="34" charset="0"/>
                        <a:buChar char="•"/>
                      </a:pPr>
                      <a:r>
                        <a:rPr lang="ar-EG" sz="1800" dirty="0">
                          <a:latin typeface="Sakkal Majalla" panose="02000000000000000000" pitchFamily="2" charset="-78"/>
                          <a:cs typeface="Sakkal Majalla" panose="02000000000000000000" pitchFamily="2" charset="-78"/>
                        </a:rPr>
                        <a:t>تبرع بالفائض من الطعام</a:t>
                      </a:r>
                    </a:p>
                    <a:p>
                      <a:pPr algn="ctr"/>
                      <a:endParaRPr lang="en-US" sz="1600" dirty="0">
                        <a:latin typeface="Sakkal Majalla" panose="02000000000000000000" pitchFamily="2" charset="-78"/>
                        <a:cs typeface="Sakkal Majalla" panose="02000000000000000000" pitchFamily="2" charset="-78"/>
                      </a:endParaRPr>
                    </a:p>
                  </a:txBody>
                  <a:tcPr/>
                </a:tc>
                <a:tc>
                  <a:txBody>
                    <a:bodyPr/>
                    <a:lstStyle/>
                    <a:p>
                      <a:pPr marR="0" algn="ctr" rtl="0">
                        <a:lnSpc>
                          <a:spcPct val="100000"/>
                        </a:lnSpc>
                        <a:spcBef>
                          <a:spcPts val="0"/>
                        </a:spcBef>
                        <a:spcAft>
                          <a:spcPts val="0"/>
                        </a:spcAft>
                        <a:buClr>
                          <a:srgbClr val="000000"/>
                        </a:buClr>
                        <a:buFont typeface="Arial"/>
                      </a:pPr>
                      <a:r>
                        <a:rPr lang="ar-EG" sz="2800" b="1" i="0" u="sng" strike="noStrike" cap="none" dirty="0">
                          <a:solidFill>
                            <a:schemeClr val="tx1"/>
                          </a:solidFill>
                          <a:latin typeface="Sakkal Majalla" panose="02000000000000000000" pitchFamily="2" charset="-78"/>
                          <a:cs typeface="Sakkal Majalla" panose="02000000000000000000" pitchFamily="2" charset="-78"/>
                          <a:sym typeface="Arial"/>
                        </a:rPr>
                        <a:t>فرص إعادة الاستخدام</a:t>
                      </a:r>
                    </a:p>
                    <a:p>
                      <a:pPr marL="457200" marR="0" indent="-457200" algn="r" rtl="1">
                        <a:lnSpc>
                          <a:spcPct val="100000"/>
                        </a:lnSpc>
                        <a:spcBef>
                          <a:spcPts val="0"/>
                        </a:spcBef>
                        <a:spcAft>
                          <a:spcPts val="0"/>
                        </a:spcAft>
                        <a:buClr>
                          <a:srgbClr val="000000"/>
                        </a:buClr>
                        <a:buFont typeface="Arial" panose="020B0604020202020204" pitchFamily="34" charset="0"/>
                        <a:buChar char="•"/>
                      </a:pPr>
                      <a:r>
                        <a:rPr lang="ar-EG" sz="1800" b="0" i="0" u="none" strike="noStrike" cap="none" dirty="0">
                          <a:solidFill>
                            <a:schemeClr val="dk1"/>
                          </a:solidFill>
                          <a:latin typeface="Sakkal Majalla" panose="02000000000000000000" pitchFamily="2" charset="-78"/>
                          <a:cs typeface="Sakkal Majalla" panose="02000000000000000000" pitchFamily="2" charset="-78"/>
                          <a:sym typeface="Arial"/>
                        </a:rPr>
                        <a:t>إعادة استخدام العلب/الصناديق البلاستيكية بدلاً من الصناديق الكرتونية</a:t>
                      </a:r>
                    </a:p>
                    <a:p>
                      <a:pPr marL="457200" marR="0" indent="-457200" algn="r" rtl="1">
                        <a:lnSpc>
                          <a:spcPct val="100000"/>
                        </a:lnSpc>
                        <a:spcBef>
                          <a:spcPts val="0"/>
                        </a:spcBef>
                        <a:spcAft>
                          <a:spcPts val="0"/>
                        </a:spcAft>
                        <a:buClr>
                          <a:srgbClr val="000000"/>
                        </a:buClr>
                        <a:buFont typeface="Arial" panose="020B0604020202020204" pitchFamily="34" charset="0"/>
                        <a:buChar char="•"/>
                      </a:pPr>
                      <a:r>
                        <a:rPr lang="ar-EG" sz="1800" b="0" i="0" u="none" strike="noStrike" cap="none" dirty="0">
                          <a:solidFill>
                            <a:schemeClr val="dk1"/>
                          </a:solidFill>
                          <a:latin typeface="Sakkal Majalla" panose="02000000000000000000" pitchFamily="2" charset="-78"/>
                          <a:cs typeface="Sakkal Majalla" panose="02000000000000000000" pitchFamily="2" charset="-78"/>
                          <a:sym typeface="Arial"/>
                        </a:rPr>
                        <a:t>ضع موزعًا للصابون والشامبو في الغرف بدلًا من المغلف بشكل فردي</a:t>
                      </a:r>
                    </a:p>
                    <a:p>
                      <a:pPr marL="457200" marR="0" indent="-457200" algn="r" rtl="1">
                        <a:lnSpc>
                          <a:spcPct val="100000"/>
                        </a:lnSpc>
                        <a:spcBef>
                          <a:spcPts val="0"/>
                        </a:spcBef>
                        <a:spcAft>
                          <a:spcPts val="0"/>
                        </a:spcAft>
                        <a:buClr>
                          <a:srgbClr val="000000"/>
                        </a:buClr>
                        <a:buFont typeface="Arial" panose="020B0604020202020204" pitchFamily="34" charset="0"/>
                        <a:buChar char="•"/>
                      </a:pPr>
                      <a:r>
                        <a:rPr lang="ar-EG" sz="1800" b="0" i="0" u="none" strike="noStrike" cap="none" dirty="0">
                          <a:solidFill>
                            <a:schemeClr val="dk1"/>
                          </a:solidFill>
                          <a:latin typeface="Sakkal Majalla" panose="02000000000000000000" pitchFamily="2" charset="-78"/>
                          <a:cs typeface="Sakkal Majalla" panose="02000000000000000000" pitchFamily="2" charset="-78"/>
                          <a:sym typeface="Arial"/>
                        </a:rPr>
                        <a:t>فصل النفايات من المصدر </a:t>
                      </a:r>
                    </a:p>
                    <a:p>
                      <a:pPr marR="0" algn="ctr" rtl="0">
                        <a:lnSpc>
                          <a:spcPct val="100000"/>
                        </a:lnSpc>
                        <a:spcBef>
                          <a:spcPts val="0"/>
                        </a:spcBef>
                        <a:spcAft>
                          <a:spcPts val="0"/>
                        </a:spcAft>
                        <a:buClr>
                          <a:srgbClr val="000000"/>
                        </a:buClr>
                        <a:buFont typeface="Arial"/>
                      </a:pPr>
                      <a:endParaRPr lang="en-US" sz="1600" b="1" i="0" u="none" strike="noStrike" cap="none" dirty="0">
                        <a:solidFill>
                          <a:schemeClr val="tx1"/>
                        </a:solidFill>
                        <a:latin typeface="Sakkal Majalla" panose="02000000000000000000" pitchFamily="2" charset="-78"/>
                        <a:cs typeface="Sakkal Majalla" panose="02000000000000000000" pitchFamily="2" charset="-78"/>
                        <a:sym typeface="Arial"/>
                      </a:endParaRPr>
                    </a:p>
                  </a:txBody>
                  <a:tcPr/>
                </a:tc>
                <a:extLst>
                  <a:ext uri="{0D108BD9-81ED-4DB2-BD59-A6C34878D82A}">
                    <a16:rowId xmlns:a16="http://schemas.microsoft.com/office/drawing/2014/main" val="1933962837"/>
                  </a:ext>
                </a:extLst>
              </a:tr>
            </a:tbl>
          </a:graphicData>
        </a:graphic>
      </p:graphicFrame>
    </p:spTree>
    <p:extLst>
      <p:ext uri="{BB962C8B-B14F-4D97-AF65-F5344CB8AC3E}">
        <p14:creationId xmlns:p14="http://schemas.microsoft.com/office/powerpoint/2010/main" val="261155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B83323C-A96A-43CD-BD17-F53FA415894C}"/>
              </a:ext>
            </a:extLst>
          </p:cNvPr>
          <p:cNvSpPr txBox="1">
            <a:spLocks/>
          </p:cNvSpPr>
          <p:nvPr/>
        </p:nvSpPr>
        <p:spPr>
          <a:xfrm>
            <a:off x="3583172" y="70233"/>
            <a:ext cx="4883007"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BA0C2F"/>
                </a:solidFill>
                <a:latin typeface="Sakkal Majalla" panose="02000000000000000000" pitchFamily="2" charset="-78"/>
                <a:ea typeface="Gill Sans"/>
                <a:cs typeface="Sakkal Majalla" panose="02000000000000000000" pitchFamily="2" charset="-78"/>
                <a:sym typeface="Gill Sans"/>
              </a:rPr>
              <a:t>تدريب</a:t>
            </a:r>
          </a:p>
          <a:p>
            <a:pPr algn="r" rtl="1">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تحديد الفرص في أربعة اتجاهات (الحد - المعالجة الأولية</a:t>
            </a:r>
            <a:r>
              <a:rPr lang="en-US" sz="2400" dirty="0">
                <a:solidFill>
                  <a:srgbClr val="BA0C2F"/>
                </a:solidFill>
                <a:latin typeface="Sakkal Majalla" panose="02000000000000000000" pitchFamily="2" charset="-78"/>
                <a:ea typeface="Gill Sans"/>
                <a:cs typeface="Sakkal Majalla" panose="02000000000000000000" pitchFamily="2" charset="-78"/>
                <a:sym typeface="Gill Sans"/>
              </a:rPr>
              <a:t> /</a:t>
            </a: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الفرز – اعادة الاستخدام – اعادة التدوير)</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3" name="Rectangle 12">
            <a:extLst>
              <a:ext uri="{FF2B5EF4-FFF2-40B4-BE49-F238E27FC236}">
                <a16:creationId xmlns:a16="http://schemas.microsoft.com/office/drawing/2014/main" id="{C588BB0B-0508-4985-93B9-DAFF11B6E467}"/>
              </a:ext>
            </a:extLst>
          </p:cNvPr>
          <p:cNvSpPr/>
          <p:nvPr/>
        </p:nvSpPr>
        <p:spPr>
          <a:xfrm>
            <a:off x="1" y="207586"/>
            <a:ext cx="3583172" cy="523220"/>
          </a:xfrm>
          <a:prstGeom prst="rect">
            <a:avLst/>
          </a:prstGeom>
        </p:spPr>
        <p:txBody>
          <a:bodyPr wrap="square">
            <a:spAutoFit/>
          </a:bodyPr>
          <a:lstStyle/>
          <a:p>
            <a:pPr algn="ctr" rtl="1"/>
            <a:r>
              <a:rPr lang="ar-EG" sz="2800" dirty="0">
                <a:solidFill>
                  <a:schemeClr val="bg2"/>
                </a:solidFill>
                <a:latin typeface="Sakkal Majalla" panose="02000000000000000000" pitchFamily="2" charset="-78"/>
                <a:cs typeface="Sakkal Majalla" panose="02000000000000000000" pitchFamily="2" charset="-78"/>
              </a:rPr>
              <a:t>تحديد فرص التطوير</a:t>
            </a:r>
            <a:endParaRPr lang="en-US" sz="2800" dirty="0">
              <a:solidFill>
                <a:schemeClr val="bg2"/>
              </a:solidFill>
              <a:latin typeface="Sakkal Majalla" panose="02000000000000000000" pitchFamily="2" charset="-78"/>
              <a:cs typeface="Sakkal Majalla" panose="02000000000000000000" pitchFamily="2" charset="-78"/>
            </a:endParaRPr>
          </a:p>
        </p:txBody>
      </p:sp>
      <p:graphicFrame>
        <p:nvGraphicFramePr>
          <p:cNvPr id="2" name="Table 2">
            <a:extLst>
              <a:ext uri="{FF2B5EF4-FFF2-40B4-BE49-F238E27FC236}">
                <a16:creationId xmlns:a16="http://schemas.microsoft.com/office/drawing/2014/main" id="{3327E332-979E-4C43-9F37-FA7E1A347C91}"/>
              </a:ext>
            </a:extLst>
          </p:cNvPr>
          <p:cNvGraphicFramePr>
            <a:graphicFrameLocks noGrp="1"/>
          </p:cNvGraphicFramePr>
          <p:nvPr/>
        </p:nvGraphicFramePr>
        <p:xfrm>
          <a:off x="299803" y="1528839"/>
          <a:ext cx="8529404" cy="5120640"/>
        </p:xfrm>
        <a:graphic>
          <a:graphicData uri="http://schemas.openxmlformats.org/drawingml/2006/table">
            <a:tbl>
              <a:tblPr firstRow="1" bandRow="1">
                <a:tableStyleId>{2E8BB8F2-23E0-49C3-ADD4-AE65DBEDF43D}</a:tableStyleId>
              </a:tblPr>
              <a:tblGrid>
                <a:gridCol w="4264702">
                  <a:extLst>
                    <a:ext uri="{9D8B030D-6E8A-4147-A177-3AD203B41FA5}">
                      <a16:colId xmlns:a16="http://schemas.microsoft.com/office/drawing/2014/main" val="2559215241"/>
                    </a:ext>
                  </a:extLst>
                </a:gridCol>
                <a:gridCol w="4264702">
                  <a:extLst>
                    <a:ext uri="{9D8B030D-6E8A-4147-A177-3AD203B41FA5}">
                      <a16:colId xmlns:a16="http://schemas.microsoft.com/office/drawing/2014/main" val="4025432038"/>
                    </a:ext>
                  </a:extLst>
                </a:gridCol>
              </a:tblGrid>
              <a:tr h="2364630">
                <a:tc>
                  <a:txBody>
                    <a:bodyPr/>
                    <a:lstStyle/>
                    <a:p>
                      <a:pPr algn="ctr"/>
                      <a:r>
                        <a:rPr lang="ar-EG" sz="2800" u="sng" dirty="0">
                          <a:latin typeface="Sakkal Majalla" panose="02000000000000000000" pitchFamily="2" charset="-78"/>
                          <a:cs typeface="Sakkal Majalla" panose="02000000000000000000" pitchFamily="2" charset="-78"/>
                        </a:rPr>
                        <a:t>فرص  المعالجة الأولية /الفرز </a:t>
                      </a:r>
                    </a:p>
                    <a:p>
                      <a:pPr marL="457200" indent="-457200" algn="r" rtl="1">
                        <a:buClr>
                          <a:schemeClr val="bg1"/>
                        </a:buClr>
                        <a:buFont typeface="Arial" panose="020B0604020202020204" pitchFamily="34" charset="0"/>
                        <a:buChar char="•"/>
                      </a:pPr>
                      <a:r>
                        <a:rPr lang="ar-EG" sz="1800" dirty="0">
                          <a:latin typeface="Sakkal Majalla" panose="02000000000000000000" pitchFamily="2" charset="-78"/>
                          <a:cs typeface="Sakkal Majalla" panose="02000000000000000000" pitchFamily="2" charset="-78"/>
                        </a:rPr>
                        <a:t>فصل نفايات الورق / الكرتون بحسب الجودة</a:t>
                      </a:r>
                    </a:p>
                    <a:p>
                      <a:pPr marL="457200" indent="-457200" algn="r" rtl="1">
                        <a:buClr>
                          <a:schemeClr val="bg1"/>
                        </a:buClr>
                        <a:buFont typeface="Arial" panose="020B0604020202020204" pitchFamily="34" charset="0"/>
                        <a:buChar char="•"/>
                      </a:pPr>
                      <a:r>
                        <a:rPr lang="ar-EG" sz="1800" dirty="0">
                          <a:latin typeface="Sakkal Majalla" panose="02000000000000000000" pitchFamily="2" charset="-78"/>
                          <a:cs typeface="Sakkal Majalla" panose="02000000000000000000" pitchFamily="2" charset="-78"/>
                        </a:rPr>
                        <a:t>تحويل زجاجات بلاستيكية مضغوطة في بالات </a:t>
                      </a:r>
                    </a:p>
                    <a:p>
                      <a:pPr marL="285750" indent="-285750" algn="r" rtl="1">
                        <a:buClr>
                          <a:schemeClr val="bg1"/>
                        </a:buClr>
                        <a:buFont typeface="Arial" panose="020B0604020202020204" pitchFamily="34" charset="0"/>
                        <a:buChar char="•"/>
                      </a:pPr>
                      <a:r>
                        <a:rPr lang="ar-EG" sz="1600" dirty="0">
                          <a:latin typeface="Sakkal Majalla" panose="02000000000000000000" pitchFamily="2" charset="-78"/>
                          <a:cs typeface="Sakkal Majalla" panose="02000000000000000000" pitchFamily="2" charset="-78"/>
                        </a:rPr>
                        <a:t> اعادة تدوير زيت الطهي</a:t>
                      </a:r>
                      <a:endParaRPr lang="en-US" sz="1600" dirty="0">
                        <a:latin typeface="Sakkal Majalla" panose="02000000000000000000" pitchFamily="2" charset="-78"/>
                        <a:cs typeface="Sakkal Majalla" panose="02000000000000000000" pitchFamily="2" charset="-78"/>
                      </a:endParaRPr>
                    </a:p>
                  </a:txBody>
                  <a:tcPr/>
                </a:tc>
                <a:tc>
                  <a:txBody>
                    <a:bodyPr/>
                    <a:lstStyle/>
                    <a:p>
                      <a:pPr algn="ctr" rtl="1"/>
                      <a:r>
                        <a:rPr lang="ar-EG" sz="2800" u="sng" dirty="0">
                          <a:latin typeface="Sakkal Majalla" panose="02000000000000000000" pitchFamily="2" charset="-78"/>
                          <a:cs typeface="Sakkal Majalla" panose="02000000000000000000" pitchFamily="2" charset="-78"/>
                        </a:rPr>
                        <a:t>فرص الحد من تولد النفايات</a:t>
                      </a:r>
                    </a:p>
                    <a:p>
                      <a:pPr marL="285750" indent="-285750" algn="r" rtl="1">
                        <a:buClr>
                          <a:schemeClr val="bg1"/>
                        </a:buClr>
                        <a:buFont typeface="Arial" panose="020B0604020202020204" pitchFamily="34" charset="0"/>
                        <a:buChar char="•"/>
                      </a:pPr>
                      <a:r>
                        <a:rPr lang="ar-EG" sz="1800" dirty="0">
                          <a:latin typeface="Sakkal Majalla" panose="02000000000000000000" pitchFamily="2" charset="-78"/>
                          <a:cs typeface="Sakkal Majalla" panose="02000000000000000000" pitchFamily="2" charset="-78"/>
                        </a:rPr>
                        <a:t>طباعة الورق على الوجهين</a:t>
                      </a:r>
                      <a:endParaRPr lang="en-US" sz="1800" dirty="0">
                        <a:latin typeface="Sakkal Majalla" panose="02000000000000000000" pitchFamily="2" charset="-78"/>
                        <a:cs typeface="Sakkal Majalla" panose="02000000000000000000" pitchFamily="2" charset="-78"/>
                      </a:endParaRPr>
                    </a:p>
                    <a:p>
                      <a:pPr marL="285750" indent="-285750" algn="r" rtl="1">
                        <a:buClr>
                          <a:schemeClr val="bg1"/>
                        </a:buClr>
                        <a:buFont typeface="Arial" panose="020B0604020202020204" pitchFamily="34" charset="0"/>
                        <a:buChar char="•"/>
                      </a:pPr>
                      <a:r>
                        <a:rPr lang="ar-SA" sz="1800" b="1" i="0" u="none" strike="noStrike" cap="none" dirty="0">
                          <a:solidFill>
                            <a:schemeClr val="lt1"/>
                          </a:solidFill>
                          <a:latin typeface="Sakkal Majalla" panose="02000000000000000000" pitchFamily="2" charset="-78"/>
                          <a:ea typeface="Gill Sans MT"/>
                          <a:cs typeface="Sakkal Majalla" panose="02000000000000000000" pitchFamily="2" charset="-78"/>
                          <a:sym typeface="Arial"/>
                        </a:rPr>
                        <a:t>الاختيار المناسب لمو</a:t>
                      </a:r>
                      <a:r>
                        <a:rPr lang="ar-JO" sz="1800" b="1" i="0" u="none" strike="noStrike" cap="none" dirty="0">
                          <a:solidFill>
                            <a:schemeClr val="lt1"/>
                          </a:solidFill>
                          <a:latin typeface="Sakkal Majalla" panose="02000000000000000000" pitchFamily="2" charset="-78"/>
                          <a:ea typeface="Gill Sans MT"/>
                          <a:cs typeface="Sakkal Majalla" panose="02000000000000000000" pitchFamily="2" charset="-78"/>
                          <a:sym typeface="Arial"/>
                        </a:rPr>
                        <a:t>ا</a:t>
                      </a:r>
                      <a:r>
                        <a:rPr lang="ar-SA" sz="1800" b="1" i="0" u="none" strike="noStrike" cap="none" dirty="0">
                          <a:solidFill>
                            <a:schemeClr val="lt1"/>
                          </a:solidFill>
                          <a:latin typeface="Sakkal Majalla" panose="02000000000000000000" pitchFamily="2" charset="-78"/>
                          <a:ea typeface="Gill Sans MT"/>
                          <a:cs typeface="Sakkal Majalla" panose="02000000000000000000" pitchFamily="2" charset="-78"/>
                          <a:sym typeface="Arial"/>
                        </a:rPr>
                        <a:t>قع حاويات إعادة التدوير في منشأتك لمعرفة نوع وتكرار تولد النفايات في كل موقع</a:t>
                      </a:r>
                      <a:endParaRPr lang="ar-EG" sz="1800" b="1" i="0" u="none" strike="noStrike" cap="none" dirty="0">
                        <a:solidFill>
                          <a:schemeClr val="lt1"/>
                        </a:solidFill>
                        <a:latin typeface="Sakkal Majalla" panose="02000000000000000000" pitchFamily="2" charset="-78"/>
                        <a:cs typeface="Sakkal Majalla" panose="02000000000000000000" pitchFamily="2" charset="-78"/>
                        <a:sym typeface="Arial"/>
                      </a:endParaRPr>
                    </a:p>
                    <a:p>
                      <a:pPr marL="285750" marR="0" lvl="0" indent="-285750" algn="r" defTabSz="914400" rtl="1"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lang="ar-EG" sz="1800" dirty="0">
                          <a:latin typeface="Sakkal Majalla" panose="02000000000000000000" pitchFamily="2" charset="-78"/>
                          <a:cs typeface="Sakkal Majalla" panose="02000000000000000000" pitchFamily="2" charset="-78"/>
                        </a:rPr>
                        <a:t>تقديم دورات تدريبية و / أو نصائح ومعلومات للموظفين لزيادة وعيهم ومهاراتهم</a:t>
                      </a:r>
                    </a:p>
                    <a:p>
                      <a:pPr marL="285750" indent="-285750" algn="r" rtl="1">
                        <a:buClr>
                          <a:schemeClr val="bg1"/>
                        </a:buClr>
                        <a:buFont typeface="Arial" panose="020B0604020202020204" pitchFamily="34" charset="0"/>
                        <a:buChar char="•"/>
                      </a:pPr>
                      <a:r>
                        <a:rPr lang="ar-EG" sz="1800" dirty="0">
                          <a:latin typeface="Sakkal Majalla" panose="02000000000000000000" pitchFamily="2" charset="-78"/>
                          <a:cs typeface="Sakkal Majalla" panose="02000000000000000000" pitchFamily="2" charset="-78"/>
                        </a:rPr>
                        <a:t>إعادة استخدام أكياس الغسيل البلاستيكية </a:t>
                      </a:r>
                      <a:endParaRPr lang="en-US" sz="1800" dirty="0">
                        <a:latin typeface="Sakkal Majalla" panose="02000000000000000000" pitchFamily="2" charset="-78"/>
                        <a:cs typeface="Sakkal Majalla" panose="02000000000000000000" pitchFamily="2" charset="-78"/>
                      </a:endParaRPr>
                    </a:p>
                    <a:p>
                      <a:pPr marL="285750" indent="-285750" algn="r" rtl="1">
                        <a:buClr>
                          <a:schemeClr val="bg1"/>
                        </a:buClr>
                        <a:buFont typeface="Arial" panose="020B0604020202020204" pitchFamily="34" charset="0"/>
                        <a:buChar char="•"/>
                      </a:pPr>
                      <a:endParaRPr lang="ar-EG" sz="1800" dirty="0">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975586407"/>
                  </a:ext>
                </a:extLst>
              </a:tr>
              <a:tr h="2681995">
                <a:tc>
                  <a:txBody>
                    <a:bodyPr/>
                    <a:lstStyle/>
                    <a:p>
                      <a:pPr algn="ctr"/>
                      <a:r>
                        <a:rPr lang="ar-EG" sz="2800" u="sng" dirty="0">
                          <a:latin typeface="Sakkal Majalla" panose="02000000000000000000" pitchFamily="2" charset="-78"/>
                          <a:cs typeface="Sakkal Majalla" panose="02000000000000000000" pitchFamily="2" charset="-78"/>
                        </a:rPr>
                        <a:t>فرص إعادة التدوير</a:t>
                      </a:r>
                    </a:p>
                    <a:p>
                      <a:pPr marL="457200" indent="-457200" algn="r" rtl="1">
                        <a:buFont typeface="Arial" panose="020B0604020202020204" pitchFamily="34" charset="0"/>
                        <a:buChar char="•"/>
                      </a:pPr>
                      <a:r>
                        <a:rPr lang="ar-EG" sz="1800" dirty="0">
                          <a:latin typeface="Sakkal Majalla" panose="02000000000000000000" pitchFamily="2" charset="-78"/>
                          <a:cs typeface="Sakkal Majalla" panose="02000000000000000000" pitchFamily="2" charset="-78"/>
                        </a:rPr>
                        <a:t>إنتاج السماد الفيرمي/الدودي (أو بوكاشي) من النفايات العضوية لاستخدامه في الموقع كسماد عضوي</a:t>
                      </a:r>
                    </a:p>
                    <a:p>
                      <a:pPr marL="457200" marR="0" indent="-457200" algn="r" rtl="1">
                        <a:lnSpc>
                          <a:spcPct val="100000"/>
                        </a:lnSpc>
                        <a:spcBef>
                          <a:spcPts val="0"/>
                        </a:spcBef>
                        <a:spcAft>
                          <a:spcPts val="0"/>
                        </a:spcAft>
                        <a:buClr>
                          <a:srgbClr val="000000"/>
                        </a:buClr>
                        <a:buFont typeface="Arial" panose="020B0604020202020204" pitchFamily="34" charset="0"/>
                        <a:buChar char="•"/>
                      </a:pPr>
                      <a:r>
                        <a:rPr lang="ar-EG" sz="1800" b="0" i="0" u="none" strike="noStrike" cap="none" dirty="0">
                          <a:solidFill>
                            <a:schemeClr val="dk1"/>
                          </a:solidFill>
                          <a:latin typeface="Sakkal Majalla" panose="02000000000000000000" pitchFamily="2" charset="-78"/>
                          <a:cs typeface="Sakkal Majalla" panose="02000000000000000000" pitchFamily="2" charset="-78"/>
                          <a:sym typeface="Arial"/>
                        </a:rPr>
                        <a:t>إعادة تدوير الشراشف والمناشف والمفارش القديمة الى قطع فنية من قماش وسجاد</a:t>
                      </a:r>
                    </a:p>
                    <a:p>
                      <a:pPr marL="457200" indent="-457200" algn="r" rtl="1">
                        <a:buFont typeface="Arial" panose="020B0604020202020204" pitchFamily="34" charset="0"/>
                        <a:buChar char="•"/>
                      </a:pPr>
                      <a:r>
                        <a:rPr lang="ar-EG" sz="1800" dirty="0">
                          <a:latin typeface="Sakkal Majalla" panose="02000000000000000000" pitchFamily="2" charset="-78"/>
                          <a:cs typeface="Sakkal Majalla" panose="02000000000000000000" pitchFamily="2" charset="-78"/>
                        </a:rPr>
                        <a:t>التعاقد مع  مقدم خدمة</a:t>
                      </a:r>
                      <a:r>
                        <a:rPr lang="en-US" sz="1800" dirty="0">
                          <a:latin typeface="Sakkal Majalla" panose="02000000000000000000" pitchFamily="2" charset="-78"/>
                          <a:cs typeface="Sakkal Majalla" panose="02000000000000000000" pitchFamily="2" charset="-78"/>
                        </a:rPr>
                        <a:t>/</a:t>
                      </a:r>
                      <a:r>
                        <a:rPr lang="ar-EG" sz="1800" dirty="0">
                          <a:latin typeface="Sakkal Majalla" panose="02000000000000000000" pitchFamily="2" charset="-78"/>
                          <a:cs typeface="Sakkal Majalla" panose="02000000000000000000" pitchFamily="2" charset="-78"/>
                        </a:rPr>
                        <a:t>شركة اعادة تدوير  لاعادة تدوير نفايات البلاستك</a:t>
                      </a:r>
                    </a:p>
                    <a:p>
                      <a:pPr marL="457200" indent="-457200" algn="r" rtl="1">
                        <a:buFont typeface="Arial" panose="020B0604020202020204" pitchFamily="34" charset="0"/>
                        <a:buChar char="•"/>
                      </a:pPr>
                      <a:r>
                        <a:rPr lang="ar-EG" sz="1800" dirty="0">
                          <a:latin typeface="Sakkal Majalla" panose="02000000000000000000" pitchFamily="2" charset="-78"/>
                          <a:cs typeface="Sakkal Majalla" panose="02000000000000000000" pitchFamily="2" charset="-78"/>
                        </a:rPr>
                        <a:t>تبرع بالفائض من الطعام</a:t>
                      </a:r>
                    </a:p>
                    <a:p>
                      <a:pPr algn="ctr"/>
                      <a:endParaRPr lang="en-US" sz="1600" dirty="0">
                        <a:latin typeface="Sakkal Majalla" panose="02000000000000000000" pitchFamily="2" charset="-78"/>
                        <a:cs typeface="Sakkal Majalla" panose="02000000000000000000" pitchFamily="2" charset="-78"/>
                      </a:endParaRPr>
                    </a:p>
                  </a:txBody>
                  <a:tcPr/>
                </a:tc>
                <a:tc>
                  <a:txBody>
                    <a:bodyPr/>
                    <a:lstStyle/>
                    <a:p>
                      <a:pPr marR="0" algn="ctr" rtl="0">
                        <a:lnSpc>
                          <a:spcPct val="100000"/>
                        </a:lnSpc>
                        <a:spcBef>
                          <a:spcPts val="0"/>
                        </a:spcBef>
                        <a:spcAft>
                          <a:spcPts val="0"/>
                        </a:spcAft>
                        <a:buClr>
                          <a:srgbClr val="000000"/>
                        </a:buClr>
                        <a:buFont typeface="Arial"/>
                      </a:pPr>
                      <a:r>
                        <a:rPr lang="ar-EG" sz="2800" b="1" i="0" u="sng" strike="noStrike" cap="none" dirty="0">
                          <a:solidFill>
                            <a:schemeClr val="tx1"/>
                          </a:solidFill>
                          <a:latin typeface="Sakkal Majalla" panose="02000000000000000000" pitchFamily="2" charset="-78"/>
                          <a:cs typeface="Sakkal Majalla" panose="02000000000000000000" pitchFamily="2" charset="-78"/>
                          <a:sym typeface="Arial"/>
                        </a:rPr>
                        <a:t>فرص إعادة الاستخدام</a:t>
                      </a:r>
                    </a:p>
                    <a:p>
                      <a:pPr marL="457200" marR="0" indent="-457200" algn="r" rtl="1">
                        <a:lnSpc>
                          <a:spcPct val="100000"/>
                        </a:lnSpc>
                        <a:spcBef>
                          <a:spcPts val="0"/>
                        </a:spcBef>
                        <a:spcAft>
                          <a:spcPts val="0"/>
                        </a:spcAft>
                        <a:buClr>
                          <a:srgbClr val="000000"/>
                        </a:buClr>
                        <a:buFont typeface="Arial" panose="020B0604020202020204" pitchFamily="34" charset="0"/>
                        <a:buChar char="•"/>
                      </a:pPr>
                      <a:r>
                        <a:rPr lang="ar-EG" sz="1800" b="0" i="0" u="none" strike="noStrike" cap="none" dirty="0">
                          <a:solidFill>
                            <a:schemeClr val="dk1"/>
                          </a:solidFill>
                          <a:latin typeface="Sakkal Majalla" panose="02000000000000000000" pitchFamily="2" charset="-78"/>
                          <a:cs typeface="Sakkal Majalla" panose="02000000000000000000" pitchFamily="2" charset="-78"/>
                          <a:sym typeface="Arial"/>
                        </a:rPr>
                        <a:t>إعادة استخدام العلب/الصناديق البلاستيكية بدلاً من الصناديق الكرتونية</a:t>
                      </a:r>
                    </a:p>
                    <a:p>
                      <a:pPr marL="457200" marR="0" indent="-457200" algn="r" rtl="1">
                        <a:lnSpc>
                          <a:spcPct val="100000"/>
                        </a:lnSpc>
                        <a:spcBef>
                          <a:spcPts val="0"/>
                        </a:spcBef>
                        <a:spcAft>
                          <a:spcPts val="0"/>
                        </a:spcAft>
                        <a:buClr>
                          <a:srgbClr val="000000"/>
                        </a:buClr>
                        <a:buFont typeface="Arial" panose="020B0604020202020204" pitchFamily="34" charset="0"/>
                        <a:buChar char="•"/>
                      </a:pPr>
                      <a:r>
                        <a:rPr lang="ar-EG" sz="1800" b="0" i="0" u="none" strike="noStrike" cap="none" dirty="0">
                          <a:solidFill>
                            <a:schemeClr val="dk1"/>
                          </a:solidFill>
                          <a:latin typeface="Sakkal Majalla" panose="02000000000000000000" pitchFamily="2" charset="-78"/>
                          <a:cs typeface="Sakkal Majalla" panose="02000000000000000000" pitchFamily="2" charset="-78"/>
                          <a:sym typeface="Arial"/>
                        </a:rPr>
                        <a:t>ضع موزعًا للصابون والشامبو في الغرف بدلًا من المغلف بشكل فردي</a:t>
                      </a:r>
                    </a:p>
                    <a:p>
                      <a:pPr marL="457200" marR="0" indent="-457200" algn="r" rtl="1">
                        <a:lnSpc>
                          <a:spcPct val="100000"/>
                        </a:lnSpc>
                        <a:spcBef>
                          <a:spcPts val="0"/>
                        </a:spcBef>
                        <a:spcAft>
                          <a:spcPts val="0"/>
                        </a:spcAft>
                        <a:buClr>
                          <a:srgbClr val="000000"/>
                        </a:buClr>
                        <a:buFont typeface="Arial" panose="020B0604020202020204" pitchFamily="34" charset="0"/>
                        <a:buChar char="•"/>
                      </a:pPr>
                      <a:r>
                        <a:rPr lang="ar-EG" sz="1800" b="0" i="0" u="none" strike="noStrike" cap="none" dirty="0">
                          <a:solidFill>
                            <a:schemeClr val="dk1"/>
                          </a:solidFill>
                          <a:latin typeface="Sakkal Majalla" panose="02000000000000000000" pitchFamily="2" charset="-78"/>
                          <a:cs typeface="Sakkal Majalla" panose="02000000000000000000" pitchFamily="2" charset="-78"/>
                          <a:sym typeface="Arial"/>
                        </a:rPr>
                        <a:t>فصل النفايات من المصدر </a:t>
                      </a:r>
                    </a:p>
                    <a:p>
                      <a:pPr marR="0" algn="ctr" rtl="0">
                        <a:lnSpc>
                          <a:spcPct val="100000"/>
                        </a:lnSpc>
                        <a:spcBef>
                          <a:spcPts val="0"/>
                        </a:spcBef>
                        <a:spcAft>
                          <a:spcPts val="0"/>
                        </a:spcAft>
                        <a:buClr>
                          <a:srgbClr val="000000"/>
                        </a:buClr>
                        <a:buFont typeface="Arial"/>
                      </a:pPr>
                      <a:endParaRPr lang="en-US" sz="1600" b="1" i="0" u="none" strike="noStrike" cap="none" dirty="0">
                        <a:solidFill>
                          <a:schemeClr val="tx1"/>
                        </a:solidFill>
                        <a:latin typeface="Sakkal Majalla" panose="02000000000000000000" pitchFamily="2" charset="-78"/>
                        <a:cs typeface="Sakkal Majalla" panose="02000000000000000000" pitchFamily="2" charset="-78"/>
                        <a:sym typeface="Arial"/>
                      </a:endParaRPr>
                    </a:p>
                  </a:txBody>
                  <a:tcPr/>
                </a:tc>
                <a:extLst>
                  <a:ext uri="{0D108BD9-81ED-4DB2-BD59-A6C34878D82A}">
                    <a16:rowId xmlns:a16="http://schemas.microsoft.com/office/drawing/2014/main" val="1933962837"/>
                  </a:ext>
                </a:extLst>
              </a:tr>
            </a:tbl>
          </a:graphicData>
        </a:graphic>
      </p:graphicFrame>
      <p:sp>
        <p:nvSpPr>
          <p:cNvPr id="5" name="TextBox 4">
            <a:extLst>
              <a:ext uri="{FF2B5EF4-FFF2-40B4-BE49-F238E27FC236}">
                <a16:creationId xmlns:a16="http://schemas.microsoft.com/office/drawing/2014/main" id="{2EC867A4-BCA3-4A7D-84B5-6BA9DFB46C14}"/>
              </a:ext>
            </a:extLst>
          </p:cNvPr>
          <p:cNvSpPr txBox="1"/>
          <p:nvPr/>
        </p:nvSpPr>
        <p:spPr>
          <a:xfrm>
            <a:off x="306992" y="2128797"/>
            <a:ext cx="8530015" cy="4401205"/>
          </a:xfrm>
          <a:prstGeom prst="rect">
            <a:avLst/>
          </a:prstGeom>
          <a:solidFill>
            <a:schemeClr val="tx2">
              <a:lumMod val="20000"/>
              <a:lumOff val="80000"/>
            </a:schemeClr>
          </a:solidFill>
        </p:spPr>
        <p:txBody>
          <a:bodyPr wrap="square" rtlCol="0">
            <a:spAutoFit/>
          </a:bodyPr>
          <a:lstStyle/>
          <a:p>
            <a:pPr algn="r" rtl="1"/>
            <a:r>
              <a:rPr lang="ar-SA" sz="2800" dirty="0">
                <a:latin typeface="Sakkal Majalla" panose="02000000000000000000" pitchFamily="2" charset="-78"/>
                <a:ea typeface="Arial" charset="0"/>
                <a:cs typeface="Sakkal Majalla" panose="02000000000000000000" pitchFamily="2" charset="-78"/>
              </a:rPr>
              <a:t>دليل المدربين:</a:t>
            </a: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الهدف: </a:t>
            </a:r>
            <a:r>
              <a:rPr lang="ar-SA" sz="2800" dirty="0">
                <a:latin typeface="Sakkal Majalla" panose="02000000000000000000" pitchFamily="2" charset="-78"/>
                <a:ea typeface="Arial" charset="0"/>
                <a:cs typeface="Sakkal Majalla" panose="02000000000000000000" pitchFamily="2" charset="-78"/>
              </a:rPr>
              <a:t>توضيح </a:t>
            </a:r>
            <a:r>
              <a:rPr lang="ar-EG" sz="2800" dirty="0">
                <a:latin typeface="Sakkal Majalla" panose="02000000000000000000" pitchFamily="2" charset="-78"/>
                <a:ea typeface="Arial" charset="0"/>
                <a:cs typeface="Sakkal Majalla" panose="02000000000000000000" pitchFamily="2" charset="-78"/>
              </a:rPr>
              <a:t>الفرق بين انواع فرص تطوير ادارة النفايات</a:t>
            </a:r>
            <a:endParaRPr lang="ar-SA" sz="2800" dirty="0">
              <a:latin typeface="Sakkal Majalla" panose="02000000000000000000" pitchFamily="2" charset="-78"/>
              <a:ea typeface="Arial" charset="0"/>
              <a:cs typeface="Sakkal Majalla" panose="02000000000000000000" pitchFamily="2" charset="-78"/>
            </a:endParaRP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الرسالة:</a:t>
            </a:r>
            <a:r>
              <a:rPr lang="ar-SA" sz="2800" dirty="0">
                <a:latin typeface="Sakkal Majalla" panose="02000000000000000000" pitchFamily="2" charset="-78"/>
                <a:ea typeface="Arial" charset="0"/>
                <a:cs typeface="Sakkal Majalla" panose="02000000000000000000" pitchFamily="2" charset="-78"/>
              </a:rPr>
              <a:t> </a:t>
            </a:r>
            <a:r>
              <a:rPr lang="ar-EG" sz="2800" dirty="0">
                <a:latin typeface="Sakkal Majalla" panose="02000000000000000000" pitchFamily="2" charset="-78"/>
                <a:ea typeface="Arial" charset="0"/>
                <a:cs typeface="Sakkal Majalla" panose="02000000000000000000" pitchFamily="2" charset="-78"/>
              </a:rPr>
              <a:t>هناك أنواع من الفرص لتطوير ادارة النفايات وليس فقط اعادة التدوير هي الحل</a:t>
            </a:r>
          </a:p>
          <a:p>
            <a:pPr marL="214313" indent="-214313" algn="r" rtl="1">
              <a:buFont typeface="Arial" charset="0"/>
              <a:buChar char="•"/>
            </a:pPr>
            <a:r>
              <a:rPr lang="ar" sz="2800" u="sng" dirty="0">
                <a:latin typeface="Sakkal Majalla" panose="02000000000000000000" pitchFamily="2" charset="-78"/>
                <a:ea typeface="Arial" charset="0"/>
                <a:cs typeface="Sakkal Majalla" panose="02000000000000000000" pitchFamily="2" charset="-78"/>
              </a:rPr>
              <a:t>نصائح: </a:t>
            </a:r>
            <a:r>
              <a:rPr lang="ar-EG" sz="2800" dirty="0">
                <a:latin typeface="Sakkal Majalla" panose="02000000000000000000" pitchFamily="2" charset="-78"/>
                <a:ea typeface="Arial" charset="0"/>
                <a:cs typeface="Sakkal Majalla" panose="02000000000000000000" pitchFamily="2" charset="-78"/>
              </a:rPr>
              <a:t>فرص (اعادة التدوير) هي اخر نوع فرص يتم التفكير به، لأنه يجب أولاالتفكير في الحد من تولد النفايات وزيادة الوعي لذلك الاتجاه ثم التفكير في كل فرص الفرز واعادة الاستخدام ثم أخيرا اعادة التدوير</a:t>
            </a: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المواد الازمة</a:t>
            </a:r>
            <a:r>
              <a:rPr lang="ar-SA" sz="2800" dirty="0">
                <a:latin typeface="Sakkal Majalla" panose="02000000000000000000" pitchFamily="2" charset="-78"/>
                <a:ea typeface="Arial" charset="0"/>
                <a:cs typeface="Sakkal Majalla" panose="02000000000000000000" pitchFamily="2" charset="-78"/>
              </a:rPr>
              <a:t>:</a:t>
            </a:r>
            <a:r>
              <a:rPr lang="en-US" sz="2800" dirty="0">
                <a:latin typeface="Sakkal Majalla" panose="02000000000000000000" pitchFamily="2" charset="-78"/>
                <a:ea typeface="Arial" charset="0"/>
                <a:cs typeface="Sakkal Majalla" panose="02000000000000000000" pitchFamily="2" charset="-78"/>
              </a:rPr>
              <a:t> </a:t>
            </a:r>
            <a:r>
              <a:rPr lang="ar-SA" sz="2800" dirty="0">
                <a:latin typeface="Sakkal Majalla" panose="02000000000000000000" pitchFamily="2" charset="-78"/>
                <a:ea typeface="Arial" charset="0"/>
                <a:cs typeface="Sakkal Majalla" panose="02000000000000000000" pitchFamily="2" charset="-78"/>
              </a:rPr>
              <a:t>شرائح العرض</a:t>
            </a:r>
            <a:r>
              <a:rPr lang="en-US" sz="2800" dirty="0">
                <a:latin typeface="Sakkal Majalla" panose="02000000000000000000" pitchFamily="2" charset="-78"/>
                <a:ea typeface="Arial" charset="0"/>
                <a:cs typeface="Sakkal Majalla" panose="02000000000000000000" pitchFamily="2" charset="-78"/>
              </a:rPr>
              <a:t> </a:t>
            </a:r>
            <a:r>
              <a:rPr lang="ar-EG" sz="2800" dirty="0">
                <a:latin typeface="Sakkal Majalla" panose="02000000000000000000" pitchFamily="2" charset="-78"/>
                <a:ea typeface="Arial" charset="0"/>
                <a:cs typeface="Sakkal Majalla" panose="02000000000000000000" pitchFamily="2" charset="-78"/>
              </a:rPr>
              <a:t> مع ذكر بعض أمثلة خاطئة والتأكد من ان الكل على علم بذلك مع تصحيحها</a:t>
            </a:r>
            <a:endParaRPr lang="ar-SA" sz="2800" dirty="0">
              <a:latin typeface="Sakkal Majalla" panose="02000000000000000000" pitchFamily="2" charset="-78"/>
              <a:ea typeface="Arial" charset="0"/>
              <a:cs typeface="Sakkal Majalla" panose="02000000000000000000" pitchFamily="2" charset="-78"/>
            </a:endParaRPr>
          </a:p>
          <a:p>
            <a:pPr marL="257175" indent="-257175" algn="r" rtl="1">
              <a:buFont typeface="Arial" panose="020B0604020202020204" pitchFamily="34" charset="0"/>
              <a:buChar char="•"/>
            </a:pPr>
            <a:r>
              <a:rPr lang="ar" sz="2800" u="sng" dirty="0">
                <a:latin typeface="Sakkal Majalla" panose="02000000000000000000" pitchFamily="2" charset="-78"/>
                <a:ea typeface="Arial" charset="0"/>
                <a:cs typeface="Sakkal Majalla" panose="02000000000000000000" pitchFamily="2" charset="-78"/>
              </a:rPr>
              <a:t>التقديم:</a:t>
            </a:r>
            <a:r>
              <a:rPr lang="ar" sz="2800" dirty="0">
                <a:latin typeface="Sakkal Majalla" panose="02000000000000000000" pitchFamily="2" charset="-78"/>
                <a:ea typeface="Arial" charset="0"/>
                <a:cs typeface="Sakkal Majalla" panose="02000000000000000000" pitchFamily="2" charset="-78"/>
              </a:rPr>
              <a:t> محاضرة</a:t>
            </a:r>
          </a:p>
        </p:txBody>
      </p:sp>
    </p:spTree>
    <p:extLst>
      <p:ext uri="{BB962C8B-B14F-4D97-AF65-F5344CB8AC3E}">
        <p14:creationId xmlns:p14="http://schemas.microsoft.com/office/powerpoint/2010/main" val="404577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E1A8C8C-9B42-42C9-83F7-CE845978CF7B}"/>
              </a:ext>
            </a:extLst>
          </p:cNvPr>
          <p:cNvSpPr txBox="1">
            <a:spLocks/>
          </p:cNvSpPr>
          <p:nvPr/>
        </p:nvSpPr>
        <p:spPr>
          <a:xfrm>
            <a:off x="3929756"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C00000"/>
                </a:solidFill>
                <a:latin typeface="Sakkal Majalla" panose="02000000000000000000" pitchFamily="2" charset="-78"/>
                <a:ea typeface="Gill Sans"/>
                <a:cs typeface="Sakkal Majalla" panose="02000000000000000000" pitchFamily="2" charset="-78"/>
                <a:sym typeface="Gill Sans"/>
              </a:rPr>
              <a:t>التدخلات وفرص التطوير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اختر السوق المناسب</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0" name="Rectangle 9">
            <a:extLst>
              <a:ext uri="{FF2B5EF4-FFF2-40B4-BE49-F238E27FC236}">
                <a16:creationId xmlns:a16="http://schemas.microsoft.com/office/drawing/2014/main" id="{08D95152-681C-4FCB-87E9-92C26B74430F}"/>
              </a:ext>
            </a:extLst>
          </p:cNvPr>
          <p:cNvSpPr/>
          <p:nvPr/>
        </p:nvSpPr>
        <p:spPr>
          <a:xfrm>
            <a:off x="182879" y="182114"/>
            <a:ext cx="3969395" cy="1066189"/>
          </a:xfrm>
          <a:prstGeom prst="rect">
            <a:avLst/>
          </a:prstGeom>
        </p:spPr>
        <p:txBody>
          <a:bodyPr wrap="square">
            <a:spAutoFit/>
          </a:bodyPr>
          <a:lstStyle/>
          <a:p>
            <a:pPr algn="r" rtl="1">
              <a:lnSpc>
                <a:spcPct val="113000"/>
              </a:lnSpc>
            </a:pPr>
            <a:r>
              <a:rPr lang="ar-EG" sz="2800" dirty="0">
                <a:solidFill>
                  <a:schemeClr val="bg2"/>
                </a:solidFill>
                <a:latin typeface="Sakkal Majalla" panose="02000000000000000000" pitchFamily="2" charset="-78"/>
                <a:cs typeface="Sakkal Majalla" panose="02000000000000000000" pitchFamily="2" charset="-78"/>
              </a:rPr>
              <a:t>لكل مادة أسواق وتقنيات متعددة لإعادة التدوير</a:t>
            </a:r>
            <a:endParaRPr lang="en-US" sz="2800" dirty="0">
              <a:solidFill>
                <a:schemeClr val="bg2"/>
              </a:solidFill>
              <a:latin typeface="Sakkal Majalla" panose="02000000000000000000" pitchFamily="2" charset="-78"/>
              <a:cs typeface="Sakkal Majalla" panose="02000000000000000000" pitchFamily="2" charset="-78"/>
            </a:endParaRPr>
          </a:p>
        </p:txBody>
      </p:sp>
      <p:pic>
        <p:nvPicPr>
          <p:cNvPr id="13" name="Picture 12">
            <a:extLst>
              <a:ext uri="{FF2B5EF4-FFF2-40B4-BE49-F238E27FC236}">
                <a16:creationId xmlns:a16="http://schemas.microsoft.com/office/drawing/2014/main" id="{A9E60DFB-655F-4C2E-8B57-9A76CDC1814B}"/>
              </a:ext>
            </a:extLst>
          </p:cNvPr>
          <p:cNvPicPr>
            <a:picLocks noChangeAspect="1"/>
          </p:cNvPicPr>
          <p:nvPr/>
        </p:nvPicPr>
        <p:blipFill rotWithShape="1">
          <a:blip r:embed="rId3">
            <a:extLst>
              <a:ext uri="{28A0092B-C50C-407E-A947-70E740481C1C}">
                <a14:useLocalDpi xmlns:a14="http://schemas.microsoft.com/office/drawing/2010/main" val="0"/>
              </a:ext>
            </a:extLst>
          </a:blip>
          <a:srcRect b="7159"/>
          <a:stretch/>
        </p:blipFill>
        <p:spPr>
          <a:xfrm>
            <a:off x="748369" y="3212618"/>
            <a:ext cx="1524201" cy="953924"/>
          </a:xfrm>
          <a:prstGeom prst="rect">
            <a:avLst/>
          </a:prstGeom>
        </p:spPr>
      </p:pic>
      <p:pic>
        <p:nvPicPr>
          <p:cNvPr id="14" name="Picture 13">
            <a:extLst>
              <a:ext uri="{FF2B5EF4-FFF2-40B4-BE49-F238E27FC236}">
                <a16:creationId xmlns:a16="http://schemas.microsoft.com/office/drawing/2014/main" id="{17906B1C-1DBD-40D5-BEE1-035ABCE93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015" y="1603697"/>
            <a:ext cx="1525556" cy="1525556"/>
          </a:xfrm>
          <a:prstGeom prst="rect">
            <a:avLst/>
          </a:prstGeom>
        </p:spPr>
      </p:pic>
      <p:pic>
        <p:nvPicPr>
          <p:cNvPr id="15" name="Picture 14">
            <a:extLst>
              <a:ext uri="{FF2B5EF4-FFF2-40B4-BE49-F238E27FC236}">
                <a16:creationId xmlns:a16="http://schemas.microsoft.com/office/drawing/2014/main" id="{DEB3A1E4-47E9-45E2-AAE8-079C7A30946C}"/>
              </a:ext>
            </a:extLst>
          </p:cNvPr>
          <p:cNvPicPr>
            <a:picLocks noChangeAspect="1"/>
          </p:cNvPicPr>
          <p:nvPr/>
        </p:nvPicPr>
        <p:blipFill rotWithShape="1">
          <a:blip r:embed="rId5">
            <a:extLst>
              <a:ext uri="{28A0092B-C50C-407E-A947-70E740481C1C}">
                <a14:useLocalDpi xmlns:a14="http://schemas.microsoft.com/office/drawing/2010/main" val="0"/>
              </a:ext>
            </a:extLst>
          </a:blip>
          <a:srcRect l="23498" r="22070"/>
          <a:stretch/>
        </p:blipFill>
        <p:spPr>
          <a:xfrm flipH="1">
            <a:off x="741290" y="4249907"/>
            <a:ext cx="1537006" cy="953925"/>
          </a:xfrm>
          <a:prstGeom prst="rect">
            <a:avLst/>
          </a:prstGeom>
        </p:spPr>
      </p:pic>
      <p:sp>
        <p:nvSpPr>
          <p:cNvPr id="16" name="Freeform: Shape 15">
            <a:extLst>
              <a:ext uri="{FF2B5EF4-FFF2-40B4-BE49-F238E27FC236}">
                <a16:creationId xmlns:a16="http://schemas.microsoft.com/office/drawing/2014/main" id="{73723869-C92C-4EE3-BCF7-0D1CED824999}"/>
              </a:ext>
            </a:extLst>
          </p:cNvPr>
          <p:cNvSpPr/>
          <p:nvPr/>
        </p:nvSpPr>
        <p:spPr>
          <a:xfrm>
            <a:off x="7395862" y="2567722"/>
            <a:ext cx="1402435" cy="1675819"/>
          </a:xfrm>
          <a:custGeom>
            <a:avLst/>
            <a:gdLst>
              <a:gd name="connsiteX0" fmla="*/ 0 w 1402435"/>
              <a:gd name="connsiteY0" fmla="*/ 0 h 1675819"/>
              <a:gd name="connsiteX1" fmla="*/ 1402435 w 1402435"/>
              <a:gd name="connsiteY1" fmla="*/ 0 h 1675819"/>
              <a:gd name="connsiteX2" fmla="*/ 1402435 w 1402435"/>
              <a:gd name="connsiteY2" fmla="*/ 1675819 h 1675819"/>
              <a:gd name="connsiteX3" fmla="*/ 0 w 1402435"/>
              <a:gd name="connsiteY3" fmla="*/ 1675819 h 1675819"/>
              <a:gd name="connsiteX4" fmla="*/ 0 w 1402435"/>
              <a:gd name="connsiteY4" fmla="*/ 0 h 167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435" h="1675819">
                <a:moveTo>
                  <a:pt x="0" y="0"/>
                </a:moveTo>
                <a:lnTo>
                  <a:pt x="1402435" y="0"/>
                </a:lnTo>
                <a:lnTo>
                  <a:pt x="1402435" y="1675819"/>
                </a:lnTo>
                <a:lnTo>
                  <a:pt x="0" y="167581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rtl="1">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النفايات المتولدة من القطاع التجاري والتعليمي</a:t>
            </a:r>
            <a:endParaRPr lang="en-US" sz="2400" kern="1200" dirty="0">
              <a:latin typeface="Sakkal Majalla" panose="02000000000000000000" pitchFamily="2" charset="-78"/>
              <a:cs typeface="Sakkal Majalla" panose="02000000000000000000" pitchFamily="2" charset="-78"/>
            </a:endParaRPr>
          </a:p>
        </p:txBody>
      </p:sp>
      <p:pic>
        <p:nvPicPr>
          <p:cNvPr id="29" name="Picture 28">
            <a:extLst>
              <a:ext uri="{FF2B5EF4-FFF2-40B4-BE49-F238E27FC236}">
                <a16:creationId xmlns:a16="http://schemas.microsoft.com/office/drawing/2014/main" id="{7E7CE560-7ABD-4265-B194-230A68A788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8754" y="1598500"/>
            <a:ext cx="1602196" cy="1066189"/>
          </a:xfrm>
          <a:prstGeom prst="rect">
            <a:avLst/>
          </a:prstGeom>
        </p:spPr>
      </p:pic>
      <p:pic>
        <p:nvPicPr>
          <p:cNvPr id="30" name="Picture 2" descr="Recycling Rates of Aluminium Cans Rises to 72 Percent in Great Britain">
            <a:extLst>
              <a:ext uri="{FF2B5EF4-FFF2-40B4-BE49-F238E27FC236}">
                <a16:creationId xmlns:a16="http://schemas.microsoft.com/office/drawing/2014/main" id="{7D1D083D-7096-4717-8FCA-588B73BAEC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8752" y="2707414"/>
            <a:ext cx="1602194" cy="104380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UK aluminum can recycling rate hits 75 percent - Recycling Today">
            <a:extLst>
              <a:ext uri="{FF2B5EF4-FFF2-40B4-BE49-F238E27FC236}">
                <a16:creationId xmlns:a16="http://schemas.microsoft.com/office/drawing/2014/main" id="{F38F4D13-F2E4-4C26-921E-347109019C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8751" y="3800314"/>
            <a:ext cx="1620965" cy="105655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4AE2837D-A9CF-429F-A6C8-DE127CC610BD}"/>
              </a:ext>
            </a:extLst>
          </p:cNvPr>
          <p:cNvPicPr>
            <a:picLocks noChangeAspect="1"/>
          </p:cNvPicPr>
          <p:nvPr/>
        </p:nvPicPr>
        <p:blipFill rotWithShape="1">
          <a:blip r:embed="rId9">
            <a:extLst>
              <a:ext uri="{28A0092B-C50C-407E-A947-70E740481C1C}">
                <a14:useLocalDpi xmlns:a14="http://schemas.microsoft.com/office/drawing/2010/main" val="0"/>
              </a:ext>
            </a:extLst>
          </a:blip>
          <a:srcRect r="15214"/>
          <a:stretch/>
        </p:blipFill>
        <p:spPr>
          <a:xfrm>
            <a:off x="2342044" y="4923048"/>
            <a:ext cx="1647672" cy="1500497"/>
          </a:xfrm>
          <a:prstGeom prst="rect">
            <a:avLst/>
          </a:prstGeom>
        </p:spPr>
      </p:pic>
      <p:grpSp>
        <p:nvGrpSpPr>
          <p:cNvPr id="3" name="Group 2">
            <a:extLst>
              <a:ext uri="{FF2B5EF4-FFF2-40B4-BE49-F238E27FC236}">
                <a16:creationId xmlns:a16="http://schemas.microsoft.com/office/drawing/2014/main" id="{523DCDCC-7D6E-4E57-A2DE-93F04C3E7BB1}"/>
              </a:ext>
            </a:extLst>
          </p:cNvPr>
          <p:cNvGrpSpPr/>
          <p:nvPr/>
        </p:nvGrpSpPr>
        <p:grpSpPr>
          <a:xfrm>
            <a:off x="5446908" y="1629920"/>
            <a:ext cx="1948846" cy="4943720"/>
            <a:chOff x="5319701" y="1792175"/>
            <a:chExt cx="2076161" cy="5185618"/>
          </a:xfrm>
        </p:grpSpPr>
        <p:sp>
          <p:nvSpPr>
            <p:cNvPr id="17" name="Freeform: Shape 16">
              <a:extLst>
                <a:ext uri="{FF2B5EF4-FFF2-40B4-BE49-F238E27FC236}">
                  <a16:creationId xmlns:a16="http://schemas.microsoft.com/office/drawing/2014/main" id="{61C10464-BDF7-4095-99D5-EDD71AF28400}"/>
                </a:ext>
              </a:extLst>
            </p:cNvPr>
            <p:cNvSpPr/>
            <p:nvPr/>
          </p:nvSpPr>
          <p:spPr>
            <a:xfrm>
              <a:off x="5319701" y="1792175"/>
              <a:ext cx="1737360" cy="731520"/>
            </a:xfrm>
            <a:custGeom>
              <a:avLst/>
              <a:gdLst>
                <a:gd name="connsiteX0" fmla="*/ 0 w 1100001"/>
                <a:gd name="connsiteY0" fmla="*/ 0 h 792150"/>
                <a:gd name="connsiteX1" fmla="*/ 1100001 w 1100001"/>
                <a:gd name="connsiteY1" fmla="*/ 0 h 792150"/>
                <a:gd name="connsiteX2" fmla="*/ 1100001 w 1100001"/>
                <a:gd name="connsiteY2" fmla="*/ 792150 h 792150"/>
                <a:gd name="connsiteX3" fmla="*/ 0 w 1100001"/>
                <a:gd name="connsiteY3" fmla="*/ 792150 h 792150"/>
                <a:gd name="connsiteX4" fmla="*/ 0 w 1100001"/>
                <a:gd name="connsiteY4" fmla="*/ 0 h 79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001" h="792150">
                  <a:moveTo>
                    <a:pt x="0" y="0"/>
                  </a:moveTo>
                  <a:lnTo>
                    <a:pt x="1100001" y="0"/>
                  </a:lnTo>
                  <a:lnTo>
                    <a:pt x="1100001" y="792150"/>
                  </a:lnTo>
                  <a:lnTo>
                    <a:pt x="0" y="79215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النفايات العضوية</a:t>
              </a:r>
              <a:endParaRPr lang="en-US" sz="2400" kern="1200" dirty="0">
                <a:latin typeface="Sakkal Majalla" panose="02000000000000000000" pitchFamily="2" charset="-78"/>
                <a:cs typeface="Sakkal Majalla" panose="02000000000000000000" pitchFamily="2" charset="-78"/>
              </a:endParaRPr>
            </a:p>
          </p:txBody>
        </p:sp>
        <p:sp>
          <p:nvSpPr>
            <p:cNvPr id="18" name="Freeform: Shape 17">
              <a:extLst>
                <a:ext uri="{FF2B5EF4-FFF2-40B4-BE49-F238E27FC236}">
                  <a16:creationId xmlns:a16="http://schemas.microsoft.com/office/drawing/2014/main" id="{763D0419-CF86-47DC-8152-0DEDC1FB2CCE}"/>
                </a:ext>
              </a:extLst>
            </p:cNvPr>
            <p:cNvSpPr/>
            <p:nvPr/>
          </p:nvSpPr>
          <p:spPr>
            <a:xfrm>
              <a:off x="5326883" y="2695183"/>
              <a:ext cx="1737360" cy="731520"/>
            </a:xfrm>
            <a:custGeom>
              <a:avLst/>
              <a:gdLst>
                <a:gd name="connsiteX0" fmla="*/ 0 w 965600"/>
                <a:gd name="connsiteY0" fmla="*/ 0 h 530069"/>
                <a:gd name="connsiteX1" fmla="*/ 965600 w 965600"/>
                <a:gd name="connsiteY1" fmla="*/ 0 h 530069"/>
                <a:gd name="connsiteX2" fmla="*/ 965600 w 965600"/>
                <a:gd name="connsiteY2" fmla="*/ 530069 h 530069"/>
                <a:gd name="connsiteX3" fmla="*/ 0 w 965600"/>
                <a:gd name="connsiteY3" fmla="*/ 530069 h 530069"/>
                <a:gd name="connsiteX4" fmla="*/ 0 w 965600"/>
                <a:gd name="connsiteY4" fmla="*/ 0 h 53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600" h="530069">
                  <a:moveTo>
                    <a:pt x="0" y="0"/>
                  </a:moveTo>
                  <a:lnTo>
                    <a:pt x="965600" y="0"/>
                  </a:lnTo>
                  <a:lnTo>
                    <a:pt x="965600" y="530069"/>
                  </a:lnTo>
                  <a:lnTo>
                    <a:pt x="0" y="530069"/>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البلاستيك</a:t>
              </a:r>
              <a:endParaRPr lang="en-US" sz="2400" kern="1200" dirty="0">
                <a:latin typeface="Sakkal Majalla" panose="02000000000000000000" pitchFamily="2" charset="-78"/>
                <a:cs typeface="Sakkal Majalla" panose="02000000000000000000" pitchFamily="2" charset="-78"/>
              </a:endParaRPr>
            </a:p>
          </p:txBody>
        </p:sp>
        <p:sp>
          <p:nvSpPr>
            <p:cNvPr id="19" name="Freeform: Shape 18">
              <a:extLst>
                <a:ext uri="{FF2B5EF4-FFF2-40B4-BE49-F238E27FC236}">
                  <a16:creationId xmlns:a16="http://schemas.microsoft.com/office/drawing/2014/main" id="{BB491937-DA43-4B55-942D-4B663284D256}"/>
                </a:ext>
              </a:extLst>
            </p:cNvPr>
            <p:cNvSpPr/>
            <p:nvPr/>
          </p:nvSpPr>
          <p:spPr>
            <a:xfrm>
              <a:off x="5326883" y="3562566"/>
              <a:ext cx="1737360" cy="731520"/>
            </a:xfrm>
            <a:custGeom>
              <a:avLst/>
              <a:gdLst>
                <a:gd name="connsiteX0" fmla="*/ 0 w 890497"/>
                <a:gd name="connsiteY0" fmla="*/ 0 h 559348"/>
                <a:gd name="connsiteX1" fmla="*/ 890497 w 890497"/>
                <a:gd name="connsiteY1" fmla="*/ 0 h 559348"/>
                <a:gd name="connsiteX2" fmla="*/ 890497 w 890497"/>
                <a:gd name="connsiteY2" fmla="*/ 559348 h 559348"/>
                <a:gd name="connsiteX3" fmla="*/ 0 w 890497"/>
                <a:gd name="connsiteY3" fmla="*/ 559348 h 559348"/>
                <a:gd name="connsiteX4" fmla="*/ 0 w 890497"/>
                <a:gd name="connsiteY4" fmla="*/ 0 h 55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497" h="559348">
                  <a:moveTo>
                    <a:pt x="0" y="0"/>
                  </a:moveTo>
                  <a:lnTo>
                    <a:pt x="890497" y="0"/>
                  </a:lnTo>
                  <a:lnTo>
                    <a:pt x="890497" y="559348"/>
                  </a:lnTo>
                  <a:lnTo>
                    <a:pt x="0" y="559348"/>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المعادن</a:t>
              </a:r>
              <a:endParaRPr lang="en-US" sz="2400" kern="1200" dirty="0">
                <a:latin typeface="Sakkal Majalla" panose="02000000000000000000" pitchFamily="2" charset="-78"/>
                <a:cs typeface="Sakkal Majalla" panose="02000000000000000000" pitchFamily="2" charset="-78"/>
              </a:endParaRPr>
            </a:p>
          </p:txBody>
        </p:sp>
        <p:sp>
          <p:nvSpPr>
            <p:cNvPr id="20" name="Freeform: Shape 19">
              <a:extLst>
                <a:ext uri="{FF2B5EF4-FFF2-40B4-BE49-F238E27FC236}">
                  <a16:creationId xmlns:a16="http://schemas.microsoft.com/office/drawing/2014/main" id="{5A14632C-6BA8-4B86-A41D-27D37F6B6692}"/>
                </a:ext>
              </a:extLst>
            </p:cNvPr>
            <p:cNvSpPr/>
            <p:nvPr/>
          </p:nvSpPr>
          <p:spPr>
            <a:xfrm>
              <a:off x="5327049" y="4452915"/>
              <a:ext cx="1737360" cy="731520"/>
            </a:xfrm>
            <a:custGeom>
              <a:avLst/>
              <a:gdLst>
                <a:gd name="connsiteX0" fmla="*/ 0 w 1282432"/>
                <a:gd name="connsiteY0" fmla="*/ 0 h 778696"/>
                <a:gd name="connsiteX1" fmla="*/ 1282432 w 1282432"/>
                <a:gd name="connsiteY1" fmla="*/ 0 h 778696"/>
                <a:gd name="connsiteX2" fmla="*/ 1282432 w 1282432"/>
                <a:gd name="connsiteY2" fmla="*/ 778696 h 778696"/>
                <a:gd name="connsiteX3" fmla="*/ 0 w 1282432"/>
                <a:gd name="connsiteY3" fmla="*/ 778696 h 778696"/>
                <a:gd name="connsiteX4" fmla="*/ 0 w 1282432"/>
                <a:gd name="connsiteY4" fmla="*/ 0 h 778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432" h="778696">
                  <a:moveTo>
                    <a:pt x="0" y="0"/>
                  </a:moveTo>
                  <a:lnTo>
                    <a:pt x="1282432" y="0"/>
                  </a:lnTo>
                  <a:lnTo>
                    <a:pt x="1282432" y="778696"/>
                  </a:lnTo>
                  <a:lnTo>
                    <a:pt x="0" y="778696"/>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الورق والكرتون</a:t>
              </a:r>
              <a:endParaRPr lang="en-US" sz="2400" kern="1200" dirty="0">
                <a:latin typeface="Sakkal Majalla" panose="02000000000000000000" pitchFamily="2" charset="-78"/>
                <a:cs typeface="Sakkal Majalla" panose="02000000000000000000" pitchFamily="2" charset="-78"/>
              </a:endParaRPr>
            </a:p>
          </p:txBody>
        </p:sp>
        <p:sp>
          <p:nvSpPr>
            <p:cNvPr id="21" name="Freeform: Shape 20">
              <a:extLst>
                <a:ext uri="{FF2B5EF4-FFF2-40B4-BE49-F238E27FC236}">
                  <a16:creationId xmlns:a16="http://schemas.microsoft.com/office/drawing/2014/main" id="{46462A8D-DFC2-4E15-B3C5-410CA3CC1860}"/>
                </a:ext>
              </a:extLst>
            </p:cNvPr>
            <p:cNvSpPr/>
            <p:nvPr/>
          </p:nvSpPr>
          <p:spPr>
            <a:xfrm>
              <a:off x="5319701" y="5343265"/>
              <a:ext cx="1737360" cy="731520"/>
            </a:xfrm>
            <a:custGeom>
              <a:avLst/>
              <a:gdLst>
                <a:gd name="connsiteX0" fmla="*/ 0 w 1837760"/>
                <a:gd name="connsiteY0" fmla="*/ 0 h 884163"/>
                <a:gd name="connsiteX1" fmla="*/ 1837760 w 1837760"/>
                <a:gd name="connsiteY1" fmla="*/ 0 h 884163"/>
                <a:gd name="connsiteX2" fmla="*/ 1837760 w 1837760"/>
                <a:gd name="connsiteY2" fmla="*/ 884163 h 884163"/>
                <a:gd name="connsiteX3" fmla="*/ 0 w 1837760"/>
                <a:gd name="connsiteY3" fmla="*/ 884163 h 884163"/>
                <a:gd name="connsiteX4" fmla="*/ 0 w 1837760"/>
                <a:gd name="connsiteY4" fmla="*/ 0 h 884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760" h="884163">
                  <a:moveTo>
                    <a:pt x="0" y="0"/>
                  </a:moveTo>
                  <a:lnTo>
                    <a:pt x="1837760" y="0"/>
                  </a:lnTo>
                  <a:lnTo>
                    <a:pt x="1837760" y="884163"/>
                  </a:lnTo>
                  <a:lnTo>
                    <a:pt x="0" y="88416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الزيوت العضوية والصناعية</a:t>
              </a:r>
              <a:endParaRPr lang="en-US" sz="2400" kern="1200" dirty="0">
                <a:latin typeface="Sakkal Majalla" panose="02000000000000000000" pitchFamily="2" charset="-78"/>
                <a:cs typeface="Sakkal Majalla" panose="02000000000000000000" pitchFamily="2" charset="-78"/>
              </a:endParaRPr>
            </a:p>
          </p:txBody>
        </p:sp>
        <p:cxnSp>
          <p:nvCxnSpPr>
            <p:cNvPr id="22" name="Straight Connector 21">
              <a:extLst>
                <a:ext uri="{FF2B5EF4-FFF2-40B4-BE49-F238E27FC236}">
                  <a16:creationId xmlns:a16="http://schemas.microsoft.com/office/drawing/2014/main" id="{4651A7FA-9A76-4EE0-AAB0-135736D1E246}"/>
                </a:ext>
              </a:extLst>
            </p:cNvPr>
            <p:cNvCxnSpPr>
              <a:cxnSpLocks/>
            </p:cNvCxnSpPr>
            <p:nvPr/>
          </p:nvCxnSpPr>
          <p:spPr>
            <a:xfrm flipV="1">
              <a:off x="7229163" y="2136868"/>
              <a:ext cx="0" cy="446741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9364798-0E40-444B-85C5-5CA3D6D9884C}"/>
                </a:ext>
              </a:extLst>
            </p:cNvPr>
            <p:cNvCxnSpPr/>
            <p:nvPr/>
          </p:nvCxnSpPr>
          <p:spPr>
            <a:xfrm flipV="1">
              <a:off x="7229163" y="3481405"/>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DD53344-F987-4B5F-9148-BCFCA6CF6A3B}"/>
                </a:ext>
              </a:extLst>
            </p:cNvPr>
            <p:cNvCxnSpPr/>
            <p:nvPr/>
          </p:nvCxnSpPr>
          <p:spPr>
            <a:xfrm>
              <a:off x="7071473" y="56961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5BCD50D-C613-4D8A-B909-B5E62EB62F95}"/>
                </a:ext>
              </a:extLst>
            </p:cNvPr>
            <p:cNvCxnSpPr/>
            <p:nvPr/>
          </p:nvCxnSpPr>
          <p:spPr>
            <a:xfrm flipH="1" flipV="1">
              <a:off x="7084173" y="47817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01EC90-0EE1-471D-87DE-CD7FA84A9304}"/>
                </a:ext>
              </a:extLst>
            </p:cNvPr>
            <p:cNvCxnSpPr/>
            <p:nvPr/>
          </p:nvCxnSpPr>
          <p:spPr>
            <a:xfrm flipH="1">
              <a:off x="7071473" y="38927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1BA943E-5177-4FAD-9C75-0335915DD072}"/>
                </a:ext>
              </a:extLst>
            </p:cNvPr>
            <p:cNvCxnSpPr/>
            <p:nvPr/>
          </p:nvCxnSpPr>
          <p:spPr>
            <a:xfrm flipH="1" flipV="1">
              <a:off x="7071473" y="30164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29A9997-9F34-4BB9-AF74-1E2E0C797A3B}"/>
                </a:ext>
              </a:extLst>
            </p:cNvPr>
            <p:cNvCxnSpPr/>
            <p:nvPr/>
          </p:nvCxnSpPr>
          <p:spPr>
            <a:xfrm flipH="1">
              <a:off x="7071473" y="2127402"/>
              <a:ext cx="166699"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Freeform: Shape 31">
              <a:extLst>
                <a:ext uri="{FF2B5EF4-FFF2-40B4-BE49-F238E27FC236}">
                  <a16:creationId xmlns:a16="http://schemas.microsoft.com/office/drawing/2014/main" id="{FCD48CE5-E354-45E2-A91C-D6D8A985A2A6}"/>
                </a:ext>
              </a:extLst>
            </p:cNvPr>
            <p:cNvSpPr/>
            <p:nvPr/>
          </p:nvSpPr>
          <p:spPr>
            <a:xfrm>
              <a:off x="5319701" y="6246273"/>
              <a:ext cx="1737360" cy="731520"/>
            </a:xfrm>
            <a:custGeom>
              <a:avLst/>
              <a:gdLst>
                <a:gd name="connsiteX0" fmla="*/ 0 w 1837760"/>
                <a:gd name="connsiteY0" fmla="*/ 0 h 884163"/>
                <a:gd name="connsiteX1" fmla="*/ 1837760 w 1837760"/>
                <a:gd name="connsiteY1" fmla="*/ 0 h 884163"/>
                <a:gd name="connsiteX2" fmla="*/ 1837760 w 1837760"/>
                <a:gd name="connsiteY2" fmla="*/ 884163 h 884163"/>
                <a:gd name="connsiteX3" fmla="*/ 0 w 1837760"/>
                <a:gd name="connsiteY3" fmla="*/ 884163 h 884163"/>
                <a:gd name="connsiteX4" fmla="*/ 0 w 1837760"/>
                <a:gd name="connsiteY4" fmla="*/ 0 h 884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760" h="884163">
                  <a:moveTo>
                    <a:pt x="0" y="0"/>
                  </a:moveTo>
                  <a:lnTo>
                    <a:pt x="1837760" y="0"/>
                  </a:lnTo>
                  <a:lnTo>
                    <a:pt x="1837760" y="884163"/>
                  </a:lnTo>
                  <a:lnTo>
                    <a:pt x="0" y="88416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الزجاج</a:t>
              </a:r>
              <a:endParaRPr lang="en-US" sz="2400" kern="1200" dirty="0">
                <a:latin typeface="Sakkal Majalla" panose="02000000000000000000" pitchFamily="2" charset="-78"/>
                <a:cs typeface="Sakkal Majalla" panose="02000000000000000000" pitchFamily="2" charset="-78"/>
              </a:endParaRPr>
            </a:p>
          </p:txBody>
        </p:sp>
        <p:cxnSp>
          <p:nvCxnSpPr>
            <p:cNvPr id="34" name="Straight Connector 33">
              <a:extLst>
                <a:ext uri="{FF2B5EF4-FFF2-40B4-BE49-F238E27FC236}">
                  <a16:creationId xmlns:a16="http://schemas.microsoft.com/office/drawing/2014/main" id="{64876A0A-31A8-473E-96B2-8E7BEDB31B91}"/>
                </a:ext>
              </a:extLst>
            </p:cNvPr>
            <p:cNvCxnSpPr/>
            <p:nvPr/>
          </p:nvCxnSpPr>
          <p:spPr>
            <a:xfrm>
              <a:off x="7055915" y="6604286"/>
              <a:ext cx="166699"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5" name="Picture 34">
            <a:extLst>
              <a:ext uri="{FF2B5EF4-FFF2-40B4-BE49-F238E27FC236}">
                <a16:creationId xmlns:a16="http://schemas.microsoft.com/office/drawing/2014/main" id="{5F6FF3C4-E5D0-4CD3-A5AE-1A4B6718653C}"/>
              </a:ext>
            </a:extLst>
          </p:cNvPr>
          <p:cNvPicPr>
            <a:picLocks noChangeAspect="1"/>
          </p:cNvPicPr>
          <p:nvPr/>
        </p:nvPicPr>
        <p:blipFill rotWithShape="1">
          <a:blip r:embed="rId10"/>
          <a:srcRect l="23878" t="23396" r="21880" b="3501"/>
          <a:stretch/>
        </p:blipFill>
        <p:spPr>
          <a:xfrm>
            <a:off x="748368" y="5287196"/>
            <a:ext cx="1524201" cy="1121458"/>
          </a:xfrm>
          <a:prstGeom prst="rect">
            <a:avLst/>
          </a:prstGeom>
        </p:spPr>
      </p:pic>
    </p:spTree>
    <p:extLst>
      <p:ext uri="{BB962C8B-B14F-4D97-AF65-F5344CB8AC3E}">
        <p14:creationId xmlns:p14="http://schemas.microsoft.com/office/powerpoint/2010/main" val="1727227754"/>
      </p:ext>
    </p:extLst>
  </p:cSld>
  <p:clrMapOvr>
    <a:masterClrMapping/>
  </p:clrMapOvr>
  <mc:AlternateContent xmlns:mc="http://schemas.openxmlformats.org/markup-compatibility/2006" xmlns:p14="http://schemas.microsoft.com/office/powerpoint/2010/main">
    <mc:Choice Requires="p14">
      <p:transition spd="slow" p14:dur="2000" advTm="76553"/>
    </mc:Choice>
    <mc:Fallback xmlns="">
      <p:transition spd="slow" advTm="76553"/>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7674B372-7FCA-453C-81C7-DDA7DB191DDF}"/>
              </a:ext>
            </a:extLst>
          </p:cNvPr>
          <p:cNvSpPr/>
          <p:nvPr/>
        </p:nvSpPr>
        <p:spPr>
          <a:xfrm>
            <a:off x="3595232" y="1522194"/>
            <a:ext cx="1690128" cy="480865"/>
          </a:xfrm>
          <a:custGeom>
            <a:avLst/>
            <a:gdLst>
              <a:gd name="connsiteX0" fmla="*/ 0 w 1372122"/>
              <a:gd name="connsiteY0" fmla="*/ 0 h 393334"/>
              <a:gd name="connsiteX1" fmla="*/ 1372122 w 1372122"/>
              <a:gd name="connsiteY1" fmla="*/ 0 h 393334"/>
              <a:gd name="connsiteX2" fmla="*/ 1372122 w 1372122"/>
              <a:gd name="connsiteY2" fmla="*/ 393334 h 393334"/>
              <a:gd name="connsiteX3" fmla="*/ 0 w 1372122"/>
              <a:gd name="connsiteY3" fmla="*/ 393334 h 393334"/>
              <a:gd name="connsiteX4" fmla="*/ 0 w 1372122"/>
              <a:gd name="connsiteY4" fmla="*/ 0 h 39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122" h="393334">
                <a:moveTo>
                  <a:pt x="0" y="0"/>
                </a:moveTo>
                <a:lnTo>
                  <a:pt x="1372122" y="0"/>
                </a:lnTo>
                <a:lnTo>
                  <a:pt x="1372122" y="393334"/>
                </a:lnTo>
                <a:lnTo>
                  <a:pt x="0" y="393334"/>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سماد عضوي (كمبوست)</a:t>
            </a:r>
            <a:endParaRPr lang="en-US" sz="2400" kern="1200" dirty="0">
              <a:latin typeface="Sakkal Majalla" panose="02000000000000000000" pitchFamily="2" charset="-78"/>
              <a:cs typeface="Sakkal Majalla" panose="02000000000000000000" pitchFamily="2" charset="-78"/>
            </a:endParaRPr>
          </a:p>
        </p:txBody>
      </p:sp>
      <p:sp>
        <p:nvSpPr>
          <p:cNvPr id="31" name="Freeform: Shape 30">
            <a:extLst>
              <a:ext uri="{FF2B5EF4-FFF2-40B4-BE49-F238E27FC236}">
                <a16:creationId xmlns:a16="http://schemas.microsoft.com/office/drawing/2014/main" id="{BB921677-D7F4-4B0B-B181-71849CF081D7}"/>
              </a:ext>
            </a:extLst>
          </p:cNvPr>
          <p:cNvSpPr/>
          <p:nvPr/>
        </p:nvSpPr>
        <p:spPr>
          <a:xfrm>
            <a:off x="3595234" y="2006747"/>
            <a:ext cx="1690129" cy="393334"/>
          </a:xfrm>
          <a:custGeom>
            <a:avLst/>
            <a:gdLst>
              <a:gd name="connsiteX0" fmla="*/ 0 w 873239"/>
              <a:gd name="connsiteY0" fmla="*/ 0 h 305807"/>
              <a:gd name="connsiteX1" fmla="*/ 873239 w 873239"/>
              <a:gd name="connsiteY1" fmla="*/ 0 h 305807"/>
              <a:gd name="connsiteX2" fmla="*/ 873239 w 873239"/>
              <a:gd name="connsiteY2" fmla="*/ 305807 h 305807"/>
              <a:gd name="connsiteX3" fmla="*/ 0 w 873239"/>
              <a:gd name="connsiteY3" fmla="*/ 305807 h 305807"/>
              <a:gd name="connsiteX4" fmla="*/ 0 w 873239"/>
              <a:gd name="connsiteY4" fmla="*/ 0 h 3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239" h="305807">
                <a:moveTo>
                  <a:pt x="0" y="0"/>
                </a:moveTo>
                <a:lnTo>
                  <a:pt x="873239" y="0"/>
                </a:lnTo>
                <a:lnTo>
                  <a:pt x="873239" y="305807"/>
                </a:lnTo>
                <a:lnTo>
                  <a:pt x="0" y="305807"/>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غاز حيوي</a:t>
            </a:r>
            <a:endParaRPr lang="en-US" sz="2400" kern="1200" dirty="0">
              <a:latin typeface="Sakkal Majalla" panose="02000000000000000000" pitchFamily="2" charset="-78"/>
              <a:cs typeface="Sakkal Majalla" panose="02000000000000000000" pitchFamily="2" charset="-78"/>
            </a:endParaRPr>
          </a:p>
        </p:txBody>
      </p:sp>
      <p:sp>
        <p:nvSpPr>
          <p:cNvPr id="32" name="Freeform: Shape 31">
            <a:extLst>
              <a:ext uri="{FF2B5EF4-FFF2-40B4-BE49-F238E27FC236}">
                <a16:creationId xmlns:a16="http://schemas.microsoft.com/office/drawing/2014/main" id="{D1682BC2-7A73-4561-9869-DE0BCF044969}"/>
              </a:ext>
            </a:extLst>
          </p:cNvPr>
          <p:cNvSpPr/>
          <p:nvPr/>
        </p:nvSpPr>
        <p:spPr>
          <a:xfrm>
            <a:off x="3595232" y="2400081"/>
            <a:ext cx="1690129" cy="495122"/>
          </a:xfrm>
          <a:custGeom>
            <a:avLst/>
            <a:gdLst>
              <a:gd name="connsiteX0" fmla="*/ 0 w 1690129"/>
              <a:gd name="connsiteY0" fmla="*/ 0 h 495122"/>
              <a:gd name="connsiteX1" fmla="*/ 1690129 w 1690129"/>
              <a:gd name="connsiteY1" fmla="*/ 0 h 495122"/>
              <a:gd name="connsiteX2" fmla="*/ 1690129 w 1690129"/>
              <a:gd name="connsiteY2" fmla="*/ 495122 h 495122"/>
              <a:gd name="connsiteX3" fmla="*/ 0 w 1690129"/>
              <a:gd name="connsiteY3" fmla="*/ 495122 h 495122"/>
              <a:gd name="connsiteX4" fmla="*/ 0 w 1690129"/>
              <a:gd name="connsiteY4" fmla="*/ 0 h 495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129" h="495122">
                <a:moveTo>
                  <a:pt x="0" y="0"/>
                </a:moveTo>
                <a:lnTo>
                  <a:pt x="1690129" y="0"/>
                </a:lnTo>
                <a:lnTo>
                  <a:pt x="1690129" y="495122"/>
                </a:lnTo>
                <a:lnTo>
                  <a:pt x="0" y="495122"/>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dirty="0">
                <a:latin typeface="Sakkal Majalla" panose="02000000000000000000" pitchFamily="2" charset="-78"/>
                <a:cs typeface="Sakkal Majalla" panose="02000000000000000000" pitchFamily="2" charset="-78"/>
              </a:rPr>
              <a:t>تسميد ديداني (فيرمي كمبوست)</a:t>
            </a:r>
            <a:endParaRPr lang="en-US" sz="2400" kern="1200" dirty="0">
              <a:latin typeface="Sakkal Majalla" panose="02000000000000000000" pitchFamily="2" charset="-78"/>
              <a:cs typeface="Sakkal Majalla" panose="02000000000000000000" pitchFamily="2" charset="-78"/>
            </a:endParaRPr>
          </a:p>
        </p:txBody>
      </p:sp>
      <p:pic>
        <p:nvPicPr>
          <p:cNvPr id="43" name="Picture 42"/>
          <p:cNvPicPr>
            <a:picLocks noChangeAspect="1"/>
          </p:cNvPicPr>
          <p:nvPr/>
        </p:nvPicPr>
        <p:blipFill rotWithShape="1">
          <a:blip r:embed="rId3">
            <a:extLst>
              <a:ext uri="{28A0092B-C50C-407E-A947-70E740481C1C}">
                <a14:useLocalDpi xmlns:a14="http://schemas.microsoft.com/office/drawing/2010/main" val="0"/>
              </a:ext>
            </a:extLst>
          </a:blip>
          <a:srcRect b="7159"/>
          <a:stretch/>
        </p:blipFill>
        <p:spPr>
          <a:xfrm>
            <a:off x="879001" y="3212618"/>
            <a:ext cx="1524201" cy="1525556"/>
          </a:xfrm>
          <a:prstGeom prst="rect">
            <a:avLst/>
          </a:prstGeom>
        </p:spPr>
      </p:pic>
      <p:pic>
        <p:nvPicPr>
          <p:cNvPr id="44" name="Picture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647" y="1603697"/>
            <a:ext cx="1525556" cy="1525556"/>
          </a:xfrm>
          <a:prstGeom prst="rect">
            <a:avLst/>
          </a:prstGeom>
        </p:spPr>
      </p:pic>
      <p:pic>
        <p:nvPicPr>
          <p:cNvPr id="45" name="Picture 44"/>
          <p:cNvPicPr>
            <a:picLocks noChangeAspect="1"/>
          </p:cNvPicPr>
          <p:nvPr/>
        </p:nvPicPr>
        <p:blipFill rotWithShape="1">
          <a:blip r:embed="rId5">
            <a:extLst>
              <a:ext uri="{28A0092B-C50C-407E-A947-70E740481C1C}">
                <a14:useLocalDpi xmlns:a14="http://schemas.microsoft.com/office/drawing/2010/main" val="0"/>
              </a:ext>
            </a:extLst>
          </a:blip>
          <a:srcRect l="23498" r="22070"/>
          <a:stretch/>
        </p:blipFill>
        <p:spPr>
          <a:xfrm flipH="1">
            <a:off x="879002" y="4837954"/>
            <a:ext cx="1537006" cy="1585591"/>
          </a:xfrm>
          <a:prstGeom prst="rect">
            <a:avLst/>
          </a:prstGeom>
        </p:spPr>
      </p:pic>
      <p:sp>
        <p:nvSpPr>
          <p:cNvPr id="34" name="Freeform: Shape 33">
            <a:extLst>
              <a:ext uri="{FF2B5EF4-FFF2-40B4-BE49-F238E27FC236}">
                <a16:creationId xmlns:a16="http://schemas.microsoft.com/office/drawing/2014/main" id="{AA94D6C5-23F8-4F0D-9E9B-52D1A7974C40}"/>
              </a:ext>
            </a:extLst>
          </p:cNvPr>
          <p:cNvSpPr/>
          <p:nvPr/>
        </p:nvSpPr>
        <p:spPr>
          <a:xfrm>
            <a:off x="7395862" y="3014037"/>
            <a:ext cx="1402435" cy="1675819"/>
          </a:xfrm>
          <a:custGeom>
            <a:avLst/>
            <a:gdLst>
              <a:gd name="connsiteX0" fmla="*/ 0 w 1402435"/>
              <a:gd name="connsiteY0" fmla="*/ 0 h 1675819"/>
              <a:gd name="connsiteX1" fmla="*/ 1402435 w 1402435"/>
              <a:gd name="connsiteY1" fmla="*/ 0 h 1675819"/>
              <a:gd name="connsiteX2" fmla="*/ 1402435 w 1402435"/>
              <a:gd name="connsiteY2" fmla="*/ 1675819 h 1675819"/>
              <a:gd name="connsiteX3" fmla="*/ 0 w 1402435"/>
              <a:gd name="connsiteY3" fmla="*/ 1675819 h 1675819"/>
              <a:gd name="connsiteX4" fmla="*/ 0 w 1402435"/>
              <a:gd name="connsiteY4" fmla="*/ 0 h 167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435" h="1675819">
                <a:moveTo>
                  <a:pt x="0" y="0"/>
                </a:moveTo>
                <a:lnTo>
                  <a:pt x="1402435" y="0"/>
                </a:lnTo>
                <a:lnTo>
                  <a:pt x="1402435" y="1675819"/>
                </a:lnTo>
                <a:lnTo>
                  <a:pt x="0" y="167581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rtl="1">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النفايات االمنتجة من القطاع التجاري والتعليمي</a:t>
            </a:r>
            <a:endParaRPr lang="en-US" sz="2400" kern="1200" dirty="0">
              <a:latin typeface="Sakkal Majalla" panose="02000000000000000000" pitchFamily="2" charset="-78"/>
              <a:cs typeface="Sakkal Majalla" panose="02000000000000000000" pitchFamily="2" charset="-78"/>
            </a:endParaRPr>
          </a:p>
        </p:txBody>
      </p:sp>
      <p:sp>
        <p:nvSpPr>
          <p:cNvPr id="26" name="Rectangle 25">
            <a:extLst>
              <a:ext uri="{FF2B5EF4-FFF2-40B4-BE49-F238E27FC236}">
                <a16:creationId xmlns:a16="http://schemas.microsoft.com/office/drawing/2014/main" id="{EC26F395-F8FA-43C3-8F7C-F0F0F48510F3}"/>
              </a:ext>
            </a:extLst>
          </p:cNvPr>
          <p:cNvSpPr/>
          <p:nvPr/>
        </p:nvSpPr>
        <p:spPr>
          <a:xfrm>
            <a:off x="182880" y="182880"/>
            <a:ext cx="3724044" cy="954107"/>
          </a:xfrm>
          <a:prstGeom prst="rect">
            <a:avLst/>
          </a:prstGeom>
        </p:spPr>
        <p:txBody>
          <a:bodyPr wrap="square">
            <a:spAutoFit/>
          </a:bodyPr>
          <a:lstStyle/>
          <a:p>
            <a:pPr algn="r" rtl="1"/>
            <a:r>
              <a:rPr lang="ar-EG" sz="2800" dirty="0">
                <a:solidFill>
                  <a:schemeClr val="bg2"/>
                </a:solidFill>
                <a:latin typeface="Sakkal Majalla" panose="02000000000000000000" pitchFamily="2" charset="-78"/>
                <a:cs typeface="Sakkal Majalla" panose="02000000000000000000" pitchFamily="2" charset="-78"/>
              </a:rPr>
              <a:t>لكل مادة أسواق وتقنيات متعددة لإعادة التدوير</a:t>
            </a:r>
            <a:endParaRPr lang="en-US" sz="2800" dirty="0">
              <a:solidFill>
                <a:schemeClr val="bg2"/>
              </a:solidFill>
              <a:latin typeface="Sakkal Majalla" panose="02000000000000000000" pitchFamily="2" charset="-78"/>
              <a:cs typeface="Sakkal Majalla" panose="02000000000000000000" pitchFamily="2" charset="-78"/>
            </a:endParaRPr>
          </a:p>
        </p:txBody>
      </p:sp>
      <p:sp>
        <p:nvSpPr>
          <p:cNvPr id="24" name="Title 1">
            <a:extLst>
              <a:ext uri="{FF2B5EF4-FFF2-40B4-BE49-F238E27FC236}">
                <a16:creationId xmlns:a16="http://schemas.microsoft.com/office/drawing/2014/main" id="{AE1A8C8C-9B42-42C9-83F7-CE845978CF7B}"/>
              </a:ext>
            </a:extLst>
          </p:cNvPr>
          <p:cNvSpPr txBox="1">
            <a:spLocks/>
          </p:cNvSpPr>
          <p:nvPr/>
        </p:nvSpPr>
        <p:spPr>
          <a:xfrm>
            <a:off x="3929756"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C00000"/>
                </a:solidFill>
                <a:latin typeface="Sakkal Majalla" panose="02000000000000000000" pitchFamily="2" charset="-78"/>
                <a:ea typeface="Gill Sans"/>
                <a:cs typeface="Sakkal Majalla" panose="02000000000000000000" pitchFamily="2" charset="-78"/>
                <a:sym typeface="Gill Sans"/>
              </a:rPr>
              <a:t>التدخلات وفرص التطوير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اختر السوق المناسب</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grpSp>
        <p:nvGrpSpPr>
          <p:cNvPr id="23" name="Group 22">
            <a:extLst>
              <a:ext uri="{FF2B5EF4-FFF2-40B4-BE49-F238E27FC236}">
                <a16:creationId xmlns:a16="http://schemas.microsoft.com/office/drawing/2014/main" id="{9EE9B560-D140-4F0A-B246-72B5DDD39B74}"/>
              </a:ext>
            </a:extLst>
          </p:cNvPr>
          <p:cNvGrpSpPr/>
          <p:nvPr/>
        </p:nvGrpSpPr>
        <p:grpSpPr>
          <a:xfrm>
            <a:off x="5446908" y="1629920"/>
            <a:ext cx="1948846" cy="4943720"/>
            <a:chOff x="5319701" y="1792175"/>
            <a:chExt cx="2076161" cy="5185618"/>
          </a:xfrm>
        </p:grpSpPr>
        <p:sp>
          <p:nvSpPr>
            <p:cNvPr id="25" name="Freeform: Shape 24">
              <a:extLst>
                <a:ext uri="{FF2B5EF4-FFF2-40B4-BE49-F238E27FC236}">
                  <a16:creationId xmlns:a16="http://schemas.microsoft.com/office/drawing/2014/main" id="{5F518B4F-2FC9-45B0-BFA4-9B7BA2F11A26}"/>
                </a:ext>
              </a:extLst>
            </p:cNvPr>
            <p:cNvSpPr/>
            <p:nvPr/>
          </p:nvSpPr>
          <p:spPr>
            <a:xfrm>
              <a:off x="5319701" y="1792175"/>
              <a:ext cx="1737360" cy="731520"/>
            </a:xfrm>
            <a:custGeom>
              <a:avLst/>
              <a:gdLst>
                <a:gd name="connsiteX0" fmla="*/ 0 w 1100001"/>
                <a:gd name="connsiteY0" fmla="*/ 0 h 792150"/>
                <a:gd name="connsiteX1" fmla="*/ 1100001 w 1100001"/>
                <a:gd name="connsiteY1" fmla="*/ 0 h 792150"/>
                <a:gd name="connsiteX2" fmla="*/ 1100001 w 1100001"/>
                <a:gd name="connsiteY2" fmla="*/ 792150 h 792150"/>
                <a:gd name="connsiteX3" fmla="*/ 0 w 1100001"/>
                <a:gd name="connsiteY3" fmla="*/ 792150 h 792150"/>
                <a:gd name="connsiteX4" fmla="*/ 0 w 1100001"/>
                <a:gd name="connsiteY4" fmla="*/ 0 h 79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001" h="792150">
                  <a:moveTo>
                    <a:pt x="0" y="0"/>
                  </a:moveTo>
                  <a:lnTo>
                    <a:pt x="1100001" y="0"/>
                  </a:lnTo>
                  <a:lnTo>
                    <a:pt x="1100001" y="792150"/>
                  </a:lnTo>
                  <a:lnTo>
                    <a:pt x="0" y="79215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النفايات العضوية</a:t>
              </a:r>
              <a:endParaRPr lang="en-US" sz="2400" kern="1200" dirty="0">
                <a:latin typeface="Sakkal Majalla" panose="02000000000000000000" pitchFamily="2" charset="-78"/>
                <a:cs typeface="Sakkal Majalla" panose="02000000000000000000" pitchFamily="2" charset="-78"/>
              </a:endParaRPr>
            </a:p>
          </p:txBody>
        </p:sp>
        <p:sp>
          <p:nvSpPr>
            <p:cNvPr id="27" name="Freeform: Shape 26">
              <a:extLst>
                <a:ext uri="{FF2B5EF4-FFF2-40B4-BE49-F238E27FC236}">
                  <a16:creationId xmlns:a16="http://schemas.microsoft.com/office/drawing/2014/main" id="{A11CCDB3-4B10-417F-BDEF-32E49518CFE6}"/>
                </a:ext>
              </a:extLst>
            </p:cNvPr>
            <p:cNvSpPr/>
            <p:nvPr/>
          </p:nvSpPr>
          <p:spPr>
            <a:xfrm>
              <a:off x="5326883" y="2695183"/>
              <a:ext cx="1737360" cy="731520"/>
            </a:xfrm>
            <a:custGeom>
              <a:avLst/>
              <a:gdLst>
                <a:gd name="connsiteX0" fmla="*/ 0 w 965600"/>
                <a:gd name="connsiteY0" fmla="*/ 0 h 530069"/>
                <a:gd name="connsiteX1" fmla="*/ 965600 w 965600"/>
                <a:gd name="connsiteY1" fmla="*/ 0 h 530069"/>
                <a:gd name="connsiteX2" fmla="*/ 965600 w 965600"/>
                <a:gd name="connsiteY2" fmla="*/ 530069 h 530069"/>
                <a:gd name="connsiteX3" fmla="*/ 0 w 965600"/>
                <a:gd name="connsiteY3" fmla="*/ 530069 h 530069"/>
                <a:gd name="connsiteX4" fmla="*/ 0 w 965600"/>
                <a:gd name="connsiteY4" fmla="*/ 0 h 53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600" h="530069">
                  <a:moveTo>
                    <a:pt x="0" y="0"/>
                  </a:moveTo>
                  <a:lnTo>
                    <a:pt x="965600" y="0"/>
                  </a:lnTo>
                  <a:lnTo>
                    <a:pt x="965600" y="530069"/>
                  </a:lnTo>
                  <a:lnTo>
                    <a:pt x="0" y="530069"/>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البلاستيك</a:t>
              </a:r>
              <a:endParaRPr lang="en-US" sz="2400" kern="1200" dirty="0">
                <a:latin typeface="Sakkal Majalla" panose="02000000000000000000" pitchFamily="2" charset="-78"/>
                <a:cs typeface="Sakkal Majalla" panose="02000000000000000000" pitchFamily="2" charset="-78"/>
              </a:endParaRPr>
            </a:p>
          </p:txBody>
        </p:sp>
        <p:sp>
          <p:nvSpPr>
            <p:cNvPr id="28" name="Freeform: Shape 27">
              <a:extLst>
                <a:ext uri="{FF2B5EF4-FFF2-40B4-BE49-F238E27FC236}">
                  <a16:creationId xmlns:a16="http://schemas.microsoft.com/office/drawing/2014/main" id="{787EA0B5-08AE-498D-86E1-FBEBBD0D564F}"/>
                </a:ext>
              </a:extLst>
            </p:cNvPr>
            <p:cNvSpPr/>
            <p:nvPr/>
          </p:nvSpPr>
          <p:spPr>
            <a:xfrm>
              <a:off x="5326883" y="3562566"/>
              <a:ext cx="1737360" cy="731520"/>
            </a:xfrm>
            <a:custGeom>
              <a:avLst/>
              <a:gdLst>
                <a:gd name="connsiteX0" fmla="*/ 0 w 890497"/>
                <a:gd name="connsiteY0" fmla="*/ 0 h 559348"/>
                <a:gd name="connsiteX1" fmla="*/ 890497 w 890497"/>
                <a:gd name="connsiteY1" fmla="*/ 0 h 559348"/>
                <a:gd name="connsiteX2" fmla="*/ 890497 w 890497"/>
                <a:gd name="connsiteY2" fmla="*/ 559348 h 559348"/>
                <a:gd name="connsiteX3" fmla="*/ 0 w 890497"/>
                <a:gd name="connsiteY3" fmla="*/ 559348 h 559348"/>
                <a:gd name="connsiteX4" fmla="*/ 0 w 890497"/>
                <a:gd name="connsiteY4" fmla="*/ 0 h 55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497" h="559348">
                  <a:moveTo>
                    <a:pt x="0" y="0"/>
                  </a:moveTo>
                  <a:lnTo>
                    <a:pt x="890497" y="0"/>
                  </a:lnTo>
                  <a:lnTo>
                    <a:pt x="890497" y="559348"/>
                  </a:lnTo>
                  <a:lnTo>
                    <a:pt x="0" y="559348"/>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المعادن</a:t>
              </a:r>
              <a:endParaRPr lang="en-US" sz="2400" kern="1200" dirty="0">
                <a:latin typeface="Sakkal Majalla" panose="02000000000000000000" pitchFamily="2" charset="-78"/>
                <a:cs typeface="Sakkal Majalla" panose="02000000000000000000" pitchFamily="2" charset="-78"/>
              </a:endParaRPr>
            </a:p>
          </p:txBody>
        </p:sp>
        <p:sp>
          <p:nvSpPr>
            <p:cNvPr id="29" name="Freeform: Shape 28">
              <a:extLst>
                <a:ext uri="{FF2B5EF4-FFF2-40B4-BE49-F238E27FC236}">
                  <a16:creationId xmlns:a16="http://schemas.microsoft.com/office/drawing/2014/main" id="{BC736167-E381-49D7-8E64-F1069AEE62ED}"/>
                </a:ext>
              </a:extLst>
            </p:cNvPr>
            <p:cNvSpPr/>
            <p:nvPr/>
          </p:nvSpPr>
          <p:spPr>
            <a:xfrm>
              <a:off x="5327049" y="4452915"/>
              <a:ext cx="1737360" cy="731520"/>
            </a:xfrm>
            <a:custGeom>
              <a:avLst/>
              <a:gdLst>
                <a:gd name="connsiteX0" fmla="*/ 0 w 1282432"/>
                <a:gd name="connsiteY0" fmla="*/ 0 h 778696"/>
                <a:gd name="connsiteX1" fmla="*/ 1282432 w 1282432"/>
                <a:gd name="connsiteY1" fmla="*/ 0 h 778696"/>
                <a:gd name="connsiteX2" fmla="*/ 1282432 w 1282432"/>
                <a:gd name="connsiteY2" fmla="*/ 778696 h 778696"/>
                <a:gd name="connsiteX3" fmla="*/ 0 w 1282432"/>
                <a:gd name="connsiteY3" fmla="*/ 778696 h 778696"/>
                <a:gd name="connsiteX4" fmla="*/ 0 w 1282432"/>
                <a:gd name="connsiteY4" fmla="*/ 0 h 778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432" h="778696">
                  <a:moveTo>
                    <a:pt x="0" y="0"/>
                  </a:moveTo>
                  <a:lnTo>
                    <a:pt x="1282432" y="0"/>
                  </a:lnTo>
                  <a:lnTo>
                    <a:pt x="1282432" y="778696"/>
                  </a:lnTo>
                  <a:lnTo>
                    <a:pt x="0" y="778696"/>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الورق والكرتون</a:t>
              </a:r>
              <a:endParaRPr lang="en-US" sz="2400" kern="1200" dirty="0">
                <a:latin typeface="Sakkal Majalla" panose="02000000000000000000" pitchFamily="2" charset="-78"/>
                <a:cs typeface="Sakkal Majalla" panose="02000000000000000000" pitchFamily="2" charset="-78"/>
              </a:endParaRPr>
            </a:p>
          </p:txBody>
        </p:sp>
        <p:sp>
          <p:nvSpPr>
            <p:cNvPr id="33" name="Freeform: Shape 32">
              <a:extLst>
                <a:ext uri="{FF2B5EF4-FFF2-40B4-BE49-F238E27FC236}">
                  <a16:creationId xmlns:a16="http://schemas.microsoft.com/office/drawing/2014/main" id="{4267545A-ABE0-4D90-A29D-434EAB7FC547}"/>
                </a:ext>
              </a:extLst>
            </p:cNvPr>
            <p:cNvSpPr/>
            <p:nvPr/>
          </p:nvSpPr>
          <p:spPr>
            <a:xfrm>
              <a:off x="5319701" y="5343265"/>
              <a:ext cx="1737360" cy="731520"/>
            </a:xfrm>
            <a:custGeom>
              <a:avLst/>
              <a:gdLst>
                <a:gd name="connsiteX0" fmla="*/ 0 w 1837760"/>
                <a:gd name="connsiteY0" fmla="*/ 0 h 884163"/>
                <a:gd name="connsiteX1" fmla="*/ 1837760 w 1837760"/>
                <a:gd name="connsiteY1" fmla="*/ 0 h 884163"/>
                <a:gd name="connsiteX2" fmla="*/ 1837760 w 1837760"/>
                <a:gd name="connsiteY2" fmla="*/ 884163 h 884163"/>
                <a:gd name="connsiteX3" fmla="*/ 0 w 1837760"/>
                <a:gd name="connsiteY3" fmla="*/ 884163 h 884163"/>
                <a:gd name="connsiteX4" fmla="*/ 0 w 1837760"/>
                <a:gd name="connsiteY4" fmla="*/ 0 h 884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760" h="884163">
                  <a:moveTo>
                    <a:pt x="0" y="0"/>
                  </a:moveTo>
                  <a:lnTo>
                    <a:pt x="1837760" y="0"/>
                  </a:lnTo>
                  <a:lnTo>
                    <a:pt x="1837760" y="884163"/>
                  </a:lnTo>
                  <a:lnTo>
                    <a:pt x="0" y="88416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الزيوت العضوية والصناعية</a:t>
              </a:r>
              <a:endParaRPr lang="en-US" sz="2400" kern="1200" dirty="0">
                <a:latin typeface="Sakkal Majalla" panose="02000000000000000000" pitchFamily="2" charset="-78"/>
                <a:cs typeface="Sakkal Majalla" panose="02000000000000000000" pitchFamily="2" charset="-78"/>
              </a:endParaRPr>
            </a:p>
          </p:txBody>
        </p:sp>
        <p:cxnSp>
          <p:nvCxnSpPr>
            <p:cNvPr id="37" name="Straight Connector 36">
              <a:extLst>
                <a:ext uri="{FF2B5EF4-FFF2-40B4-BE49-F238E27FC236}">
                  <a16:creationId xmlns:a16="http://schemas.microsoft.com/office/drawing/2014/main" id="{850F47F8-FB50-4E73-84B7-0073228BDD37}"/>
                </a:ext>
              </a:extLst>
            </p:cNvPr>
            <p:cNvCxnSpPr>
              <a:cxnSpLocks/>
            </p:cNvCxnSpPr>
            <p:nvPr/>
          </p:nvCxnSpPr>
          <p:spPr>
            <a:xfrm flipV="1">
              <a:off x="7229163" y="2136868"/>
              <a:ext cx="0" cy="4467418"/>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E115942-6E37-41ED-B851-CF866712EDE2}"/>
                </a:ext>
              </a:extLst>
            </p:cNvPr>
            <p:cNvCxnSpPr/>
            <p:nvPr/>
          </p:nvCxnSpPr>
          <p:spPr>
            <a:xfrm flipV="1">
              <a:off x="7229163" y="3481405"/>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465B416-6953-4694-9C21-DF370771F52D}"/>
                </a:ext>
              </a:extLst>
            </p:cNvPr>
            <p:cNvCxnSpPr/>
            <p:nvPr/>
          </p:nvCxnSpPr>
          <p:spPr>
            <a:xfrm>
              <a:off x="7071473" y="56961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EAF8AEA-C42D-4D25-9D7D-3E8973363024}"/>
                </a:ext>
              </a:extLst>
            </p:cNvPr>
            <p:cNvCxnSpPr/>
            <p:nvPr/>
          </p:nvCxnSpPr>
          <p:spPr>
            <a:xfrm flipH="1" flipV="1">
              <a:off x="7084173" y="47817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1046410-F271-44BA-B81C-4949857659ED}"/>
                </a:ext>
              </a:extLst>
            </p:cNvPr>
            <p:cNvCxnSpPr/>
            <p:nvPr/>
          </p:nvCxnSpPr>
          <p:spPr>
            <a:xfrm flipH="1">
              <a:off x="7071473" y="38927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4D72568-B4A5-4A62-8A0A-CC29C4A98B6D}"/>
                </a:ext>
              </a:extLst>
            </p:cNvPr>
            <p:cNvCxnSpPr/>
            <p:nvPr/>
          </p:nvCxnSpPr>
          <p:spPr>
            <a:xfrm flipH="1" flipV="1">
              <a:off x="7071473" y="30164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8E23338-2B70-49D2-80C8-27E0F442C8A9}"/>
                </a:ext>
              </a:extLst>
            </p:cNvPr>
            <p:cNvCxnSpPr/>
            <p:nvPr/>
          </p:nvCxnSpPr>
          <p:spPr>
            <a:xfrm flipH="1">
              <a:off x="7071473" y="2127402"/>
              <a:ext cx="166699"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Freeform: Shape 56">
              <a:extLst>
                <a:ext uri="{FF2B5EF4-FFF2-40B4-BE49-F238E27FC236}">
                  <a16:creationId xmlns:a16="http://schemas.microsoft.com/office/drawing/2014/main" id="{49730563-5E15-4DEA-B66A-AD8605159109}"/>
                </a:ext>
              </a:extLst>
            </p:cNvPr>
            <p:cNvSpPr/>
            <p:nvPr/>
          </p:nvSpPr>
          <p:spPr>
            <a:xfrm>
              <a:off x="5319701" y="6246273"/>
              <a:ext cx="1737360" cy="731520"/>
            </a:xfrm>
            <a:custGeom>
              <a:avLst/>
              <a:gdLst>
                <a:gd name="connsiteX0" fmla="*/ 0 w 1837760"/>
                <a:gd name="connsiteY0" fmla="*/ 0 h 884163"/>
                <a:gd name="connsiteX1" fmla="*/ 1837760 w 1837760"/>
                <a:gd name="connsiteY1" fmla="*/ 0 h 884163"/>
                <a:gd name="connsiteX2" fmla="*/ 1837760 w 1837760"/>
                <a:gd name="connsiteY2" fmla="*/ 884163 h 884163"/>
                <a:gd name="connsiteX3" fmla="*/ 0 w 1837760"/>
                <a:gd name="connsiteY3" fmla="*/ 884163 h 884163"/>
                <a:gd name="connsiteX4" fmla="*/ 0 w 1837760"/>
                <a:gd name="connsiteY4" fmla="*/ 0 h 884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760" h="884163">
                  <a:moveTo>
                    <a:pt x="0" y="0"/>
                  </a:moveTo>
                  <a:lnTo>
                    <a:pt x="1837760" y="0"/>
                  </a:lnTo>
                  <a:lnTo>
                    <a:pt x="1837760" y="884163"/>
                  </a:lnTo>
                  <a:lnTo>
                    <a:pt x="0" y="88416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الزجاج</a:t>
              </a:r>
              <a:endParaRPr lang="en-US" sz="2400" kern="1200" dirty="0">
                <a:latin typeface="Sakkal Majalla" panose="02000000000000000000" pitchFamily="2" charset="-78"/>
                <a:cs typeface="Sakkal Majalla" panose="02000000000000000000" pitchFamily="2" charset="-78"/>
              </a:endParaRPr>
            </a:p>
          </p:txBody>
        </p:sp>
        <p:cxnSp>
          <p:nvCxnSpPr>
            <p:cNvPr id="58" name="Straight Connector 57">
              <a:extLst>
                <a:ext uri="{FF2B5EF4-FFF2-40B4-BE49-F238E27FC236}">
                  <a16:creationId xmlns:a16="http://schemas.microsoft.com/office/drawing/2014/main" id="{CEE87C18-8800-4E7D-8E04-34DDEDACE09F}"/>
                </a:ext>
              </a:extLst>
            </p:cNvPr>
            <p:cNvCxnSpPr/>
            <p:nvPr/>
          </p:nvCxnSpPr>
          <p:spPr>
            <a:xfrm>
              <a:off x="7055915" y="6604286"/>
              <a:ext cx="166699"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694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20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20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2000"/>
                                        <p:tgtEl>
                                          <p:spTgt spid="43"/>
                                        </p:tgtEl>
                                      </p:cBhvr>
                                    </p:animEffec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2000"/>
                                        <p:tgtEl>
                                          <p:spTgt spid="45"/>
                                        </p:tgtEl>
                                      </p:cBhvr>
                                    </p:animEffect>
                                  </p:childTnLst>
                                </p:cTn>
                              </p:par>
                              <p:par>
                                <p:cTn id="22" presetID="10" presetClass="entr" presetSubtype="0" fill="hold"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20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2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C546BAFC-FE05-488B-8DC6-154CEB0430EB}"/>
              </a:ext>
            </a:extLst>
          </p:cNvPr>
          <p:cNvSpPr/>
          <p:nvPr/>
        </p:nvSpPr>
        <p:spPr>
          <a:xfrm>
            <a:off x="3083667" y="1990751"/>
            <a:ext cx="2248677" cy="595381"/>
          </a:xfrm>
          <a:custGeom>
            <a:avLst/>
            <a:gdLst>
              <a:gd name="connsiteX0" fmla="*/ 0 w 2408149"/>
              <a:gd name="connsiteY0" fmla="*/ 0 h 347855"/>
              <a:gd name="connsiteX1" fmla="*/ 2408149 w 2408149"/>
              <a:gd name="connsiteY1" fmla="*/ 0 h 347855"/>
              <a:gd name="connsiteX2" fmla="*/ 2408149 w 2408149"/>
              <a:gd name="connsiteY2" fmla="*/ 347855 h 347855"/>
              <a:gd name="connsiteX3" fmla="*/ 0 w 2408149"/>
              <a:gd name="connsiteY3" fmla="*/ 347855 h 347855"/>
              <a:gd name="connsiteX4" fmla="*/ 0 w 2408149"/>
              <a:gd name="connsiteY4" fmla="*/ 0 h 347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149" h="347855">
                <a:moveTo>
                  <a:pt x="0" y="0"/>
                </a:moveTo>
                <a:lnTo>
                  <a:pt x="2408149" y="0"/>
                </a:lnTo>
                <a:lnTo>
                  <a:pt x="2408149" y="347855"/>
                </a:lnTo>
                <a:lnTo>
                  <a:pt x="0" y="347855"/>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000" kern="1200" dirty="0">
                <a:latin typeface="Sakkal Majalla" panose="02000000000000000000" pitchFamily="2" charset="-78"/>
                <a:cs typeface="Sakkal Majalla" panose="02000000000000000000" pitchFamily="2" charset="-78"/>
              </a:rPr>
              <a:t>إعادة تدوير الزجاجات لتصنيع زجاجات</a:t>
            </a:r>
            <a:endParaRPr lang="en-US" sz="2000" kern="1200" dirty="0">
              <a:latin typeface="Sakkal Majalla" panose="02000000000000000000" pitchFamily="2" charset="-78"/>
              <a:cs typeface="Sakkal Majalla" panose="02000000000000000000" pitchFamily="2" charset="-78"/>
            </a:endParaRPr>
          </a:p>
        </p:txBody>
      </p:sp>
      <p:sp>
        <p:nvSpPr>
          <p:cNvPr id="35" name="Freeform: Shape 34">
            <a:extLst>
              <a:ext uri="{FF2B5EF4-FFF2-40B4-BE49-F238E27FC236}">
                <a16:creationId xmlns:a16="http://schemas.microsoft.com/office/drawing/2014/main" id="{AED4E8EA-DAB9-452D-BB72-11534CE4D33D}"/>
              </a:ext>
            </a:extLst>
          </p:cNvPr>
          <p:cNvSpPr/>
          <p:nvPr/>
        </p:nvSpPr>
        <p:spPr>
          <a:xfrm>
            <a:off x="3083667" y="2657732"/>
            <a:ext cx="2248677" cy="974729"/>
          </a:xfrm>
          <a:custGeom>
            <a:avLst/>
            <a:gdLst>
              <a:gd name="connsiteX0" fmla="*/ 0 w 1716115"/>
              <a:gd name="connsiteY0" fmla="*/ 0 h 264292"/>
              <a:gd name="connsiteX1" fmla="*/ 1716115 w 1716115"/>
              <a:gd name="connsiteY1" fmla="*/ 0 h 264292"/>
              <a:gd name="connsiteX2" fmla="*/ 1716115 w 1716115"/>
              <a:gd name="connsiteY2" fmla="*/ 264292 h 264292"/>
              <a:gd name="connsiteX3" fmla="*/ 0 w 1716115"/>
              <a:gd name="connsiteY3" fmla="*/ 264292 h 264292"/>
              <a:gd name="connsiteX4" fmla="*/ 0 w 1716115"/>
              <a:gd name="connsiteY4" fmla="*/ 0 h 264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115" h="264292">
                <a:moveTo>
                  <a:pt x="0" y="0"/>
                </a:moveTo>
                <a:lnTo>
                  <a:pt x="1716115" y="0"/>
                </a:lnTo>
                <a:lnTo>
                  <a:pt x="1716115" y="264292"/>
                </a:lnTo>
                <a:lnTo>
                  <a:pt x="0" y="264292"/>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rtl="1">
              <a:lnSpc>
                <a:spcPct val="90000"/>
              </a:lnSpc>
              <a:spcBef>
                <a:spcPct val="0"/>
              </a:spcBef>
              <a:spcAft>
                <a:spcPct val="35000"/>
              </a:spcAft>
            </a:pPr>
            <a:r>
              <a:rPr lang="ar-EG" sz="2000" kern="1200" dirty="0">
                <a:latin typeface="Sakkal Majalla" panose="02000000000000000000" pitchFamily="2" charset="-78"/>
                <a:cs typeface="Sakkal Majalla" panose="02000000000000000000" pitchFamily="2" charset="-78"/>
              </a:rPr>
              <a:t>إعادة تدوير الأوعية البلاستيكية</a:t>
            </a:r>
            <a:r>
              <a:rPr lang="en-US" sz="2000" kern="1200" dirty="0">
                <a:latin typeface="Sakkal Majalla" panose="02000000000000000000" pitchFamily="2" charset="-78"/>
                <a:cs typeface="Sakkal Majalla" panose="02000000000000000000" pitchFamily="2" charset="-78"/>
              </a:rPr>
              <a:t> (HDPE)</a:t>
            </a:r>
            <a:r>
              <a:rPr lang="ar-EG" sz="2000" kern="1200" dirty="0">
                <a:latin typeface="Sakkal Majalla" panose="02000000000000000000" pitchFamily="2" charset="-78"/>
                <a:cs typeface="Sakkal Majalla" panose="02000000000000000000" pitchFamily="2" charset="-78"/>
              </a:rPr>
              <a:t> لتصنيع المواسير او الألعاب البلاستيكية</a:t>
            </a:r>
            <a:endParaRPr lang="en-US" sz="2000" kern="1200" dirty="0">
              <a:latin typeface="Sakkal Majalla" panose="02000000000000000000" pitchFamily="2" charset="-78"/>
              <a:cs typeface="Sakkal Majalla" panose="02000000000000000000" pitchFamily="2" charset="-78"/>
            </a:endParaRPr>
          </a:p>
        </p:txBody>
      </p:sp>
      <p:sp>
        <p:nvSpPr>
          <p:cNvPr id="36" name="Freeform: Shape 35">
            <a:extLst>
              <a:ext uri="{FF2B5EF4-FFF2-40B4-BE49-F238E27FC236}">
                <a16:creationId xmlns:a16="http://schemas.microsoft.com/office/drawing/2014/main" id="{FA7F44BB-545D-4BFF-AC37-17DF4BA4B0D2}"/>
              </a:ext>
            </a:extLst>
          </p:cNvPr>
          <p:cNvSpPr/>
          <p:nvPr/>
        </p:nvSpPr>
        <p:spPr>
          <a:xfrm>
            <a:off x="3083666" y="3709342"/>
            <a:ext cx="2248673" cy="457200"/>
          </a:xfrm>
          <a:custGeom>
            <a:avLst/>
            <a:gdLst>
              <a:gd name="connsiteX0" fmla="*/ 0 w 1303251"/>
              <a:gd name="connsiteY0" fmla="*/ 0 h 347855"/>
              <a:gd name="connsiteX1" fmla="*/ 1303251 w 1303251"/>
              <a:gd name="connsiteY1" fmla="*/ 0 h 347855"/>
              <a:gd name="connsiteX2" fmla="*/ 1303251 w 1303251"/>
              <a:gd name="connsiteY2" fmla="*/ 347855 h 347855"/>
              <a:gd name="connsiteX3" fmla="*/ 0 w 1303251"/>
              <a:gd name="connsiteY3" fmla="*/ 347855 h 347855"/>
              <a:gd name="connsiteX4" fmla="*/ 0 w 1303251"/>
              <a:gd name="connsiteY4" fmla="*/ 0 h 347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251" h="347855">
                <a:moveTo>
                  <a:pt x="0" y="0"/>
                </a:moveTo>
                <a:lnTo>
                  <a:pt x="1303251" y="0"/>
                </a:lnTo>
                <a:lnTo>
                  <a:pt x="1303251" y="347855"/>
                </a:lnTo>
                <a:lnTo>
                  <a:pt x="0" y="347855"/>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000" kern="1200" dirty="0">
                <a:latin typeface="Sakkal Majalla" panose="02000000000000000000" pitchFamily="2" charset="-78"/>
                <a:cs typeface="Sakkal Majalla" panose="02000000000000000000" pitchFamily="2" charset="-78"/>
              </a:rPr>
              <a:t>الوقود</a:t>
            </a:r>
            <a:endParaRPr lang="en-US" sz="2000" kern="1200" dirty="0">
              <a:latin typeface="Sakkal Majalla" panose="02000000000000000000" pitchFamily="2" charset="-78"/>
              <a:cs typeface="Sakkal Majalla" panose="02000000000000000000" pitchFamily="2" charset="-78"/>
            </a:endParaRPr>
          </a:p>
        </p:txBody>
      </p:sp>
      <p:pic>
        <p:nvPicPr>
          <p:cNvPr id="46" name="Picture 45"/>
          <p:cNvPicPr>
            <a:picLocks noChangeAspect="1"/>
          </p:cNvPicPr>
          <p:nvPr/>
        </p:nvPicPr>
        <p:blipFill rotWithShape="1">
          <a:blip r:embed="rId3">
            <a:extLst>
              <a:ext uri="{28A0092B-C50C-407E-A947-70E740481C1C}">
                <a14:useLocalDpi xmlns:a14="http://schemas.microsoft.com/office/drawing/2010/main" val="0"/>
              </a:ext>
            </a:extLst>
          </a:blip>
          <a:srcRect b="25538"/>
          <a:stretch/>
        </p:blipFill>
        <p:spPr>
          <a:xfrm>
            <a:off x="804885" y="1669788"/>
            <a:ext cx="1520028" cy="1532013"/>
          </a:xfrm>
          <a:prstGeom prst="rect">
            <a:avLst/>
          </a:prstGeom>
        </p:spPr>
      </p:pic>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713" y="3442734"/>
            <a:ext cx="1634554" cy="1213533"/>
          </a:xfrm>
          <a:prstGeom prst="rect">
            <a:avLst/>
          </a:prstGeom>
        </p:spPr>
      </p:pic>
      <p:pic>
        <p:nvPicPr>
          <p:cNvPr id="14338" name="Picture 2" descr="Science Can Now Turn Plastic Bags Into Fuel! - YouTube">
            <a:extLst>
              <a:ext uri="{FF2B5EF4-FFF2-40B4-BE49-F238E27FC236}">
                <a16:creationId xmlns:a16="http://schemas.microsoft.com/office/drawing/2014/main" id="{D617EF6C-C51C-4CCB-9D50-1B28391AD7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158" r="8286"/>
          <a:stretch/>
        </p:blipFill>
        <p:spPr bwMode="auto">
          <a:xfrm>
            <a:off x="747623" y="4897200"/>
            <a:ext cx="1634552" cy="157016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85239E15-8A99-4505-B0C3-23F090F2F43D}"/>
              </a:ext>
            </a:extLst>
          </p:cNvPr>
          <p:cNvSpPr/>
          <p:nvPr/>
        </p:nvSpPr>
        <p:spPr>
          <a:xfrm>
            <a:off x="182880" y="182880"/>
            <a:ext cx="3857394" cy="1384995"/>
          </a:xfrm>
          <a:prstGeom prst="rect">
            <a:avLst/>
          </a:prstGeom>
        </p:spPr>
        <p:txBody>
          <a:bodyPr wrap="square">
            <a:spAutoFit/>
          </a:bodyPr>
          <a:lstStyle/>
          <a:p>
            <a:pPr algn="r" rtl="1"/>
            <a:r>
              <a:rPr lang="ar-EG" sz="2800" dirty="0">
                <a:solidFill>
                  <a:schemeClr val="bg2"/>
                </a:solidFill>
                <a:latin typeface="Sakkal Majalla" panose="02000000000000000000" pitchFamily="2" charset="-78"/>
                <a:cs typeface="Sakkal Majalla" panose="02000000000000000000" pitchFamily="2" charset="-78"/>
                <a:sym typeface="Gill Sans"/>
              </a:rPr>
              <a:t>التدوير بتخفيض القيمة والجودة يقصد به إنتاج منتج أقل قيمة من المنتج الأصلي</a:t>
            </a:r>
            <a:endParaRPr lang="en-US" sz="2800" dirty="0">
              <a:solidFill>
                <a:schemeClr val="bg2"/>
              </a:solidFill>
              <a:latin typeface="Sakkal Majalla" panose="02000000000000000000" pitchFamily="2" charset="-78"/>
              <a:cs typeface="Sakkal Majalla" panose="02000000000000000000" pitchFamily="2" charset="-78"/>
            </a:endParaRPr>
          </a:p>
        </p:txBody>
      </p:sp>
      <p:sp>
        <p:nvSpPr>
          <p:cNvPr id="23" name="Freeform: Shape 33">
            <a:extLst>
              <a:ext uri="{FF2B5EF4-FFF2-40B4-BE49-F238E27FC236}">
                <a16:creationId xmlns:a16="http://schemas.microsoft.com/office/drawing/2014/main" id="{AA94D6C5-23F8-4F0D-9E9B-52D1A7974C40}"/>
              </a:ext>
            </a:extLst>
          </p:cNvPr>
          <p:cNvSpPr/>
          <p:nvPr/>
        </p:nvSpPr>
        <p:spPr>
          <a:xfrm>
            <a:off x="7395862" y="3014037"/>
            <a:ext cx="1402435" cy="1675819"/>
          </a:xfrm>
          <a:custGeom>
            <a:avLst/>
            <a:gdLst>
              <a:gd name="connsiteX0" fmla="*/ 0 w 1402435"/>
              <a:gd name="connsiteY0" fmla="*/ 0 h 1675819"/>
              <a:gd name="connsiteX1" fmla="*/ 1402435 w 1402435"/>
              <a:gd name="connsiteY1" fmla="*/ 0 h 1675819"/>
              <a:gd name="connsiteX2" fmla="*/ 1402435 w 1402435"/>
              <a:gd name="connsiteY2" fmla="*/ 1675819 h 1675819"/>
              <a:gd name="connsiteX3" fmla="*/ 0 w 1402435"/>
              <a:gd name="connsiteY3" fmla="*/ 1675819 h 1675819"/>
              <a:gd name="connsiteX4" fmla="*/ 0 w 1402435"/>
              <a:gd name="connsiteY4" fmla="*/ 0 h 167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435" h="1675819">
                <a:moveTo>
                  <a:pt x="0" y="0"/>
                </a:moveTo>
                <a:lnTo>
                  <a:pt x="1402435" y="0"/>
                </a:lnTo>
                <a:lnTo>
                  <a:pt x="1402435" y="1675819"/>
                </a:lnTo>
                <a:lnTo>
                  <a:pt x="0" y="167581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rtl="1">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النفايات االمنتجة من القطاع التجاري والتعليمي</a:t>
            </a:r>
            <a:endParaRPr lang="en-US" sz="2400" kern="1200" dirty="0">
              <a:latin typeface="Sakkal Majalla" panose="02000000000000000000" pitchFamily="2" charset="-78"/>
              <a:cs typeface="Sakkal Majalla" panose="02000000000000000000" pitchFamily="2" charset="-78"/>
            </a:endParaRPr>
          </a:p>
        </p:txBody>
      </p:sp>
      <p:sp>
        <p:nvSpPr>
          <p:cNvPr id="25" name="Title 1">
            <a:extLst>
              <a:ext uri="{FF2B5EF4-FFF2-40B4-BE49-F238E27FC236}">
                <a16:creationId xmlns:a16="http://schemas.microsoft.com/office/drawing/2014/main" id="{AE1A8C8C-9B42-42C9-83F7-CE845978CF7B}"/>
              </a:ext>
            </a:extLst>
          </p:cNvPr>
          <p:cNvSpPr txBox="1">
            <a:spLocks/>
          </p:cNvSpPr>
          <p:nvPr/>
        </p:nvSpPr>
        <p:spPr>
          <a:xfrm>
            <a:off x="3929756"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C00000"/>
                </a:solidFill>
                <a:latin typeface="Sakkal Majalla" panose="02000000000000000000" pitchFamily="2" charset="-78"/>
                <a:ea typeface="Gill Sans"/>
                <a:cs typeface="Sakkal Majalla" panose="02000000000000000000" pitchFamily="2" charset="-78"/>
                <a:sym typeface="Gill Sans"/>
              </a:rPr>
              <a:t>التدخلات وفرص التطوير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اختر السوق المناسب</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grpSp>
        <p:nvGrpSpPr>
          <p:cNvPr id="24" name="Group 23">
            <a:extLst>
              <a:ext uri="{FF2B5EF4-FFF2-40B4-BE49-F238E27FC236}">
                <a16:creationId xmlns:a16="http://schemas.microsoft.com/office/drawing/2014/main" id="{4661BEC0-F0F2-49A6-B008-CA5FD6B61D27}"/>
              </a:ext>
            </a:extLst>
          </p:cNvPr>
          <p:cNvGrpSpPr/>
          <p:nvPr/>
        </p:nvGrpSpPr>
        <p:grpSpPr>
          <a:xfrm>
            <a:off x="5446908" y="1629920"/>
            <a:ext cx="1948846" cy="4943720"/>
            <a:chOff x="5319701" y="1792175"/>
            <a:chExt cx="2076161" cy="5185618"/>
          </a:xfrm>
        </p:grpSpPr>
        <p:sp>
          <p:nvSpPr>
            <p:cNvPr id="26" name="Freeform: Shape 25">
              <a:extLst>
                <a:ext uri="{FF2B5EF4-FFF2-40B4-BE49-F238E27FC236}">
                  <a16:creationId xmlns:a16="http://schemas.microsoft.com/office/drawing/2014/main" id="{338249A5-72E5-4F5E-B1F6-D7EEFB38D106}"/>
                </a:ext>
              </a:extLst>
            </p:cNvPr>
            <p:cNvSpPr/>
            <p:nvPr/>
          </p:nvSpPr>
          <p:spPr>
            <a:xfrm>
              <a:off x="5319701" y="1792175"/>
              <a:ext cx="1737360" cy="731520"/>
            </a:xfrm>
            <a:custGeom>
              <a:avLst/>
              <a:gdLst>
                <a:gd name="connsiteX0" fmla="*/ 0 w 1100001"/>
                <a:gd name="connsiteY0" fmla="*/ 0 h 792150"/>
                <a:gd name="connsiteX1" fmla="*/ 1100001 w 1100001"/>
                <a:gd name="connsiteY1" fmla="*/ 0 h 792150"/>
                <a:gd name="connsiteX2" fmla="*/ 1100001 w 1100001"/>
                <a:gd name="connsiteY2" fmla="*/ 792150 h 792150"/>
                <a:gd name="connsiteX3" fmla="*/ 0 w 1100001"/>
                <a:gd name="connsiteY3" fmla="*/ 792150 h 792150"/>
                <a:gd name="connsiteX4" fmla="*/ 0 w 1100001"/>
                <a:gd name="connsiteY4" fmla="*/ 0 h 79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001" h="792150">
                  <a:moveTo>
                    <a:pt x="0" y="0"/>
                  </a:moveTo>
                  <a:lnTo>
                    <a:pt x="1100001" y="0"/>
                  </a:lnTo>
                  <a:lnTo>
                    <a:pt x="1100001" y="792150"/>
                  </a:lnTo>
                  <a:lnTo>
                    <a:pt x="0" y="79215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النفايات العضوية</a:t>
              </a:r>
              <a:endParaRPr lang="en-US" sz="2400" kern="1200" dirty="0">
                <a:latin typeface="Sakkal Majalla" panose="02000000000000000000" pitchFamily="2" charset="-78"/>
                <a:cs typeface="Sakkal Majalla" panose="02000000000000000000" pitchFamily="2" charset="-78"/>
              </a:endParaRPr>
            </a:p>
          </p:txBody>
        </p:sp>
        <p:sp>
          <p:nvSpPr>
            <p:cNvPr id="27" name="Freeform: Shape 26">
              <a:extLst>
                <a:ext uri="{FF2B5EF4-FFF2-40B4-BE49-F238E27FC236}">
                  <a16:creationId xmlns:a16="http://schemas.microsoft.com/office/drawing/2014/main" id="{6AD59F13-1B19-4C3E-A199-7D444680C104}"/>
                </a:ext>
              </a:extLst>
            </p:cNvPr>
            <p:cNvSpPr/>
            <p:nvPr/>
          </p:nvSpPr>
          <p:spPr>
            <a:xfrm>
              <a:off x="5326883" y="2695183"/>
              <a:ext cx="1737360" cy="731520"/>
            </a:xfrm>
            <a:custGeom>
              <a:avLst/>
              <a:gdLst>
                <a:gd name="connsiteX0" fmla="*/ 0 w 965600"/>
                <a:gd name="connsiteY0" fmla="*/ 0 h 530069"/>
                <a:gd name="connsiteX1" fmla="*/ 965600 w 965600"/>
                <a:gd name="connsiteY1" fmla="*/ 0 h 530069"/>
                <a:gd name="connsiteX2" fmla="*/ 965600 w 965600"/>
                <a:gd name="connsiteY2" fmla="*/ 530069 h 530069"/>
                <a:gd name="connsiteX3" fmla="*/ 0 w 965600"/>
                <a:gd name="connsiteY3" fmla="*/ 530069 h 530069"/>
                <a:gd name="connsiteX4" fmla="*/ 0 w 965600"/>
                <a:gd name="connsiteY4" fmla="*/ 0 h 53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600" h="530069">
                  <a:moveTo>
                    <a:pt x="0" y="0"/>
                  </a:moveTo>
                  <a:lnTo>
                    <a:pt x="965600" y="0"/>
                  </a:lnTo>
                  <a:lnTo>
                    <a:pt x="965600" y="530069"/>
                  </a:lnTo>
                  <a:lnTo>
                    <a:pt x="0" y="530069"/>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البلاستيك</a:t>
              </a:r>
              <a:endParaRPr lang="en-US" sz="2400" kern="1200" dirty="0">
                <a:latin typeface="Sakkal Majalla" panose="02000000000000000000" pitchFamily="2" charset="-78"/>
                <a:cs typeface="Sakkal Majalla" panose="02000000000000000000" pitchFamily="2" charset="-78"/>
              </a:endParaRPr>
            </a:p>
          </p:txBody>
        </p:sp>
        <p:sp>
          <p:nvSpPr>
            <p:cNvPr id="30" name="Freeform: Shape 29">
              <a:extLst>
                <a:ext uri="{FF2B5EF4-FFF2-40B4-BE49-F238E27FC236}">
                  <a16:creationId xmlns:a16="http://schemas.microsoft.com/office/drawing/2014/main" id="{C66DFA35-0FD3-45EB-A8E1-1423903F7708}"/>
                </a:ext>
              </a:extLst>
            </p:cNvPr>
            <p:cNvSpPr/>
            <p:nvPr/>
          </p:nvSpPr>
          <p:spPr>
            <a:xfrm>
              <a:off x="5326883" y="3562566"/>
              <a:ext cx="1737360" cy="731520"/>
            </a:xfrm>
            <a:custGeom>
              <a:avLst/>
              <a:gdLst>
                <a:gd name="connsiteX0" fmla="*/ 0 w 890497"/>
                <a:gd name="connsiteY0" fmla="*/ 0 h 559348"/>
                <a:gd name="connsiteX1" fmla="*/ 890497 w 890497"/>
                <a:gd name="connsiteY1" fmla="*/ 0 h 559348"/>
                <a:gd name="connsiteX2" fmla="*/ 890497 w 890497"/>
                <a:gd name="connsiteY2" fmla="*/ 559348 h 559348"/>
                <a:gd name="connsiteX3" fmla="*/ 0 w 890497"/>
                <a:gd name="connsiteY3" fmla="*/ 559348 h 559348"/>
                <a:gd name="connsiteX4" fmla="*/ 0 w 890497"/>
                <a:gd name="connsiteY4" fmla="*/ 0 h 55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497" h="559348">
                  <a:moveTo>
                    <a:pt x="0" y="0"/>
                  </a:moveTo>
                  <a:lnTo>
                    <a:pt x="890497" y="0"/>
                  </a:lnTo>
                  <a:lnTo>
                    <a:pt x="890497" y="559348"/>
                  </a:lnTo>
                  <a:lnTo>
                    <a:pt x="0" y="559348"/>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المعادن</a:t>
              </a:r>
              <a:endParaRPr lang="en-US" sz="2400" kern="1200" dirty="0">
                <a:latin typeface="Sakkal Majalla" panose="02000000000000000000" pitchFamily="2" charset="-78"/>
                <a:cs typeface="Sakkal Majalla" panose="02000000000000000000" pitchFamily="2" charset="-78"/>
              </a:endParaRPr>
            </a:p>
          </p:txBody>
        </p:sp>
        <p:sp>
          <p:nvSpPr>
            <p:cNvPr id="31" name="Freeform: Shape 30">
              <a:extLst>
                <a:ext uri="{FF2B5EF4-FFF2-40B4-BE49-F238E27FC236}">
                  <a16:creationId xmlns:a16="http://schemas.microsoft.com/office/drawing/2014/main" id="{DA2293FC-0DAE-485B-90F7-C52280A518AC}"/>
                </a:ext>
              </a:extLst>
            </p:cNvPr>
            <p:cNvSpPr/>
            <p:nvPr/>
          </p:nvSpPr>
          <p:spPr>
            <a:xfrm>
              <a:off x="5327049" y="4452915"/>
              <a:ext cx="1737360" cy="731520"/>
            </a:xfrm>
            <a:custGeom>
              <a:avLst/>
              <a:gdLst>
                <a:gd name="connsiteX0" fmla="*/ 0 w 1282432"/>
                <a:gd name="connsiteY0" fmla="*/ 0 h 778696"/>
                <a:gd name="connsiteX1" fmla="*/ 1282432 w 1282432"/>
                <a:gd name="connsiteY1" fmla="*/ 0 h 778696"/>
                <a:gd name="connsiteX2" fmla="*/ 1282432 w 1282432"/>
                <a:gd name="connsiteY2" fmla="*/ 778696 h 778696"/>
                <a:gd name="connsiteX3" fmla="*/ 0 w 1282432"/>
                <a:gd name="connsiteY3" fmla="*/ 778696 h 778696"/>
                <a:gd name="connsiteX4" fmla="*/ 0 w 1282432"/>
                <a:gd name="connsiteY4" fmla="*/ 0 h 778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432" h="778696">
                  <a:moveTo>
                    <a:pt x="0" y="0"/>
                  </a:moveTo>
                  <a:lnTo>
                    <a:pt x="1282432" y="0"/>
                  </a:lnTo>
                  <a:lnTo>
                    <a:pt x="1282432" y="778696"/>
                  </a:lnTo>
                  <a:lnTo>
                    <a:pt x="0" y="778696"/>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الورق والكرتون</a:t>
              </a:r>
              <a:endParaRPr lang="en-US" sz="2400" kern="1200" dirty="0">
                <a:latin typeface="Sakkal Majalla" panose="02000000000000000000" pitchFamily="2" charset="-78"/>
                <a:cs typeface="Sakkal Majalla" panose="02000000000000000000" pitchFamily="2" charset="-78"/>
              </a:endParaRPr>
            </a:p>
          </p:txBody>
        </p:sp>
        <p:sp>
          <p:nvSpPr>
            <p:cNvPr id="32" name="Freeform: Shape 31">
              <a:extLst>
                <a:ext uri="{FF2B5EF4-FFF2-40B4-BE49-F238E27FC236}">
                  <a16:creationId xmlns:a16="http://schemas.microsoft.com/office/drawing/2014/main" id="{CAD0E2F7-D418-4766-8011-3F3C0ABA2731}"/>
                </a:ext>
              </a:extLst>
            </p:cNvPr>
            <p:cNvSpPr/>
            <p:nvPr/>
          </p:nvSpPr>
          <p:spPr>
            <a:xfrm>
              <a:off x="5319701" y="5343265"/>
              <a:ext cx="1737360" cy="731520"/>
            </a:xfrm>
            <a:custGeom>
              <a:avLst/>
              <a:gdLst>
                <a:gd name="connsiteX0" fmla="*/ 0 w 1837760"/>
                <a:gd name="connsiteY0" fmla="*/ 0 h 884163"/>
                <a:gd name="connsiteX1" fmla="*/ 1837760 w 1837760"/>
                <a:gd name="connsiteY1" fmla="*/ 0 h 884163"/>
                <a:gd name="connsiteX2" fmla="*/ 1837760 w 1837760"/>
                <a:gd name="connsiteY2" fmla="*/ 884163 h 884163"/>
                <a:gd name="connsiteX3" fmla="*/ 0 w 1837760"/>
                <a:gd name="connsiteY3" fmla="*/ 884163 h 884163"/>
                <a:gd name="connsiteX4" fmla="*/ 0 w 1837760"/>
                <a:gd name="connsiteY4" fmla="*/ 0 h 884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760" h="884163">
                  <a:moveTo>
                    <a:pt x="0" y="0"/>
                  </a:moveTo>
                  <a:lnTo>
                    <a:pt x="1837760" y="0"/>
                  </a:lnTo>
                  <a:lnTo>
                    <a:pt x="1837760" y="884163"/>
                  </a:lnTo>
                  <a:lnTo>
                    <a:pt x="0" y="88416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الزيوت العضوية والصناعية</a:t>
              </a:r>
              <a:endParaRPr lang="en-US" sz="2400" kern="1200" dirty="0">
                <a:latin typeface="Sakkal Majalla" panose="02000000000000000000" pitchFamily="2" charset="-78"/>
                <a:cs typeface="Sakkal Majalla" panose="02000000000000000000" pitchFamily="2" charset="-78"/>
              </a:endParaRPr>
            </a:p>
          </p:txBody>
        </p:sp>
        <p:cxnSp>
          <p:nvCxnSpPr>
            <p:cNvPr id="38" name="Straight Connector 37">
              <a:extLst>
                <a:ext uri="{FF2B5EF4-FFF2-40B4-BE49-F238E27FC236}">
                  <a16:creationId xmlns:a16="http://schemas.microsoft.com/office/drawing/2014/main" id="{D3E4554F-512A-4062-958D-FFFFD6528D6A}"/>
                </a:ext>
              </a:extLst>
            </p:cNvPr>
            <p:cNvCxnSpPr>
              <a:cxnSpLocks/>
            </p:cNvCxnSpPr>
            <p:nvPr/>
          </p:nvCxnSpPr>
          <p:spPr>
            <a:xfrm flipV="1">
              <a:off x="7229163" y="2136868"/>
              <a:ext cx="0" cy="4467418"/>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E0C1E25-28F3-4EEB-931C-4525020C3676}"/>
                </a:ext>
              </a:extLst>
            </p:cNvPr>
            <p:cNvCxnSpPr/>
            <p:nvPr/>
          </p:nvCxnSpPr>
          <p:spPr>
            <a:xfrm flipV="1">
              <a:off x="7229163" y="3481405"/>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F432379-AD80-434D-B577-86266BF67DE3}"/>
                </a:ext>
              </a:extLst>
            </p:cNvPr>
            <p:cNvCxnSpPr/>
            <p:nvPr/>
          </p:nvCxnSpPr>
          <p:spPr>
            <a:xfrm>
              <a:off x="7071473" y="56961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2E32534-A74E-4F56-8F84-327689B237B7}"/>
                </a:ext>
              </a:extLst>
            </p:cNvPr>
            <p:cNvCxnSpPr/>
            <p:nvPr/>
          </p:nvCxnSpPr>
          <p:spPr>
            <a:xfrm flipH="1" flipV="1">
              <a:off x="7084173" y="47817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8848ACF-EEE0-4059-BE1D-23EAB726B124}"/>
                </a:ext>
              </a:extLst>
            </p:cNvPr>
            <p:cNvCxnSpPr/>
            <p:nvPr/>
          </p:nvCxnSpPr>
          <p:spPr>
            <a:xfrm flipH="1">
              <a:off x="7071473" y="38927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8BF1657-70E1-4E35-9560-C62D4F5786B3}"/>
                </a:ext>
              </a:extLst>
            </p:cNvPr>
            <p:cNvCxnSpPr/>
            <p:nvPr/>
          </p:nvCxnSpPr>
          <p:spPr>
            <a:xfrm flipH="1" flipV="1">
              <a:off x="7071473" y="30164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7B86480-1A36-4BF7-A790-48C6A8046C0B}"/>
                </a:ext>
              </a:extLst>
            </p:cNvPr>
            <p:cNvCxnSpPr/>
            <p:nvPr/>
          </p:nvCxnSpPr>
          <p:spPr>
            <a:xfrm flipH="1">
              <a:off x="7071473" y="2127402"/>
              <a:ext cx="166699" cy="0"/>
            </a:xfrm>
            <a:prstGeom prst="line">
              <a:avLst/>
            </a:prstGeom>
          </p:spPr>
          <p:style>
            <a:lnRef idx="1">
              <a:schemeClr val="accent1"/>
            </a:lnRef>
            <a:fillRef idx="0">
              <a:schemeClr val="accent1"/>
            </a:fillRef>
            <a:effectRef idx="0">
              <a:schemeClr val="accent1"/>
            </a:effectRef>
            <a:fontRef idx="minor">
              <a:schemeClr val="tx1"/>
            </a:fontRef>
          </p:style>
        </p:cxnSp>
        <p:sp>
          <p:nvSpPr>
            <p:cNvPr id="56" name="Freeform: Shape 55">
              <a:extLst>
                <a:ext uri="{FF2B5EF4-FFF2-40B4-BE49-F238E27FC236}">
                  <a16:creationId xmlns:a16="http://schemas.microsoft.com/office/drawing/2014/main" id="{C12A2523-4827-4D67-AAFD-7A245774C400}"/>
                </a:ext>
              </a:extLst>
            </p:cNvPr>
            <p:cNvSpPr/>
            <p:nvPr/>
          </p:nvSpPr>
          <p:spPr>
            <a:xfrm>
              <a:off x="5319701" y="6246273"/>
              <a:ext cx="1737360" cy="731520"/>
            </a:xfrm>
            <a:custGeom>
              <a:avLst/>
              <a:gdLst>
                <a:gd name="connsiteX0" fmla="*/ 0 w 1837760"/>
                <a:gd name="connsiteY0" fmla="*/ 0 h 884163"/>
                <a:gd name="connsiteX1" fmla="*/ 1837760 w 1837760"/>
                <a:gd name="connsiteY1" fmla="*/ 0 h 884163"/>
                <a:gd name="connsiteX2" fmla="*/ 1837760 w 1837760"/>
                <a:gd name="connsiteY2" fmla="*/ 884163 h 884163"/>
                <a:gd name="connsiteX3" fmla="*/ 0 w 1837760"/>
                <a:gd name="connsiteY3" fmla="*/ 884163 h 884163"/>
                <a:gd name="connsiteX4" fmla="*/ 0 w 1837760"/>
                <a:gd name="connsiteY4" fmla="*/ 0 h 884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760" h="884163">
                  <a:moveTo>
                    <a:pt x="0" y="0"/>
                  </a:moveTo>
                  <a:lnTo>
                    <a:pt x="1837760" y="0"/>
                  </a:lnTo>
                  <a:lnTo>
                    <a:pt x="1837760" y="884163"/>
                  </a:lnTo>
                  <a:lnTo>
                    <a:pt x="0" y="88416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الزجاج</a:t>
              </a:r>
              <a:endParaRPr lang="en-US" sz="2400" kern="1200" dirty="0">
                <a:latin typeface="Sakkal Majalla" panose="02000000000000000000" pitchFamily="2" charset="-78"/>
                <a:cs typeface="Sakkal Majalla" panose="02000000000000000000" pitchFamily="2" charset="-78"/>
              </a:endParaRPr>
            </a:p>
          </p:txBody>
        </p:sp>
        <p:cxnSp>
          <p:nvCxnSpPr>
            <p:cNvPr id="57" name="Straight Connector 56">
              <a:extLst>
                <a:ext uri="{FF2B5EF4-FFF2-40B4-BE49-F238E27FC236}">
                  <a16:creationId xmlns:a16="http://schemas.microsoft.com/office/drawing/2014/main" id="{D7CE234D-44A0-43F1-ADA5-164C755C5E98}"/>
                </a:ext>
              </a:extLst>
            </p:cNvPr>
            <p:cNvCxnSpPr/>
            <p:nvPr/>
          </p:nvCxnSpPr>
          <p:spPr>
            <a:xfrm>
              <a:off x="7055915" y="6604286"/>
              <a:ext cx="166699"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2703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20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fade">
                                      <p:cBhvr>
                                        <p:cTn id="10" dur="2000"/>
                                        <p:tgtEl>
                                          <p:spTgt spid="143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20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1000"/>
                                        <p:tgtEl>
                                          <p:spTgt spid="39"/>
                                        </p:tgtEl>
                                      </p:cBhvr>
                                    </p:animEffect>
                                    <p:anim calcmode="lin" valueType="num">
                                      <p:cBhvr>
                                        <p:cTn id="19" dur="1000" fill="hold"/>
                                        <p:tgtEl>
                                          <p:spTgt spid="39"/>
                                        </p:tgtEl>
                                        <p:attrNameLst>
                                          <p:attrName>ppt_x</p:attrName>
                                        </p:attrNameLst>
                                      </p:cBhvr>
                                      <p:tavLst>
                                        <p:tav tm="0">
                                          <p:val>
                                            <p:strVal val="#ppt_x"/>
                                          </p:val>
                                        </p:tav>
                                        <p:tav tm="100000">
                                          <p:val>
                                            <p:strVal val="#ppt_x"/>
                                          </p:val>
                                        </p:tav>
                                      </p:tavLst>
                                    </p:anim>
                                    <p:anim calcmode="lin" valueType="num">
                                      <p:cBhvr>
                                        <p:cTn id="2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id="{1B9EAE14-B00C-47C3-B5E8-8403FBF10B76}"/>
              </a:ext>
            </a:extLst>
          </p:cNvPr>
          <p:cNvSpPr/>
          <p:nvPr/>
        </p:nvSpPr>
        <p:spPr>
          <a:xfrm>
            <a:off x="3617647" y="3258403"/>
            <a:ext cx="1665999" cy="457200"/>
          </a:xfrm>
          <a:custGeom>
            <a:avLst/>
            <a:gdLst>
              <a:gd name="connsiteX0" fmla="*/ 0 w 2539054"/>
              <a:gd name="connsiteY0" fmla="*/ 0 h 367914"/>
              <a:gd name="connsiteX1" fmla="*/ 2539054 w 2539054"/>
              <a:gd name="connsiteY1" fmla="*/ 0 h 367914"/>
              <a:gd name="connsiteX2" fmla="*/ 2539054 w 2539054"/>
              <a:gd name="connsiteY2" fmla="*/ 367914 h 367914"/>
              <a:gd name="connsiteX3" fmla="*/ 0 w 2539054"/>
              <a:gd name="connsiteY3" fmla="*/ 367914 h 367914"/>
              <a:gd name="connsiteX4" fmla="*/ 0 w 2539054"/>
              <a:gd name="connsiteY4" fmla="*/ 0 h 367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54" h="367914">
                <a:moveTo>
                  <a:pt x="0" y="0"/>
                </a:moveTo>
                <a:lnTo>
                  <a:pt x="2539054" y="0"/>
                </a:lnTo>
                <a:lnTo>
                  <a:pt x="2539054" y="367914"/>
                </a:lnTo>
                <a:lnTo>
                  <a:pt x="0" y="367914"/>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خردة للمصانع</a:t>
            </a:r>
            <a:endParaRPr lang="en-US" sz="2400" kern="1200" dirty="0">
              <a:latin typeface="Sakkal Majalla" panose="02000000000000000000" pitchFamily="2" charset="-78"/>
              <a:cs typeface="Sakkal Majalla" panose="02000000000000000000" pitchFamily="2" charset="-78"/>
            </a:endParaRPr>
          </a:p>
        </p:txBody>
      </p:sp>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771" y="1511266"/>
            <a:ext cx="2327345" cy="1548743"/>
          </a:xfrm>
          <a:prstGeom prst="rect">
            <a:avLst/>
          </a:prstGeom>
        </p:spPr>
      </p:pic>
      <p:pic>
        <p:nvPicPr>
          <p:cNvPr id="9218" name="Picture 2" descr="Recycling Rates of Aluminium Cans Rises to 72 Percent in Great Britain">
            <a:extLst>
              <a:ext uri="{FF2B5EF4-FFF2-40B4-BE49-F238E27FC236}">
                <a16:creationId xmlns:a16="http://schemas.microsoft.com/office/drawing/2014/main" id="{AB5E28BF-7D1F-4786-B5BF-143D3C18F7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769" y="3159761"/>
            <a:ext cx="2328494" cy="151697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UK aluminum can recycling rate hits 75 percent - Recycling Today">
            <a:extLst>
              <a:ext uri="{FF2B5EF4-FFF2-40B4-BE49-F238E27FC236}">
                <a16:creationId xmlns:a16="http://schemas.microsoft.com/office/drawing/2014/main" id="{255DF2B3-1B12-41B8-813D-367B734B7C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770" y="4812726"/>
            <a:ext cx="2327345" cy="1516974"/>
          </a:xfrm>
          <a:prstGeom prst="rect">
            <a:avLst/>
          </a:prstGeom>
          <a:noFill/>
          <a:extLst>
            <a:ext uri="{909E8E84-426E-40DD-AFC4-6F175D3DCCD1}">
              <a14:hiddenFill xmlns:a14="http://schemas.microsoft.com/office/drawing/2010/main">
                <a:solidFill>
                  <a:srgbClr val="FFFFFF"/>
                </a:solidFill>
              </a14:hiddenFill>
            </a:ext>
          </a:extLst>
        </p:spPr>
      </p:pic>
      <p:sp>
        <p:nvSpPr>
          <p:cNvPr id="43" name="Freeform: Shape 42">
            <a:extLst>
              <a:ext uri="{FF2B5EF4-FFF2-40B4-BE49-F238E27FC236}">
                <a16:creationId xmlns:a16="http://schemas.microsoft.com/office/drawing/2014/main" id="{593BC38A-7A19-4D54-AEA3-17CD0636307C}"/>
              </a:ext>
            </a:extLst>
          </p:cNvPr>
          <p:cNvSpPr/>
          <p:nvPr/>
        </p:nvSpPr>
        <p:spPr>
          <a:xfrm>
            <a:off x="3617646" y="3743072"/>
            <a:ext cx="1665999" cy="457200"/>
          </a:xfrm>
          <a:custGeom>
            <a:avLst/>
            <a:gdLst>
              <a:gd name="connsiteX0" fmla="*/ 0 w 2539054"/>
              <a:gd name="connsiteY0" fmla="*/ 0 h 367914"/>
              <a:gd name="connsiteX1" fmla="*/ 2539054 w 2539054"/>
              <a:gd name="connsiteY1" fmla="*/ 0 h 367914"/>
              <a:gd name="connsiteX2" fmla="*/ 2539054 w 2539054"/>
              <a:gd name="connsiteY2" fmla="*/ 367914 h 367914"/>
              <a:gd name="connsiteX3" fmla="*/ 0 w 2539054"/>
              <a:gd name="connsiteY3" fmla="*/ 367914 h 367914"/>
              <a:gd name="connsiteX4" fmla="*/ 0 w 2539054"/>
              <a:gd name="connsiteY4" fmla="*/ 0 h 367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54" h="367914">
                <a:moveTo>
                  <a:pt x="0" y="0"/>
                </a:moveTo>
                <a:lnTo>
                  <a:pt x="2539054" y="0"/>
                </a:lnTo>
                <a:lnTo>
                  <a:pt x="2539054" y="367914"/>
                </a:lnTo>
                <a:lnTo>
                  <a:pt x="0" y="367914"/>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صفائح</a:t>
            </a:r>
            <a:endParaRPr lang="en-US" sz="2400" kern="1200" dirty="0">
              <a:latin typeface="Sakkal Majalla" panose="02000000000000000000" pitchFamily="2" charset="-78"/>
              <a:cs typeface="Sakkal Majalla" panose="02000000000000000000" pitchFamily="2" charset="-78"/>
            </a:endParaRPr>
          </a:p>
        </p:txBody>
      </p:sp>
      <p:sp>
        <p:nvSpPr>
          <p:cNvPr id="27" name="Rectangle 26">
            <a:extLst>
              <a:ext uri="{FF2B5EF4-FFF2-40B4-BE49-F238E27FC236}">
                <a16:creationId xmlns:a16="http://schemas.microsoft.com/office/drawing/2014/main" id="{12574BA7-9C0B-49C9-B9AA-6C381D23EBA9}"/>
              </a:ext>
            </a:extLst>
          </p:cNvPr>
          <p:cNvSpPr/>
          <p:nvPr/>
        </p:nvSpPr>
        <p:spPr>
          <a:xfrm>
            <a:off x="182880" y="182880"/>
            <a:ext cx="3695469" cy="954107"/>
          </a:xfrm>
          <a:prstGeom prst="rect">
            <a:avLst/>
          </a:prstGeom>
        </p:spPr>
        <p:txBody>
          <a:bodyPr wrap="square">
            <a:spAutoFit/>
          </a:bodyPr>
          <a:lstStyle/>
          <a:p>
            <a:pPr algn="r" rtl="1"/>
            <a:r>
              <a:rPr lang="ar-EG" sz="2800" dirty="0">
                <a:solidFill>
                  <a:schemeClr val="bg2"/>
                </a:solidFill>
                <a:latin typeface="Sakkal Majalla" panose="02000000000000000000" pitchFamily="2" charset="-78"/>
                <a:cs typeface="Sakkal Majalla" panose="02000000000000000000" pitchFamily="2" charset="-78"/>
                <a:sym typeface="Gill Sans"/>
              </a:rPr>
              <a:t>يؤدي فصل المعادن إلى رفع قيمتها مباشرةً</a:t>
            </a:r>
            <a:endParaRPr lang="en-US" sz="2800" dirty="0">
              <a:solidFill>
                <a:schemeClr val="bg2"/>
              </a:solidFill>
              <a:latin typeface="Sakkal Majalla" panose="02000000000000000000" pitchFamily="2" charset="-78"/>
              <a:cs typeface="Sakkal Majalla" panose="02000000000000000000" pitchFamily="2" charset="-78"/>
            </a:endParaRPr>
          </a:p>
        </p:txBody>
      </p:sp>
      <p:sp>
        <p:nvSpPr>
          <p:cNvPr id="23" name="Freeform: Shape 33">
            <a:extLst>
              <a:ext uri="{FF2B5EF4-FFF2-40B4-BE49-F238E27FC236}">
                <a16:creationId xmlns:a16="http://schemas.microsoft.com/office/drawing/2014/main" id="{AA94D6C5-23F8-4F0D-9E9B-52D1A7974C40}"/>
              </a:ext>
            </a:extLst>
          </p:cNvPr>
          <p:cNvSpPr/>
          <p:nvPr/>
        </p:nvSpPr>
        <p:spPr>
          <a:xfrm>
            <a:off x="7409282" y="2393133"/>
            <a:ext cx="1402435" cy="1675819"/>
          </a:xfrm>
          <a:custGeom>
            <a:avLst/>
            <a:gdLst>
              <a:gd name="connsiteX0" fmla="*/ 0 w 1402435"/>
              <a:gd name="connsiteY0" fmla="*/ 0 h 1675819"/>
              <a:gd name="connsiteX1" fmla="*/ 1402435 w 1402435"/>
              <a:gd name="connsiteY1" fmla="*/ 0 h 1675819"/>
              <a:gd name="connsiteX2" fmla="*/ 1402435 w 1402435"/>
              <a:gd name="connsiteY2" fmla="*/ 1675819 h 1675819"/>
              <a:gd name="connsiteX3" fmla="*/ 0 w 1402435"/>
              <a:gd name="connsiteY3" fmla="*/ 1675819 h 1675819"/>
              <a:gd name="connsiteX4" fmla="*/ 0 w 1402435"/>
              <a:gd name="connsiteY4" fmla="*/ 0 h 167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435" h="1675819">
                <a:moveTo>
                  <a:pt x="0" y="0"/>
                </a:moveTo>
                <a:lnTo>
                  <a:pt x="1402435" y="0"/>
                </a:lnTo>
                <a:lnTo>
                  <a:pt x="1402435" y="1675819"/>
                </a:lnTo>
                <a:lnTo>
                  <a:pt x="0" y="167581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rtl="1">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النفايات االمنتجة من القطاع التجاري والتعليمي</a:t>
            </a:r>
            <a:endParaRPr lang="en-US" sz="2400" kern="1200" dirty="0">
              <a:latin typeface="Sakkal Majalla" panose="02000000000000000000" pitchFamily="2" charset="-78"/>
              <a:cs typeface="Sakkal Majalla" panose="02000000000000000000" pitchFamily="2" charset="-78"/>
            </a:endParaRPr>
          </a:p>
        </p:txBody>
      </p:sp>
      <p:sp>
        <p:nvSpPr>
          <p:cNvPr id="24" name="Title 1">
            <a:extLst>
              <a:ext uri="{FF2B5EF4-FFF2-40B4-BE49-F238E27FC236}">
                <a16:creationId xmlns:a16="http://schemas.microsoft.com/office/drawing/2014/main" id="{AE1A8C8C-9B42-42C9-83F7-CE845978CF7B}"/>
              </a:ext>
            </a:extLst>
          </p:cNvPr>
          <p:cNvSpPr txBox="1">
            <a:spLocks/>
          </p:cNvSpPr>
          <p:nvPr/>
        </p:nvSpPr>
        <p:spPr>
          <a:xfrm>
            <a:off x="3929756"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C00000"/>
                </a:solidFill>
                <a:latin typeface="Sakkal Majalla" panose="02000000000000000000" pitchFamily="2" charset="-78"/>
                <a:ea typeface="Gill Sans"/>
                <a:cs typeface="Sakkal Majalla" panose="02000000000000000000" pitchFamily="2" charset="-78"/>
                <a:sym typeface="Gill Sans"/>
              </a:rPr>
              <a:t>التدخلات وفرص التطوير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اختر السوق المناسب</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grpSp>
        <p:nvGrpSpPr>
          <p:cNvPr id="22" name="Group 21">
            <a:extLst>
              <a:ext uri="{FF2B5EF4-FFF2-40B4-BE49-F238E27FC236}">
                <a16:creationId xmlns:a16="http://schemas.microsoft.com/office/drawing/2014/main" id="{082ADE46-088A-4C1E-AEB9-93F2718C70FF}"/>
              </a:ext>
            </a:extLst>
          </p:cNvPr>
          <p:cNvGrpSpPr/>
          <p:nvPr/>
        </p:nvGrpSpPr>
        <p:grpSpPr>
          <a:xfrm>
            <a:off x="5446908" y="1629920"/>
            <a:ext cx="1948846" cy="4943720"/>
            <a:chOff x="5319701" y="1792175"/>
            <a:chExt cx="2076161" cy="5185618"/>
          </a:xfrm>
        </p:grpSpPr>
        <p:sp>
          <p:nvSpPr>
            <p:cNvPr id="25" name="Freeform: Shape 24">
              <a:extLst>
                <a:ext uri="{FF2B5EF4-FFF2-40B4-BE49-F238E27FC236}">
                  <a16:creationId xmlns:a16="http://schemas.microsoft.com/office/drawing/2014/main" id="{F4E6BE99-48AE-43A5-B446-30743616F064}"/>
                </a:ext>
              </a:extLst>
            </p:cNvPr>
            <p:cNvSpPr/>
            <p:nvPr/>
          </p:nvSpPr>
          <p:spPr>
            <a:xfrm>
              <a:off x="5319701" y="1792175"/>
              <a:ext cx="1737360" cy="731520"/>
            </a:xfrm>
            <a:custGeom>
              <a:avLst/>
              <a:gdLst>
                <a:gd name="connsiteX0" fmla="*/ 0 w 1100001"/>
                <a:gd name="connsiteY0" fmla="*/ 0 h 792150"/>
                <a:gd name="connsiteX1" fmla="*/ 1100001 w 1100001"/>
                <a:gd name="connsiteY1" fmla="*/ 0 h 792150"/>
                <a:gd name="connsiteX2" fmla="*/ 1100001 w 1100001"/>
                <a:gd name="connsiteY2" fmla="*/ 792150 h 792150"/>
                <a:gd name="connsiteX3" fmla="*/ 0 w 1100001"/>
                <a:gd name="connsiteY3" fmla="*/ 792150 h 792150"/>
                <a:gd name="connsiteX4" fmla="*/ 0 w 1100001"/>
                <a:gd name="connsiteY4" fmla="*/ 0 h 79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001" h="792150">
                  <a:moveTo>
                    <a:pt x="0" y="0"/>
                  </a:moveTo>
                  <a:lnTo>
                    <a:pt x="1100001" y="0"/>
                  </a:lnTo>
                  <a:lnTo>
                    <a:pt x="1100001" y="792150"/>
                  </a:lnTo>
                  <a:lnTo>
                    <a:pt x="0" y="79215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النفايات العضوية</a:t>
              </a:r>
              <a:endParaRPr lang="en-US" sz="2400" kern="1200" dirty="0">
                <a:latin typeface="Sakkal Majalla" panose="02000000000000000000" pitchFamily="2" charset="-78"/>
                <a:cs typeface="Sakkal Majalla" panose="02000000000000000000" pitchFamily="2" charset="-78"/>
              </a:endParaRPr>
            </a:p>
          </p:txBody>
        </p:sp>
        <p:sp>
          <p:nvSpPr>
            <p:cNvPr id="26" name="Freeform: Shape 25">
              <a:extLst>
                <a:ext uri="{FF2B5EF4-FFF2-40B4-BE49-F238E27FC236}">
                  <a16:creationId xmlns:a16="http://schemas.microsoft.com/office/drawing/2014/main" id="{5EE61DEF-B391-4B30-ABFF-081635BF032B}"/>
                </a:ext>
              </a:extLst>
            </p:cNvPr>
            <p:cNvSpPr/>
            <p:nvPr/>
          </p:nvSpPr>
          <p:spPr>
            <a:xfrm>
              <a:off x="5326883" y="2695183"/>
              <a:ext cx="1737360" cy="731520"/>
            </a:xfrm>
            <a:custGeom>
              <a:avLst/>
              <a:gdLst>
                <a:gd name="connsiteX0" fmla="*/ 0 w 965600"/>
                <a:gd name="connsiteY0" fmla="*/ 0 h 530069"/>
                <a:gd name="connsiteX1" fmla="*/ 965600 w 965600"/>
                <a:gd name="connsiteY1" fmla="*/ 0 h 530069"/>
                <a:gd name="connsiteX2" fmla="*/ 965600 w 965600"/>
                <a:gd name="connsiteY2" fmla="*/ 530069 h 530069"/>
                <a:gd name="connsiteX3" fmla="*/ 0 w 965600"/>
                <a:gd name="connsiteY3" fmla="*/ 530069 h 530069"/>
                <a:gd name="connsiteX4" fmla="*/ 0 w 965600"/>
                <a:gd name="connsiteY4" fmla="*/ 0 h 53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600" h="530069">
                  <a:moveTo>
                    <a:pt x="0" y="0"/>
                  </a:moveTo>
                  <a:lnTo>
                    <a:pt x="965600" y="0"/>
                  </a:lnTo>
                  <a:lnTo>
                    <a:pt x="965600" y="530069"/>
                  </a:lnTo>
                  <a:lnTo>
                    <a:pt x="0" y="530069"/>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البلاستيك</a:t>
              </a:r>
              <a:endParaRPr lang="en-US" sz="2400" kern="1200" dirty="0">
                <a:latin typeface="Sakkal Majalla" panose="02000000000000000000" pitchFamily="2" charset="-78"/>
                <a:cs typeface="Sakkal Majalla" panose="02000000000000000000" pitchFamily="2" charset="-78"/>
              </a:endParaRPr>
            </a:p>
          </p:txBody>
        </p:sp>
        <p:sp>
          <p:nvSpPr>
            <p:cNvPr id="30" name="Freeform: Shape 29">
              <a:extLst>
                <a:ext uri="{FF2B5EF4-FFF2-40B4-BE49-F238E27FC236}">
                  <a16:creationId xmlns:a16="http://schemas.microsoft.com/office/drawing/2014/main" id="{93FD7F1B-01F2-4F8D-99CC-4147B2FCBE92}"/>
                </a:ext>
              </a:extLst>
            </p:cNvPr>
            <p:cNvSpPr/>
            <p:nvPr/>
          </p:nvSpPr>
          <p:spPr>
            <a:xfrm>
              <a:off x="5326883" y="3562566"/>
              <a:ext cx="1737360" cy="731520"/>
            </a:xfrm>
            <a:custGeom>
              <a:avLst/>
              <a:gdLst>
                <a:gd name="connsiteX0" fmla="*/ 0 w 890497"/>
                <a:gd name="connsiteY0" fmla="*/ 0 h 559348"/>
                <a:gd name="connsiteX1" fmla="*/ 890497 w 890497"/>
                <a:gd name="connsiteY1" fmla="*/ 0 h 559348"/>
                <a:gd name="connsiteX2" fmla="*/ 890497 w 890497"/>
                <a:gd name="connsiteY2" fmla="*/ 559348 h 559348"/>
                <a:gd name="connsiteX3" fmla="*/ 0 w 890497"/>
                <a:gd name="connsiteY3" fmla="*/ 559348 h 559348"/>
                <a:gd name="connsiteX4" fmla="*/ 0 w 890497"/>
                <a:gd name="connsiteY4" fmla="*/ 0 h 55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497" h="559348">
                  <a:moveTo>
                    <a:pt x="0" y="0"/>
                  </a:moveTo>
                  <a:lnTo>
                    <a:pt x="890497" y="0"/>
                  </a:lnTo>
                  <a:lnTo>
                    <a:pt x="890497" y="559348"/>
                  </a:lnTo>
                  <a:lnTo>
                    <a:pt x="0" y="559348"/>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المعادن</a:t>
              </a:r>
              <a:endParaRPr lang="en-US" sz="2400" kern="1200" dirty="0">
                <a:latin typeface="Sakkal Majalla" panose="02000000000000000000" pitchFamily="2" charset="-78"/>
                <a:cs typeface="Sakkal Majalla" panose="02000000000000000000" pitchFamily="2" charset="-78"/>
              </a:endParaRPr>
            </a:p>
          </p:txBody>
        </p:sp>
        <p:sp>
          <p:nvSpPr>
            <p:cNvPr id="31" name="Freeform: Shape 30">
              <a:extLst>
                <a:ext uri="{FF2B5EF4-FFF2-40B4-BE49-F238E27FC236}">
                  <a16:creationId xmlns:a16="http://schemas.microsoft.com/office/drawing/2014/main" id="{870F9521-A84D-4321-ADEC-1504C33CCA5A}"/>
                </a:ext>
              </a:extLst>
            </p:cNvPr>
            <p:cNvSpPr/>
            <p:nvPr/>
          </p:nvSpPr>
          <p:spPr>
            <a:xfrm>
              <a:off x="5327049" y="4452915"/>
              <a:ext cx="1737360" cy="731520"/>
            </a:xfrm>
            <a:custGeom>
              <a:avLst/>
              <a:gdLst>
                <a:gd name="connsiteX0" fmla="*/ 0 w 1282432"/>
                <a:gd name="connsiteY0" fmla="*/ 0 h 778696"/>
                <a:gd name="connsiteX1" fmla="*/ 1282432 w 1282432"/>
                <a:gd name="connsiteY1" fmla="*/ 0 h 778696"/>
                <a:gd name="connsiteX2" fmla="*/ 1282432 w 1282432"/>
                <a:gd name="connsiteY2" fmla="*/ 778696 h 778696"/>
                <a:gd name="connsiteX3" fmla="*/ 0 w 1282432"/>
                <a:gd name="connsiteY3" fmla="*/ 778696 h 778696"/>
                <a:gd name="connsiteX4" fmla="*/ 0 w 1282432"/>
                <a:gd name="connsiteY4" fmla="*/ 0 h 778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432" h="778696">
                  <a:moveTo>
                    <a:pt x="0" y="0"/>
                  </a:moveTo>
                  <a:lnTo>
                    <a:pt x="1282432" y="0"/>
                  </a:lnTo>
                  <a:lnTo>
                    <a:pt x="1282432" y="778696"/>
                  </a:lnTo>
                  <a:lnTo>
                    <a:pt x="0" y="778696"/>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الورق والكرتون</a:t>
              </a:r>
              <a:endParaRPr lang="en-US" sz="2400" kern="1200" dirty="0">
                <a:latin typeface="Sakkal Majalla" panose="02000000000000000000" pitchFamily="2" charset="-78"/>
                <a:cs typeface="Sakkal Majalla" panose="02000000000000000000" pitchFamily="2" charset="-78"/>
              </a:endParaRPr>
            </a:p>
          </p:txBody>
        </p:sp>
        <p:sp>
          <p:nvSpPr>
            <p:cNvPr id="32" name="Freeform: Shape 31">
              <a:extLst>
                <a:ext uri="{FF2B5EF4-FFF2-40B4-BE49-F238E27FC236}">
                  <a16:creationId xmlns:a16="http://schemas.microsoft.com/office/drawing/2014/main" id="{8DDD65AD-2A3C-4C91-AFDE-82AD5D09ED3B}"/>
                </a:ext>
              </a:extLst>
            </p:cNvPr>
            <p:cNvSpPr/>
            <p:nvPr/>
          </p:nvSpPr>
          <p:spPr>
            <a:xfrm>
              <a:off x="5319701" y="5343265"/>
              <a:ext cx="1737360" cy="731520"/>
            </a:xfrm>
            <a:custGeom>
              <a:avLst/>
              <a:gdLst>
                <a:gd name="connsiteX0" fmla="*/ 0 w 1837760"/>
                <a:gd name="connsiteY0" fmla="*/ 0 h 884163"/>
                <a:gd name="connsiteX1" fmla="*/ 1837760 w 1837760"/>
                <a:gd name="connsiteY1" fmla="*/ 0 h 884163"/>
                <a:gd name="connsiteX2" fmla="*/ 1837760 w 1837760"/>
                <a:gd name="connsiteY2" fmla="*/ 884163 h 884163"/>
                <a:gd name="connsiteX3" fmla="*/ 0 w 1837760"/>
                <a:gd name="connsiteY3" fmla="*/ 884163 h 884163"/>
                <a:gd name="connsiteX4" fmla="*/ 0 w 1837760"/>
                <a:gd name="connsiteY4" fmla="*/ 0 h 884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760" h="884163">
                  <a:moveTo>
                    <a:pt x="0" y="0"/>
                  </a:moveTo>
                  <a:lnTo>
                    <a:pt x="1837760" y="0"/>
                  </a:lnTo>
                  <a:lnTo>
                    <a:pt x="1837760" y="884163"/>
                  </a:lnTo>
                  <a:lnTo>
                    <a:pt x="0" y="88416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الزيوت العضوية والصناعية</a:t>
              </a:r>
              <a:endParaRPr lang="en-US" sz="2400" kern="1200" dirty="0">
                <a:latin typeface="Sakkal Majalla" panose="02000000000000000000" pitchFamily="2" charset="-78"/>
                <a:cs typeface="Sakkal Majalla" panose="02000000000000000000" pitchFamily="2" charset="-78"/>
              </a:endParaRPr>
            </a:p>
          </p:txBody>
        </p:sp>
        <p:cxnSp>
          <p:nvCxnSpPr>
            <p:cNvPr id="34" name="Straight Connector 33">
              <a:extLst>
                <a:ext uri="{FF2B5EF4-FFF2-40B4-BE49-F238E27FC236}">
                  <a16:creationId xmlns:a16="http://schemas.microsoft.com/office/drawing/2014/main" id="{D66BD8C0-FCE3-4CD8-BB47-FE1AC248A80F}"/>
                </a:ext>
              </a:extLst>
            </p:cNvPr>
            <p:cNvCxnSpPr>
              <a:cxnSpLocks/>
            </p:cNvCxnSpPr>
            <p:nvPr/>
          </p:nvCxnSpPr>
          <p:spPr>
            <a:xfrm flipV="1">
              <a:off x="7229163" y="2136868"/>
              <a:ext cx="0" cy="446741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165EA4E-4CBA-4C8D-8ED2-4017CA18DCA8}"/>
                </a:ext>
              </a:extLst>
            </p:cNvPr>
            <p:cNvCxnSpPr/>
            <p:nvPr/>
          </p:nvCxnSpPr>
          <p:spPr>
            <a:xfrm flipV="1">
              <a:off x="7229163" y="3481405"/>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15BE033-21B3-41F4-B083-A44EC7785F23}"/>
                </a:ext>
              </a:extLst>
            </p:cNvPr>
            <p:cNvCxnSpPr/>
            <p:nvPr/>
          </p:nvCxnSpPr>
          <p:spPr>
            <a:xfrm>
              <a:off x="7071473" y="56961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5F75B9-10A6-4F79-A893-53CC43071259}"/>
                </a:ext>
              </a:extLst>
            </p:cNvPr>
            <p:cNvCxnSpPr/>
            <p:nvPr/>
          </p:nvCxnSpPr>
          <p:spPr>
            <a:xfrm flipH="1" flipV="1">
              <a:off x="7084173" y="47817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A5398F7-BF81-4318-994B-96FC04B9B780}"/>
                </a:ext>
              </a:extLst>
            </p:cNvPr>
            <p:cNvCxnSpPr/>
            <p:nvPr/>
          </p:nvCxnSpPr>
          <p:spPr>
            <a:xfrm flipH="1">
              <a:off x="7071473" y="38927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CCFC311-F6F1-48C7-9B83-37CAAD992D38}"/>
                </a:ext>
              </a:extLst>
            </p:cNvPr>
            <p:cNvCxnSpPr/>
            <p:nvPr/>
          </p:nvCxnSpPr>
          <p:spPr>
            <a:xfrm flipH="1" flipV="1">
              <a:off x="7071473" y="30164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86D2DB8-239A-4746-AEB0-2D68B04F08D3}"/>
                </a:ext>
              </a:extLst>
            </p:cNvPr>
            <p:cNvCxnSpPr/>
            <p:nvPr/>
          </p:nvCxnSpPr>
          <p:spPr>
            <a:xfrm flipH="1">
              <a:off x="7071473" y="2127402"/>
              <a:ext cx="166699"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Freeform: Shape 52">
              <a:extLst>
                <a:ext uri="{FF2B5EF4-FFF2-40B4-BE49-F238E27FC236}">
                  <a16:creationId xmlns:a16="http://schemas.microsoft.com/office/drawing/2014/main" id="{525A865C-E921-4983-B6BA-48339C9C2CDD}"/>
                </a:ext>
              </a:extLst>
            </p:cNvPr>
            <p:cNvSpPr/>
            <p:nvPr/>
          </p:nvSpPr>
          <p:spPr>
            <a:xfrm>
              <a:off x="5319701" y="6246273"/>
              <a:ext cx="1737360" cy="731520"/>
            </a:xfrm>
            <a:custGeom>
              <a:avLst/>
              <a:gdLst>
                <a:gd name="connsiteX0" fmla="*/ 0 w 1837760"/>
                <a:gd name="connsiteY0" fmla="*/ 0 h 884163"/>
                <a:gd name="connsiteX1" fmla="*/ 1837760 w 1837760"/>
                <a:gd name="connsiteY1" fmla="*/ 0 h 884163"/>
                <a:gd name="connsiteX2" fmla="*/ 1837760 w 1837760"/>
                <a:gd name="connsiteY2" fmla="*/ 884163 h 884163"/>
                <a:gd name="connsiteX3" fmla="*/ 0 w 1837760"/>
                <a:gd name="connsiteY3" fmla="*/ 884163 h 884163"/>
                <a:gd name="connsiteX4" fmla="*/ 0 w 1837760"/>
                <a:gd name="connsiteY4" fmla="*/ 0 h 884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760" h="884163">
                  <a:moveTo>
                    <a:pt x="0" y="0"/>
                  </a:moveTo>
                  <a:lnTo>
                    <a:pt x="1837760" y="0"/>
                  </a:lnTo>
                  <a:lnTo>
                    <a:pt x="1837760" y="884163"/>
                  </a:lnTo>
                  <a:lnTo>
                    <a:pt x="0" y="88416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الزجاج</a:t>
              </a:r>
              <a:endParaRPr lang="en-US" sz="2400" kern="1200" dirty="0">
                <a:latin typeface="Sakkal Majalla" panose="02000000000000000000" pitchFamily="2" charset="-78"/>
                <a:cs typeface="Sakkal Majalla" panose="02000000000000000000" pitchFamily="2" charset="-78"/>
              </a:endParaRPr>
            </a:p>
          </p:txBody>
        </p:sp>
        <p:cxnSp>
          <p:nvCxnSpPr>
            <p:cNvPr id="54" name="Straight Connector 53">
              <a:extLst>
                <a:ext uri="{FF2B5EF4-FFF2-40B4-BE49-F238E27FC236}">
                  <a16:creationId xmlns:a16="http://schemas.microsoft.com/office/drawing/2014/main" id="{8682DEE1-C21C-4453-B8D5-6FB0C899ECFB}"/>
                </a:ext>
              </a:extLst>
            </p:cNvPr>
            <p:cNvCxnSpPr/>
            <p:nvPr/>
          </p:nvCxnSpPr>
          <p:spPr>
            <a:xfrm>
              <a:off x="7055915" y="6604286"/>
              <a:ext cx="166699"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36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20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fade">
                                      <p:cBhvr>
                                        <p:cTn id="10" dur="2000"/>
                                        <p:tgtEl>
                                          <p:spTgt spid="9218"/>
                                        </p:tgtEl>
                                      </p:cBhvr>
                                    </p:animEffect>
                                  </p:childTnLst>
                                </p:cTn>
                              </p:par>
                              <p:par>
                                <p:cTn id="11" presetID="10" presetClass="entr" presetSubtype="0" fill="hold" nodeType="withEffect">
                                  <p:stCondLst>
                                    <p:cond delay="0"/>
                                  </p:stCondLst>
                                  <p:childTnLst>
                                    <p:set>
                                      <p:cBhvr>
                                        <p:cTn id="12" dur="1" fill="hold">
                                          <p:stCondLst>
                                            <p:cond delay="0"/>
                                          </p:stCondLst>
                                        </p:cTn>
                                        <p:tgtEl>
                                          <p:spTgt spid="9220"/>
                                        </p:tgtEl>
                                        <p:attrNameLst>
                                          <p:attrName>style.visibility</p:attrName>
                                        </p:attrNameLst>
                                      </p:cBhvr>
                                      <p:to>
                                        <p:strVal val="visible"/>
                                      </p:to>
                                    </p:set>
                                    <p:animEffect transition="in" filter="fade">
                                      <p:cBhvr>
                                        <p:cTn id="13" dur="2000"/>
                                        <p:tgtEl>
                                          <p:spTgt spid="922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anim calcmode="lin" valueType="num">
                                      <p:cBhvr>
                                        <p:cTn id="19" dur="1000" fill="hold"/>
                                        <p:tgtEl>
                                          <p:spTgt spid="27"/>
                                        </p:tgtEl>
                                        <p:attrNameLst>
                                          <p:attrName>ppt_x</p:attrName>
                                        </p:attrNameLst>
                                      </p:cBhvr>
                                      <p:tavLst>
                                        <p:tav tm="0">
                                          <p:val>
                                            <p:strVal val="#ppt_x"/>
                                          </p:val>
                                        </p:tav>
                                        <p:tav tm="100000">
                                          <p:val>
                                            <p:strVal val="#ppt_x"/>
                                          </p:val>
                                        </p:tav>
                                      </p:tavLst>
                                    </p:anim>
                                    <p:anim calcmode="lin" valueType="num">
                                      <p:cBhvr>
                                        <p:cTn id="2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8D1DEA99-09E2-4FFE-8450-7CC91C147536}"/>
              </a:ext>
            </a:extLst>
          </p:cNvPr>
          <p:cNvSpPr/>
          <p:nvPr/>
        </p:nvSpPr>
        <p:spPr>
          <a:xfrm>
            <a:off x="3739000" y="4124355"/>
            <a:ext cx="1665999" cy="457200"/>
          </a:xfrm>
          <a:custGeom>
            <a:avLst/>
            <a:gdLst>
              <a:gd name="connsiteX0" fmla="*/ 0 w 2093046"/>
              <a:gd name="connsiteY0" fmla="*/ 0 h 561847"/>
              <a:gd name="connsiteX1" fmla="*/ 2093046 w 2093046"/>
              <a:gd name="connsiteY1" fmla="*/ 0 h 561847"/>
              <a:gd name="connsiteX2" fmla="*/ 2093046 w 2093046"/>
              <a:gd name="connsiteY2" fmla="*/ 561847 h 561847"/>
              <a:gd name="connsiteX3" fmla="*/ 0 w 2093046"/>
              <a:gd name="connsiteY3" fmla="*/ 561847 h 561847"/>
              <a:gd name="connsiteX4" fmla="*/ 0 w 2093046"/>
              <a:gd name="connsiteY4" fmla="*/ 0 h 561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046" h="561847">
                <a:moveTo>
                  <a:pt x="0" y="0"/>
                </a:moveTo>
                <a:lnTo>
                  <a:pt x="2093046" y="0"/>
                </a:lnTo>
                <a:lnTo>
                  <a:pt x="2093046" y="561847"/>
                </a:lnTo>
                <a:lnTo>
                  <a:pt x="0" y="561847"/>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000" kern="1200" dirty="0">
                <a:latin typeface="Sakkal Majalla" panose="02000000000000000000" pitchFamily="2" charset="-78"/>
                <a:cs typeface="Sakkal Majalla" panose="02000000000000000000" pitchFamily="2" charset="-78"/>
              </a:rPr>
              <a:t>الورق المعاد تدويره للمصانع</a:t>
            </a:r>
            <a:endParaRPr lang="en-US" sz="2000" kern="1200" dirty="0">
              <a:latin typeface="Sakkal Majalla" panose="02000000000000000000" pitchFamily="2" charset="-78"/>
              <a:cs typeface="Sakkal Majalla" panose="02000000000000000000" pitchFamily="2" charset="-78"/>
            </a:endParaRPr>
          </a:p>
        </p:txBody>
      </p:sp>
      <p:sp>
        <p:nvSpPr>
          <p:cNvPr id="41" name="Freeform: Shape 40">
            <a:extLst>
              <a:ext uri="{FF2B5EF4-FFF2-40B4-BE49-F238E27FC236}">
                <a16:creationId xmlns:a16="http://schemas.microsoft.com/office/drawing/2014/main" id="{4EB3BEEC-E15C-4E48-A514-2CC7DE250F74}"/>
              </a:ext>
            </a:extLst>
          </p:cNvPr>
          <p:cNvSpPr/>
          <p:nvPr/>
        </p:nvSpPr>
        <p:spPr>
          <a:xfrm>
            <a:off x="3751158" y="4603857"/>
            <a:ext cx="1653841" cy="457200"/>
          </a:xfrm>
          <a:custGeom>
            <a:avLst/>
            <a:gdLst>
              <a:gd name="connsiteX0" fmla="*/ 0 w 2091653"/>
              <a:gd name="connsiteY0" fmla="*/ 0 h 490867"/>
              <a:gd name="connsiteX1" fmla="*/ 2091653 w 2091653"/>
              <a:gd name="connsiteY1" fmla="*/ 0 h 490867"/>
              <a:gd name="connsiteX2" fmla="*/ 2091653 w 2091653"/>
              <a:gd name="connsiteY2" fmla="*/ 490867 h 490867"/>
              <a:gd name="connsiteX3" fmla="*/ 0 w 2091653"/>
              <a:gd name="connsiteY3" fmla="*/ 490867 h 490867"/>
              <a:gd name="connsiteX4" fmla="*/ 0 w 2091653"/>
              <a:gd name="connsiteY4" fmla="*/ 0 h 490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1653" h="490867">
                <a:moveTo>
                  <a:pt x="0" y="0"/>
                </a:moveTo>
                <a:lnTo>
                  <a:pt x="2091653" y="0"/>
                </a:lnTo>
                <a:lnTo>
                  <a:pt x="2091653" y="490867"/>
                </a:lnTo>
                <a:lnTo>
                  <a:pt x="0" y="490867"/>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000" kern="1200" dirty="0">
                <a:latin typeface="Sakkal Majalla" panose="02000000000000000000" pitchFamily="2" charset="-78"/>
                <a:cs typeface="Sakkal Majalla" panose="02000000000000000000" pitchFamily="2" charset="-78"/>
              </a:rPr>
              <a:t>ورق مصنوع يدويًا</a:t>
            </a:r>
            <a:endParaRPr lang="en-US" sz="2000" kern="1200" dirty="0">
              <a:latin typeface="Sakkal Majalla" panose="02000000000000000000" pitchFamily="2" charset="-78"/>
              <a:cs typeface="Sakkal Majalla" panose="02000000000000000000" pitchFamily="2" charset="-78"/>
            </a:endParaRPr>
          </a:p>
        </p:txBody>
      </p:sp>
      <p:pic>
        <p:nvPicPr>
          <p:cNvPr id="50" name="Picture 49"/>
          <p:cNvPicPr>
            <a:picLocks noChangeAspect="1"/>
          </p:cNvPicPr>
          <p:nvPr/>
        </p:nvPicPr>
        <p:blipFill rotWithShape="1">
          <a:blip r:embed="rId3">
            <a:extLst>
              <a:ext uri="{28A0092B-C50C-407E-A947-70E740481C1C}">
                <a14:useLocalDpi xmlns:a14="http://schemas.microsoft.com/office/drawing/2010/main" val="0"/>
              </a:ext>
            </a:extLst>
          </a:blip>
          <a:srcRect b="17102"/>
          <a:stretch/>
        </p:blipFill>
        <p:spPr>
          <a:xfrm>
            <a:off x="713479" y="1907294"/>
            <a:ext cx="2291534" cy="1773004"/>
          </a:xfrm>
          <a:prstGeom prst="rect">
            <a:avLst/>
          </a:prstGeom>
        </p:spPr>
      </p:pic>
      <p:pic>
        <p:nvPicPr>
          <p:cNvPr id="51" name="Picture 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747" y="3876577"/>
            <a:ext cx="2296266" cy="1773003"/>
          </a:xfrm>
          <a:prstGeom prst="rect">
            <a:avLst/>
          </a:prstGeom>
        </p:spPr>
      </p:pic>
      <p:sp>
        <p:nvSpPr>
          <p:cNvPr id="28" name="Rectangle 27">
            <a:extLst>
              <a:ext uri="{FF2B5EF4-FFF2-40B4-BE49-F238E27FC236}">
                <a16:creationId xmlns:a16="http://schemas.microsoft.com/office/drawing/2014/main" id="{CFA6B285-46C1-41FA-B524-081657FA15D6}"/>
              </a:ext>
            </a:extLst>
          </p:cNvPr>
          <p:cNvSpPr/>
          <p:nvPr/>
        </p:nvSpPr>
        <p:spPr>
          <a:xfrm>
            <a:off x="182880" y="182880"/>
            <a:ext cx="3790719" cy="954107"/>
          </a:xfrm>
          <a:prstGeom prst="rect">
            <a:avLst/>
          </a:prstGeom>
        </p:spPr>
        <p:txBody>
          <a:bodyPr wrap="square">
            <a:spAutoFit/>
          </a:bodyPr>
          <a:lstStyle/>
          <a:p>
            <a:pPr algn="r" rtl="1"/>
            <a:r>
              <a:rPr lang="ar-EG" sz="2800" dirty="0">
                <a:solidFill>
                  <a:schemeClr val="bg2"/>
                </a:solidFill>
                <a:latin typeface="Sakkal Majalla" panose="02000000000000000000" pitchFamily="2" charset="-78"/>
                <a:cs typeface="Sakkal Majalla" panose="02000000000000000000" pitchFamily="2" charset="-78"/>
              </a:rPr>
              <a:t>يمكن استخدام الورق المعاد تدويره لأغراض الديكور</a:t>
            </a:r>
            <a:endParaRPr lang="en-US" sz="2800" dirty="0">
              <a:solidFill>
                <a:schemeClr val="bg2"/>
              </a:solidFill>
              <a:latin typeface="Sakkal Majalla" panose="02000000000000000000" pitchFamily="2" charset="-78"/>
              <a:cs typeface="Sakkal Majalla" panose="02000000000000000000" pitchFamily="2" charset="-78"/>
            </a:endParaRPr>
          </a:p>
        </p:txBody>
      </p:sp>
      <p:sp>
        <p:nvSpPr>
          <p:cNvPr id="23" name="Freeform: Shape 33">
            <a:extLst>
              <a:ext uri="{FF2B5EF4-FFF2-40B4-BE49-F238E27FC236}">
                <a16:creationId xmlns:a16="http://schemas.microsoft.com/office/drawing/2014/main" id="{AA94D6C5-23F8-4F0D-9E9B-52D1A7974C40}"/>
              </a:ext>
            </a:extLst>
          </p:cNvPr>
          <p:cNvSpPr/>
          <p:nvPr/>
        </p:nvSpPr>
        <p:spPr>
          <a:xfrm>
            <a:off x="7409282" y="2412226"/>
            <a:ext cx="1402435" cy="1675819"/>
          </a:xfrm>
          <a:custGeom>
            <a:avLst/>
            <a:gdLst>
              <a:gd name="connsiteX0" fmla="*/ 0 w 1402435"/>
              <a:gd name="connsiteY0" fmla="*/ 0 h 1675819"/>
              <a:gd name="connsiteX1" fmla="*/ 1402435 w 1402435"/>
              <a:gd name="connsiteY1" fmla="*/ 0 h 1675819"/>
              <a:gd name="connsiteX2" fmla="*/ 1402435 w 1402435"/>
              <a:gd name="connsiteY2" fmla="*/ 1675819 h 1675819"/>
              <a:gd name="connsiteX3" fmla="*/ 0 w 1402435"/>
              <a:gd name="connsiteY3" fmla="*/ 1675819 h 1675819"/>
              <a:gd name="connsiteX4" fmla="*/ 0 w 1402435"/>
              <a:gd name="connsiteY4" fmla="*/ 0 h 167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435" h="1675819">
                <a:moveTo>
                  <a:pt x="0" y="0"/>
                </a:moveTo>
                <a:lnTo>
                  <a:pt x="1402435" y="0"/>
                </a:lnTo>
                <a:lnTo>
                  <a:pt x="1402435" y="1675819"/>
                </a:lnTo>
                <a:lnTo>
                  <a:pt x="0" y="167581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rtl="1">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النفايات االمنتجة من القطاع التجاري والتعليمي</a:t>
            </a:r>
            <a:endParaRPr lang="en-US" sz="2400" kern="1200" dirty="0">
              <a:latin typeface="Sakkal Majalla" panose="02000000000000000000" pitchFamily="2" charset="-78"/>
              <a:cs typeface="Sakkal Majalla" panose="02000000000000000000" pitchFamily="2" charset="-78"/>
            </a:endParaRPr>
          </a:p>
        </p:txBody>
      </p:sp>
      <p:sp>
        <p:nvSpPr>
          <p:cNvPr id="22" name="Title 1">
            <a:extLst>
              <a:ext uri="{FF2B5EF4-FFF2-40B4-BE49-F238E27FC236}">
                <a16:creationId xmlns:a16="http://schemas.microsoft.com/office/drawing/2014/main" id="{AE1A8C8C-9B42-42C9-83F7-CE845978CF7B}"/>
              </a:ext>
            </a:extLst>
          </p:cNvPr>
          <p:cNvSpPr txBox="1">
            <a:spLocks/>
          </p:cNvSpPr>
          <p:nvPr/>
        </p:nvSpPr>
        <p:spPr>
          <a:xfrm>
            <a:off x="3929756"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C00000"/>
                </a:solidFill>
                <a:latin typeface="Sakkal Majalla" panose="02000000000000000000" pitchFamily="2" charset="-78"/>
                <a:ea typeface="Gill Sans"/>
                <a:cs typeface="Sakkal Majalla" panose="02000000000000000000" pitchFamily="2" charset="-78"/>
                <a:sym typeface="Gill Sans"/>
              </a:rPr>
              <a:t>التدخلات وفرص التطوير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اختر السوق المناسب</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grpSp>
        <p:nvGrpSpPr>
          <p:cNvPr id="21" name="Group 20">
            <a:extLst>
              <a:ext uri="{FF2B5EF4-FFF2-40B4-BE49-F238E27FC236}">
                <a16:creationId xmlns:a16="http://schemas.microsoft.com/office/drawing/2014/main" id="{B674E4E8-59BE-4ABB-907D-B231E93CD485}"/>
              </a:ext>
            </a:extLst>
          </p:cNvPr>
          <p:cNvGrpSpPr/>
          <p:nvPr/>
        </p:nvGrpSpPr>
        <p:grpSpPr>
          <a:xfrm>
            <a:off x="5446908" y="1629920"/>
            <a:ext cx="1948846" cy="4943720"/>
            <a:chOff x="5319701" y="1792175"/>
            <a:chExt cx="2076161" cy="5185618"/>
          </a:xfrm>
        </p:grpSpPr>
        <p:sp>
          <p:nvSpPr>
            <p:cNvPr id="24" name="Freeform: Shape 23">
              <a:extLst>
                <a:ext uri="{FF2B5EF4-FFF2-40B4-BE49-F238E27FC236}">
                  <a16:creationId xmlns:a16="http://schemas.microsoft.com/office/drawing/2014/main" id="{6F3F170E-0979-41F1-8651-65B9802F2646}"/>
                </a:ext>
              </a:extLst>
            </p:cNvPr>
            <p:cNvSpPr/>
            <p:nvPr/>
          </p:nvSpPr>
          <p:spPr>
            <a:xfrm>
              <a:off x="5319701" y="1792175"/>
              <a:ext cx="1737360" cy="731520"/>
            </a:xfrm>
            <a:custGeom>
              <a:avLst/>
              <a:gdLst>
                <a:gd name="connsiteX0" fmla="*/ 0 w 1100001"/>
                <a:gd name="connsiteY0" fmla="*/ 0 h 792150"/>
                <a:gd name="connsiteX1" fmla="*/ 1100001 w 1100001"/>
                <a:gd name="connsiteY1" fmla="*/ 0 h 792150"/>
                <a:gd name="connsiteX2" fmla="*/ 1100001 w 1100001"/>
                <a:gd name="connsiteY2" fmla="*/ 792150 h 792150"/>
                <a:gd name="connsiteX3" fmla="*/ 0 w 1100001"/>
                <a:gd name="connsiteY3" fmla="*/ 792150 h 792150"/>
                <a:gd name="connsiteX4" fmla="*/ 0 w 1100001"/>
                <a:gd name="connsiteY4" fmla="*/ 0 h 79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001" h="792150">
                  <a:moveTo>
                    <a:pt x="0" y="0"/>
                  </a:moveTo>
                  <a:lnTo>
                    <a:pt x="1100001" y="0"/>
                  </a:lnTo>
                  <a:lnTo>
                    <a:pt x="1100001" y="792150"/>
                  </a:lnTo>
                  <a:lnTo>
                    <a:pt x="0" y="79215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النفايات العضوية</a:t>
              </a:r>
              <a:endParaRPr lang="en-US" sz="2400" kern="1200" dirty="0">
                <a:latin typeface="Sakkal Majalla" panose="02000000000000000000" pitchFamily="2" charset="-78"/>
                <a:cs typeface="Sakkal Majalla" panose="02000000000000000000" pitchFamily="2" charset="-78"/>
              </a:endParaRPr>
            </a:p>
          </p:txBody>
        </p:sp>
        <p:sp>
          <p:nvSpPr>
            <p:cNvPr id="25" name="Freeform: Shape 24">
              <a:extLst>
                <a:ext uri="{FF2B5EF4-FFF2-40B4-BE49-F238E27FC236}">
                  <a16:creationId xmlns:a16="http://schemas.microsoft.com/office/drawing/2014/main" id="{10B9CB04-60D6-4628-A6FC-F55D90067D48}"/>
                </a:ext>
              </a:extLst>
            </p:cNvPr>
            <p:cNvSpPr/>
            <p:nvPr/>
          </p:nvSpPr>
          <p:spPr>
            <a:xfrm>
              <a:off x="5326883" y="2695183"/>
              <a:ext cx="1737360" cy="731520"/>
            </a:xfrm>
            <a:custGeom>
              <a:avLst/>
              <a:gdLst>
                <a:gd name="connsiteX0" fmla="*/ 0 w 965600"/>
                <a:gd name="connsiteY0" fmla="*/ 0 h 530069"/>
                <a:gd name="connsiteX1" fmla="*/ 965600 w 965600"/>
                <a:gd name="connsiteY1" fmla="*/ 0 h 530069"/>
                <a:gd name="connsiteX2" fmla="*/ 965600 w 965600"/>
                <a:gd name="connsiteY2" fmla="*/ 530069 h 530069"/>
                <a:gd name="connsiteX3" fmla="*/ 0 w 965600"/>
                <a:gd name="connsiteY3" fmla="*/ 530069 h 530069"/>
                <a:gd name="connsiteX4" fmla="*/ 0 w 965600"/>
                <a:gd name="connsiteY4" fmla="*/ 0 h 53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600" h="530069">
                  <a:moveTo>
                    <a:pt x="0" y="0"/>
                  </a:moveTo>
                  <a:lnTo>
                    <a:pt x="965600" y="0"/>
                  </a:lnTo>
                  <a:lnTo>
                    <a:pt x="965600" y="530069"/>
                  </a:lnTo>
                  <a:lnTo>
                    <a:pt x="0" y="530069"/>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البلاستيك</a:t>
              </a:r>
              <a:endParaRPr lang="en-US" sz="2400" kern="1200" dirty="0">
                <a:latin typeface="Sakkal Majalla" panose="02000000000000000000" pitchFamily="2" charset="-78"/>
                <a:cs typeface="Sakkal Majalla" panose="02000000000000000000" pitchFamily="2" charset="-78"/>
              </a:endParaRPr>
            </a:p>
          </p:txBody>
        </p:sp>
        <p:sp>
          <p:nvSpPr>
            <p:cNvPr id="26" name="Freeform: Shape 25">
              <a:extLst>
                <a:ext uri="{FF2B5EF4-FFF2-40B4-BE49-F238E27FC236}">
                  <a16:creationId xmlns:a16="http://schemas.microsoft.com/office/drawing/2014/main" id="{9E87B6BD-6659-40A0-B9E4-069A8650A057}"/>
                </a:ext>
              </a:extLst>
            </p:cNvPr>
            <p:cNvSpPr/>
            <p:nvPr/>
          </p:nvSpPr>
          <p:spPr>
            <a:xfrm>
              <a:off x="5326883" y="3562566"/>
              <a:ext cx="1737360" cy="731520"/>
            </a:xfrm>
            <a:custGeom>
              <a:avLst/>
              <a:gdLst>
                <a:gd name="connsiteX0" fmla="*/ 0 w 890497"/>
                <a:gd name="connsiteY0" fmla="*/ 0 h 559348"/>
                <a:gd name="connsiteX1" fmla="*/ 890497 w 890497"/>
                <a:gd name="connsiteY1" fmla="*/ 0 h 559348"/>
                <a:gd name="connsiteX2" fmla="*/ 890497 w 890497"/>
                <a:gd name="connsiteY2" fmla="*/ 559348 h 559348"/>
                <a:gd name="connsiteX3" fmla="*/ 0 w 890497"/>
                <a:gd name="connsiteY3" fmla="*/ 559348 h 559348"/>
                <a:gd name="connsiteX4" fmla="*/ 0 w 890497"/>
                <a:gd name="connsiteY4" fmla="*/ 0 h 55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497" h="559348">
                  <a:moveTo>
                    <a:pt x="0" y="0"/>
                  </a:moveTo>
                  <a:lnTo>
                    <a:pt x="890497" y="0"/>
                  </a:lnTo>
                  <a:lnTo>
                    <a:pt x="890497" y="559348"/>
                  </a:lnTo>
                  <a:lnTo>
                    <a:pt x="0" y="559348"/>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المعادن</a:t>
              </a:r>
              <a:endParaRPr lang="en-US" sz="2400" kern="1200" dirty="0">
                <a:latin typeface="Sakkal Majalla" panose="02000000000000000000" pitchFamily="2" charset="-78"/>
                <a:cs typeface="Sakkal Majalla" panose="02000000000000000000" pitchFamily="2" charset="-78"/>
              </a:endParaRPr>
            </a:p>
          </p:txBody>
        </p:sp>
        <p:sp>
          <p:nvSpPr>
            <p:cNvPr id="27" name="Freeform: Shape 26">
              <a:extLst>
                <a:ext uri="{FF2B5EF4-FFF2-40B4-BE49-F238E27FC236}">
                  <a16:creationId xmlns:a16="http://schemas.microsoft.com/office/drawing/2014/main" id="{B3D69296-94E8-4FDE-BAC6-B4C79508E1EF}"/>
                </a:ext>
              </a:extLst>
            </p:cNvPr>
            <p:cNvSpPr/>
            <p:nvPr/>
          </p:nvSpPr>
          <p:spPr>
            <a:xfrm>
              <a:off x="5327049" y="4452915"/>
              <a:ext cx="1737360" cy="731520"/>
            </a:xfrm>
            <a:custGeom>
              <a:avLst/>
              <a:gdLst>
                <a:gd name="connsiteX0" fmla="*/ 0 w 1282432"/>
                <a:gd name="connsiteY0" fmla="*/ 0 h 778696"/>
                <a:gd name="connsiteX1" fmla="*/ 1282432 w 1282432"/>
                <a:gd name="connsiteY1" fmla="*/ 0 h 778696"/>
                <a:gd name="connsiteX2" fmla="*/ 1282432 w 1282432"/>
                <a:gd name="connsiteY2" fmla="*/ 778696 h 778696"/>
                <a:gd name="connsiteX3" fmla="*/ 0 w 1282432"/>
                <a:gd name="connsiteY3" fmla="*/ 778696 h 778696"/>
                <a:gd name="connsiteX4" fmla="*/ 0 w 1282432"/>
                <a:gd name="connsiteY4" fmla="*/ 0 h 778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432" h="778696">
                  <a:moveTo>
                    <a:pt x="0" y="0"/>
                  </a:moveTo>
                  <a:lnTo>
                    <a:pt x="1282432" y="0"/>
                  </a:lnTo>
                  <a:lnTo>
                    <a:pt x="1282432" y="778696"/>
                  </a:lnTo>
                  <a:lnTo>
                    <a:pt x="0" y="778696"/>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الورق والكرتون</a:t>
              </a:r>
              <a:endParaRPr lang="en-US" sz="2400" kern="1200" dirty="0">
                <a:latin typeface="Sakkal Majalla" panose="02000000000000000000" pitchFamily="2" charset="-78"/>
                <a:cs typeface="Sakkal Majalla" panose="02000000000000000000" pitchFamily="2" charset="-78"/>
              </a:endParaRPr>
            </a:p>
          </p:txBody>
        </p:sp>
        <p:sp>
          <p:nvSpPr>
            <p:cNvPr id="30" name="Freeform: Shape 29">
              <a:extLst>
                <a:ext uri="{FF2B5EF4-FFF2-40B4-BE49-F238E27FC236}">
                  <a16:creationId xmlns:a16="http://schemas.microsoft.com/office/drawing/2014/main" id="{0E912481-945A-4CC6-9967-3BF3E4359806}"/>
                </a:ext>
              </a:extLst>
            </p:cNvPr>
            <p:cNvSpPr/>
            <p:nvPr/>
          </p:nvSpPr>
          <p:spPr>
            <a:xfrm>
              <a:off x="5319701" y="5343265"/>
              <a:ext cx="1737360" cy="731520"/>
            </a:xfrm>
            <a:custGeom>
              <a:avLst/>
              <a:gdLst>
                <a:gd name="connsiteX0" fmla="*/ 0 w 1837760"/>
                <a:gd name="connsiteY0" fmla="*/ 0 h 884163"/>
                <a:gd name="connsiteX1" fmla="*/ 1837760 w 1837760"/>
                <a:gd name="connsiteY1" fmla="*/ 0 h 884163"/>
                <a:gd name="connsiteX2" fmla="*/ 1837760 w 1837760"/>
                <a:gd name="connsiteY2" fmla="*/ 884163 h 884163"/>
                <a:gd name="connsiteX3" fmla="*/ 0 w 1837760"/>
                <a:gd name="connsiteY3" fmla="*/ 884163 h 884163"/>
                <a:gd name="connsiteX4" fmla="*/ 0 w 1837760"/>
                <a:gd name="connsiteY4" fmla="*/ 0 h 884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760" h="884163">
                  <a:moveTo>
                    <a:pt x="0" y="0"/>
                  </a:moveTo>
                  <a:lnTo>
                    <a:pt x="1837760" y="0"/>
                  </a:lnTo>
                  <a:lnTo>
                    <a:pt x="1837760" y="884163"/>
                  </a:lnTo>
                  <a:lnTo>
                    <a:pt x="0" y="88416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الزيوت العضوية والصناعية</a:t>
              </a:r>
              <a:endParaRPr lang="en-US" sz="2400" kern="1200" dirty="0">
                <a:latin typeface="Sakkal Majalla" panose="02000000000000000000" pitchFamily="2" charset="-78"/>
                <a:cs typeface="Sakkal Majalla" panose="02000000000000000000" pitchFamily="2" charset="-78"/>
              </a:endParaRPr>
            </a:p>
          </p:txBody>
        </p:sp>
        <p:cxnSp>
          <p:nvCxnSpPr>
            <p:cNvPr id="31" name="Straight Connector 30">
              <a:extLst>
                <a:ext uri="{FF2B5EF4-FFF2-40B4-BE49-F238E27FC236}">
                  <a16:creationId xmlns:a16="http://schemas.microsoft.com/office/drawing/2014/main" id="{F4F37534-F483-43CC-9E4C-636EFFD661EB}"/>
                </a:ext>
              </a:extLst>
            </p:cNvPr>
            <p:cNvCxnSpPr>
              <a:cxnSpLocks/>
            </p:cNvCxnSpPr>
            <p:nvPr/>
          </p:nvCxnSpPr>
          <p:spPr>
            <a:xfrm flipV="1">
              <a:off x="7229163" y="2136868"/>
              <a:ext cx="0" cy="446741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5C5F029-2365-44E7-A339-F9F7B52B7D52}"/>
                </a:ext>
              </a:extLst>
            </p:cNvPr>
            <p:cNvCxnSpPr/>
            <p:nvPr/>
          </p:nvCxnSpPr>
          <p:spPr>
            <a:xfrm flipV="1">
              <a:off x="7229163" y="3481405"/>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D631302-CD03-4FE0-912C-7BB326FFA82D}"/>
                </a:ext>
              </a:extLst>
            </p:cNvPr>
            <p:cNvCxnSpPr/>
            <p:nvPr/>
          </p:nvCxnSpPr>
          <p:spPr>
            <a:xfrm>
              <a:off x="7071473" y="56961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BE6AEA7-516A-4525-B0C8-698A5919CF7E}"/>
                </a:ext>
              </a:extLst>
            </p:cNvPr>
            <p:cNvCxnSpPr/>
            <p:nvPr/>
          </p:nvCxnSpPr>
          <p:spPr>
            <a:xfrm flipH="1" flipV="1">
              <a:off x="7084173" y="47817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2EBE0BB-E9BA-4323-A831-5D24712878AA}"/>
                </a:ext>
              </a:extLst>
            </p:cNvPr>
            <p:cNvCxnSpPr/>
            <p:nvPr/>
          </p:nvCxnSpPr>
          <p:spPr>
            <a:xfrm flipH="1">
              <a:off x="7071473" y="38927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4E061F-1C50-4AC4-AEDB-7F9E9021EC11}"/>
                </a:ext>
              </a:extLst>
            </p:cNvPr>
            <p:cNvCxnSpPr/>
            <p:nvPr/>
          </p:nvCxnSpPr>
          <p:spPr>
            <a:xfrm flipH="1" flipV="1">
              <a:off x="7071473" y="30164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CCFADAB-A4FE-43EF-A46B-1DD76E0D277C}"/>
                </a:ext>
              </a:extLst>
            </p:cNvPr>
            <p:cNvCxnSpPr/>
            <p:nvPr/>
          </p:nvCxnSpPr>
          <p:spPr>
            <a:xfrm flipH="1">
              <a:off x="7071473" y="2127402"/>
              <a:ext cx="166699"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Freeform: Shape 52">
              <a:extLst>
                <a:ext uri="{FF2B5EF4-FFF2-40B4-BE49-F238E27FC236}">
                  <a16:creationId xmlns:a16="http://schemas.microsoft.com/office/drawing/2014/main" id="{1BC8054F-85E4-4147-AD20-D7C867A4EB7E}"/>
                </a:ext>
              </a:extLst>
            </p:cNvPr>
            <p:cNvSpPr/>
            <p:nvPr/>
          </p:nvSpPr>
          <p:spPr>
            <a:xfrm>
              <a:off x="5319701" y="6246273"/>
              <a:ext cx="1737360" cy="731520"/>
            </a:xfrm>
            <a:custGeom>
              <a:avLst/>
              <a:gdLst>
                <a:gd name="connsiteX0" fmla="*/ 0 w 1837760"/>
                <a:gd name="connsiteY0" fmla="*/ 0 h 884163"/>
                <a:gd name="connsiteX1" fmla="*/ 1837760 w 1837760"/>
                <a:gd name="connsiteY1" fmla="*/ 0 h 884163"/>
                <a:gd name="connsiteX2" fmla="*/ 1837760 w 1837760"/>
                <a:gd name="connsiteY2" fmla="*/ 884163 h 884163"/>
                <a:gd name="connsiteX3" fmla="*/ 0 w 1837760"/>
                <a:gd name="connsiteY3" fmla="*/ 884163 h 884163"/>
                <a:gd name="connsiteX4" fmla="*/ 0 w 1837760"/>
                <a:gd name="connsiteY4" fmla="*/ 0 h 884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760" h="884163">
                  <a:moveTo>
                    <a:pt x="0" y="0"/>
                  </a:moveTo>
                  <a:lnTo>
                    <a:pt x="1837760" y="0"/>
                  </a:lnTo>
                  <a:lnTo>
                    <a:pt x="1837760" y="884163"/>
                  </a:lnTo>
                  <a:lnTo>
                    <a:pt x="0" y="88416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الزجاج</a:t>
              </a:r>
              <a:endParaRPr lang="en-US" sz="2400" kern="1200" dirty="0">
                <a:latin typeface="Sakkal Majalla" panose="02000000000000000000" pitchFamily="2" charset="-78"/>
                <a:cs typeface="Sakkal Majalla" panose="02000000000000000000" pitchFamily="2" charset="-78"/>
              </a:endParaRPr>
            </a:p>
          </p:txBody>
        </p:sp>
        <p:cxnSp>
          <p:nvCxnSpPr>
            <p:cNvPr id="54" name="Straight Connector 53">
              <a:extLst>
                <a:ext uri="{FF2B5EF4-FFF2-40B4-BE49-F238E27FC236}">
                  <a16:creationId xmlns:a16="http://schemas.microsoft.com/office/drawing/2014/main" id="{261DD4B0-6291-4561-83F2-EAB5800DEC31}"/>
                </a:ext>
              </a:extLst>
            </p:cNvPr>
            <p:cNvCxnSpPr/>
            <p:nvPr/>
          </p:nvCxnSpPr>
          <p:spPr>
            <a:xfrm>
              <a:off x="7055915" y="6604286"/>
              <a:ext cx="166699"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731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20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20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reeform: Shape 53">
            <a:extLst>
              <a:ext uri="{FF2B5EF4-FFF2-40B4-BE49-F238E27FC236}">
                <a16:creationId xmlns:a16="http://schemas.microsoft.com/office/drawing/2014/main" id="{556D81C3-3688-4FA2-8BC0-4A112A3EEBA1}"/>
              </a:ext>
            </a:extLst>
          </p:cNvPr>
          <p:cNvSpPr/>
          <p:nvPr/>
        </p:nvSpPr>
        <p:spPr>
          <a:xfrm>
            <a:off x="3680004" y="4894537"/>
            <a:ext cx="1665999" cy="457200"/>
          </a:xfrm>
          <a:custGeom>
            <a:avLst/>
            <a:gdLst>
              <a:gd name="connsiteX0" fmla="*/ 0 w 1219369"/>
              <a:gd name="connsiteY0" fmla="*/ 0 h 333486"/>
              <a:gd name="connsiteX1" fmla="*/ 1219369 w 1219369"/>
              <a:gd name="connsiteY1" fmla="*/ 0 h 333486"/>
              <a:gd name="connsiteX2" fmla="*/ 1219369 w 1219369"/>
              <a:gd name="connsiteY2" fmla="*/ 333486 h 333486"/>
              <a:gd name="connsiteX3" fmla="*/ 0 w 1219369"/>
              <a:gd name="connsiteY3" fmla="*/ 333486 h 333486"/>
              <a:gd name="connsiteX4" fmla="*/ 0 w 1219369"/>
              <a:gd name="connsiteY4" fmla="*/ 0 h 333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69" h="333486">
                <a:moveTo>
                  <a:pt x="0" y="0"/>
                </a:moveTo>
                <a:lnTo>
                  <a:pt x="1219369" y="0"/>
                </a:lnTo>
                <a:lnTo>
                  <a:pt x="1219369" y="333486"/>
                </a:lnTo>
                <a:lnTo>
                  <a:pt x="0" y="333486"/>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000" kern="1200" dirty="0" err="1">
                <a:latin typeface="Sakkal Majalla" panose="02000000000000000000" pitchFamily="2" charset="-78"/>
                <a:cs typeface="Sakkal Majalla" panose="02000000000000000000" pitchFamily="2" charset="-78"/>
              </a:rPr>
              <a:t>الديزل</a:t>
            </a:r>
            <a:r>
              <a:rPr lang="ar-EG" sz="2000" kern="1200" dirty="0">
                <a:latin typeface="Sakkal Majalla" panose="02000000000000000000" pitchFamily="2" charset="-78"/>
                <a:cs typeface="Sakkal Majalla" panose="02000000000000000000" pitchFamily="2" charset="-78"/>
              </a:rPr>
              <a:t> الحيوي</a:t>
            </a:r>
            <a:endParaRPr lang="en-US" sz="2000" kern="1200" dirty="0">
              <a:latin typeface="Sakkal Majalla" panose="02000000000000000000" pitchFamily="2" charset="-78"/>
              <a:cs typeface="Sakkal Majalla" panose="02000000000000000000" pitchFamily="2" charset="-78"/>
            </a:endParaRPr>
          </a:p>
        </p:txBody>
      </p:sp>
      <p:sp>
        <p:nvSpPr>
          <p:cNvPr id="55" name="Freeform: Shape 54">
            <a:extLst>
              <a:ext uri="{FF2B5EF4-FFF2-40B4-BE49-F238E27FC236}">
                <a16:creationId xmlns:a16="http://schemas.microsoft.com/office/drawing/2014/main" id="{F02F2907-C5B6-43D8-A2CB-40008F8B21AD}"/>
              </a:ext>
            </a:extLst>
          </p:cNvPr>
          <p:cNvSpPr/>
          <p:nvPr/>
        </p:nvSpPr>
        <p:spPr>
          <a:xfrm>
            <a:off x="3680004" y="5385865"/>
            <a:ext cx="1653579" cy="457200"/>
          </a:xfrm>
          <a:custGeom>
            <a:avLst/>
            <a:gdLst>
              <a:gd name="connsiteX0" fmla="*/ 0 w 1742523"/>
              <a:gd name="connsiteY0" fmla="*/ 0 h 402621"/>
              <a:gd name="connsiteX1" fmla="*/ 1742523 w 1742523"/>
              <a:gd name="connsiteY1" fmla="*/ 0 h 402621"/>
              <a:gd name="connsiteX2" fmla="*/ 1742523 w 1742523"/>
              <a:gd name="connsiteY2" fmla="*/ 402621 h 402621"/>
              <a:gd name="connsiteX3" fmla="*/ 0 w 1742523"/>
              <a:gd name="connsiteY3" fmla="*/ 402621 h 402621"/>
              <a:gd name="connsiteX4" fmla="*/ 0 w 1742523"/>
              <a:gd name="connsiteY4" fmla="*/ 0 h 402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2523" h="402621">
                <a:moveTo>
                  <a:pt x="0" y="0"/>
                </a:moveTo>
                <a:lnTo>
                  <a:pt x="1742523" y="0"/>
                </a:lnTo>
                <a:lnTo>
                  <a:pt x="1742523" y="402621"/>
                </a:lnTo>
                <a:lnTo>
                  <a:pt x="0" y="402621"/>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000" kern="1200" dirty="0">
                <a:latin typeface="Sakkal Majalla" panose="02000000000000000000" pitchFamily="2" charset="-78"/>
                <a:cs typeface="Sakkal Majalla" panose="02000000000000000000" pitchFamily="2" charset="-78"/>
              </a:rPr>
              <a:t>الوقود البديل</a:t>
            </a:r>
            <a:endParaRPr lang="en-US" sz="2000" kern="1200" dirty="0">
              <a:latin typeface="Sakkal Majalla" panose="02000000000000000000" pitchFamily="2" charset="-78"/>
              <a:cs typeface="Sakkal Majalla" panose="02000000000000000000" pitchFamily="2" charset="-78"/>
            </a:endParaRPr>
          </a:p>
        </p:txBody>
      </p:sp>
      <p:pic>
        <p:nvPicPr>
          <p:cNvPr id="52" name="Picture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947" y="2459212"/>
            <a:ext cx="2672784" cy="2613913"/>
          </a:xfrm>
          <a:prstGeom prst="rect">
            <a:avLst/>
          </a:prstGeom>
        </p:spPr>
      </p:pic>
      <p:sp>
        <p:nvSpPr>
          <p:cNvPr id="24" name="Rectangle 23">
            <a:extLst>
              <a:ext uri="{FF2B5EF4-FFF2-40B4-BE49-F238E27FC236}">
                <a16:creationId xmlns:a16="http://schemas.microsoft.com/office/drawing/2014/main" id="{A4AABC5D-0501-4FAB-A2B9-B73B12CA7A86}"/>
              </a:ext>
            </a:extLst>
          </p:cNvPr>
          <p:cNvSpPr/>
          <p:nvPr/>
        </p:nvSpPr>
        <p:spPr>
          <a:xfrm>
            <a:off x="182880" y="182665"/>
            <a:ext cx="3866918" cy="954107"/>
          </a:xfrm>
          <a:prstGeom prst="rect">
            <a:avLst/>
          </a:prstGeom>
        </p:spPr>
        <p:txBody>
          <a:bodyPr wrap="square">
            <a:spAutoFit/>
          </a:bodyPr>
          <a:lstStyle/>
          <a:p>
            <a:pPr algn="r" rtl="1"/>
            <a:r>
              <a:rPr lang="ar-EG" sz="2800" dirty="0">
                <a:solidFill>
                  <a:schemeClr val="bg2"/>
                </a:solidFill>
                <a:latin typeface="Sakkal Majalla" panose="02000000000000000000" pitchFamily="2" charset="-78"/>
                <a:cs typeface="Sakkal Majalla" panose="02000000000000000000" pitchFamily="2" charset="-78"/>
              </a:rPr>
              <a:t>أصبح فصل الزيت وبيعه لمنتجي الصابون أو الديزل الحيوي أمرًا مربحًا</a:t>
            </a:r>
            <a:endParaRPr lang="en-US" sz="2800" dirty="0">
              <a:solidFill>
                <a:schemeClr val="bg2"/>
              </a:solidFill>
              <a:latin typeface="Sakkal Majalla" panose="02000000000000000000" pitchFamily="2" charset="-78"/>
              <a:cs typeface="Sakkal Majalla" panose="02000000000000000000" pitchFamily="2" charset="-78"/>
            </a:endParaRPr>
          </a:p>
        </p:txBody>
      </p:sp>
      <p:sp>
        <p:nvSpPr>
          <p:cNvPr id="20" name="Freeform: Shape 33">
            <a:extLst>
              <a:ext uri="{FF2B5EF4-FFF2-40B4-BE49-F238E27FC236}">
                <a16:creationId xmlns:a16="http://schemas.microsoft.com/office/drawing/2014/main" id="{AA94D6C5-23F8-4F0D-9E9B-52D1A7974C40}"/>
              </a:ext>
            </a:extLst>
          </p:cNvPr>
          <p:cNvSpPr/>
          <p:nvPr/>
        </p:nvSpPr>
        <p:spPr>
          <a:xfrm>
            <a:off x="7409282" y="2402441"/>
            <a:ext cx="1402435" cy="1675819"/>
          </a:xfrm>
          <a:custGeom>
            <a:avLst/>
            <a:gdLst>
              <a:gd name="connsiteX0" fmla="*/ 0 w 1402435"/>
              <a:gd name="connsiteY0" fmla="*/ 0 h 1675819"/>
              <a:gd name="connsiteX1" fmla="*/ 1402435 w 1402435"/>
              <a:gd name="connsiteY1" fmla="*/ 0 h 1675819"/>
              <a:gd name="connsiteX2" fmla="*/ 1402435 w 1402435"/>
              <a:gd name="connsiteY2" fmla="*/ 1675819 h 1675819"/>
              <a:gd name="connsiteX3" fmla="*/ 0 w 1402435"/>
              <a:gd name="connsiteY3" fmla="*/ 1675819 h 1675819"/>
              <a:gd name="connsiteX4" fmla="*/ 0 w 1402435"/>
              <a:gd name="connsiteY4" fmla="*/ 0 h 167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435" h="1675819">
                <a:moveTo>
                  <a:pt x="0" y="0"/>
                </a:moveTo>
                <a:lnTo>
                  <a:pt x="1402435" y="0"/>
                </a:lnTo>
                <a:lnTo>
                  <a:pt x="1402435" y="1675819"/>
                </a:lnTo>
                <a:lnTo>
                  <a:pt x="0" y="167581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rtl="1">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النفايات االمنتجة من القطاع التجاري والتعليمي</a:t>
            </a:r>
            <a:endParaRPr lang="en-US" sz="2400" kern="1200" dirty="0">
              <a:latin typeface="Sakkal Majalla" panose="02000000000000000000" pitchFamily="2" charset="-78"/>
              <a:cs typeface="Sakkal Majalla" panose="02000000000000000000" pitchFamily="2" charset="-78"/>
            </a:endParaRPr>
          </a:p>
        </p:txBody>
      </p:sp>
      <p:sp>
        <p:nvSpPr>
          <p:cNvPr id="25" name="Title 1">
            <a:extLst>
              <a:ext uri="{FF2B5EF4-FFF2-40B4-BE49-F238E27FC236}">
                <a16:creationId xmlns:a16="http://schemas.microsoft.com/office/drawing/2014/main" id="{AE1A8C8C-9B42-42C9-83F7-CE845978CF7B}"/>
              </a:ext>
            </a:extLst>
          </p:cNvPr>
          <p:cNvSpPr txBox="1">
            <a:spLocks/>
          </p:cNvSpPr>
          <p:nvPr/>
        </p:nvSpPr>
        <p:spPr>
          <a:xfrm>
            <a:off x="3929756"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C00000"/>
                </a:solidFill>
                <a:latin typeface="Sakkal Majalla" panose="02000000000000000000" pitchFamily="2" charset="-78"/>
                <a:ea typeface="Gill Sans"/>
                <a:cs typeface="Sakkal Majalla" panose="02000000000000000000" pitchFamily="2" charset="-78"/>
                <a:sym typeface="Gill Sans"/>
              </a:rPr>
              <a:t>التدخلات وفرص التطوير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اختر السوق المناسب</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grpSp>
        <p:nvGrpSpPr>
          <p:cNvPr id="26" name="Group 25">
            <a:extLst>
              <a:ext uri="{FF2B5EF4-FFF2-40B4-BE49-F238E27FC236}">
                <a16:creationId xmlns:a16="http://schemas.microsoft.com/office/drawing/2014/main" id="{4888C806-CE6D-4BB0-9BD2-990E6AD07E4D}"/>
              </a:ext>
            </a:extLst>
          </p:cNvPr>
          <p:cNvGrpSpPr/>
          <p:nvPr/>
        </p:nvGrpSpPr>
        <p:grpSpPr>
          <a:xfrm>
            <a:off x="5446908" y="1629920"/>
            <a:ext cx="1948846" cy="4943720"/>
            <a:chOff x="5319701" y="1792175"/>
            <a:chExt cx="2076161" cy="5185618"/>
          </a:xfrm>
        </p:grpSpPr>
        <p:sp>
          <p:nvSpPr>
            <p:cNvPr id="27" name="Freeform: Shape 26">
              <a:extLst>
                <a:ext uri="{FF2B5EF4-FFF2-40B4-BE49-F238E27FC236}">
                  <a16:creationId xmlns:a16="http://schemas.microsoft.com/office/drawing/2014/main" id="{E44E3944-00C3-49D6-ACCE-383E9CDA7244}"/>
                </a:ext>
              </a:extLst>
            </p:cNvPr>
            <p:cNvSpPr/>
            <p:nvPr/>
          </p:nvSpPr>
          <p:spPr>
            <a:xfrm>
              <a:off x="5319701" y="1792175"/>
              <a:ext cx="1737360" cy="731520"/>
            </a:xfrm>
            <a:custGeom>
              <a:avLst/>
              <a:gdLst>
                <a:gd name="connsiteX0" fmla="*/ 0 w 1100001"/>
                <a:gd name="connsiteY0" fmla="*/ 0 h 792150"/>
                <a:gd name="connsiteX1" fmla="*/ 1100001 w 1100001"/>
                <a:gd name="connsiteY1" fmla="*/ 0 h 792150"/>
                <a:gd name="connsiteX2" fmla="*/ 1100001 w 1100001"/>
                <a:gd name="connsiteY2" fmla="*/ 792150 h 792150"/>
                <a:gd name="connsiteX3" fmla="*/ 0 w 1100001"/>
                <a:gd name="connsiteY3" fmla="*/ 792150 h 792150"/>
                <a:gd name="connsiteX4" fmla="*/ 0 w 1100001"/>
                <a:gd name="connsiteY4" fmla="*/ 0 h 79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001" h="792150">
                  <a:moveTo>
                    <a:pt x="0" y="0"/>
                  </a:moveTo>
                  <a:lnTo>
                    <a:pt x="1100001" y="0"/>
                  </a:lnTo>
                  <a:lnTo>
                    <a:pt x="1100001" y="792150"/>
                  </a:lnTo>
                  <a:lnTo>
                    <a:pt x="0" y="79215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النفايات العضوية</a:t>
              </a:r>
              <a:endParaRPr lang="en-US" sz="2400" kern="1200" dirty="0">
                <a:latin typeface="Sakkal Majalla" panose="02000000000000000000" pitchFamily="2" charset="-78"/>
                <a:cs typeface="Sakkal Majalla" panose="02000000000000000000" pitchFamily="2" charset="-78"/>
              </a:endParaRPr>
            </a:p>
          </p:txBody>
        </p:sp>
        <p:sp>
          <p:nvSpPr>
            <p:cNvPr id="30" name="Freeform: Shape 29">
              <a:extLst>
                <a:ext uri="{FF2B5EF4-FFF2-40B4-BE49-F238E27FC236}">
                  <a16:creationId xmlns:a16="http://schemas.microsoft.com/office/drawing/2014/main" id="{736C8F9E-CEE9-4EED-9D03-F1F9E474A060}"/>
                </a:ext>
              </a:extLst>
            </p:cNvPr>
            <p:cNvSpPr/>
            <p:nvPr/>
          </p:nvSpPr>
          <p:spPr>
            <a:xfrm>
              <a:off x="5326883" y="2695183"/>
              <a:ext cx="1737360" cy="731520"/>
            </a:xfrm>
            <a:custGeom>
              <a:avLst/>
              <a:gdLst>
                <a:gd name="connsiteX0" fmla="*/ 0 w 965600"/>
                <a:gd name="connsiteY0" fmla="*/ 0 h 530069"/>
                <a:gd name="connsiteX1" fmla="*/ 965600 w 965600"/>
                <a:gd name="connsiteY1" fmla="*/ 0 h 530069"/>
                <a:gd name="connsiteX2" fmla="*/ 965600 w 965600"/>
                <a:gd name="connsiteY2" fmla="*/ 530069 h 530069"/>
                <a:gd name="connsiteX3" fmla="*/ 0 w 965600"/>
                <a:gd name="connsiteY3" fmla="*/ 530069 h 530069"/>
                <a:gd name="connsiteX4" fmla="*/ 0 w 965600"/>
                <a:gd name="connsiteY4" fmla="*/ 0 h 53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600" h="530069">
                  <a:moveTo>
                    <a:pt x="0" y="0"/>
                  </a:moveTo>
                  <a:lnTo>
                    <a:pt x="965600" y="0"/>
                  </a:lnTo>
                  <a:lnTo>
                    <a:pt x="965600" y="530069"/>
                  </a:lnTo>
                  <a:lnTo>
                    <a:pt x="0" y="530069"/>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البلاستيك</a:t>
              </a:r>
              <a:endParaRPr lang="en-US" sz="2400" kern="1200" dirty="0">
                <a:latin typeface="Sakkal Majalla" panose="02000000000000000000" pitchFamily="2" charset="-78"/>
                <a:cs typeface="Sakkal Majalla" panose="02000000000000000000" pitchFamily="2" charset="-78"/>
              </a:endParaRPr>
            </a:p>
          </p:txBody>
        </p:sp>
        <p:sp>
          <p:nvSpPr>
            <p:cNvPr id="31" name="Freeform: Shape 30">
              <a:extLst>
                <a:ext uri="{FF2B5EF4-FFF2-40B4-BE49-F238E27FC236}">
                  <a16:creationId xmlns:a16="http://schemas.microsoft.com/office/drawing/2014/main" id="{7065A3F3-5B0C-4589-BC7F-B2E0F14ACAE4}"/>
                </a:ext>
              </a:extLst>
            </p:cNvPr>
            <p:cNvSpPr/>
            <p:nvPr/>
          </p:nvSpPr>
          <p:spPr>
            <a:xfrm>
              <a:off x="5326883" y="3562566"/>
              <a:ext cx="1737360" cy="731520"/>
            </a:xfrm>
            <a:custGeom>
              <a:avLst/>
              <a:gdLst>
                <a:gd name="connsiteX0" fmla="*/ 0 w 890497"/>
                <a:gd name="connsiteY0" fmla="*/ 0 h 559348"/>
                <a:gd name="connsiteX1" fmla="*/ 890497 w 890497"/>
                <a:gd name="connsiteY1" fmla="*/ 0 h 559348"/>
                <a:gd name="connsiteX2" fmla="*/ 890497 w 890497"/>
                <a:gd name="connsiteY2" fmla="*/ 559348 h 559348"/>
                <a:gd name="connsiteX3" fmla="*/ 0 w 890497"/>
                <a:gd name="connsiteY3" fmla="*/ 559348 h 559348"/>
                <a:gd name="connsiteX4" fmla="*/ 0 w 890497"/>
                <a:gd name="connsiteY4" fmla="*/ 0 h 55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497" h="559348">
                  <a:moveTo>
                    <a:pt x="0" y="0"/>
                  </a:moveTo>
                  <a:lnTo>
                    <a:pt x="890497" y="0"/>
                  </a:lnTo>
                  <a:lnTo>
                    <a:pt x="890497" y="559348"/>
                  </a:lnTo>
                  <a:lnTo>
                    <a:pt x="0" y="559348"/>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المعادن</a:t>
              </a:r>
              <a:endParaRPr lang="en-US" sz="2400" kern="1200" dirty="0">
                <a:latin typeface="Sakkal Majalla" panose="02000000000000000000" pitchFamily="2" charset="-78"/>
                <a:cs typeface="Sakkal Majalla" panose="02000000000000000000" pitchFamily="2" charset="-78"/>
              </a:endParaRPr>
            </a:p>
          </p:txBody>
        </p:sp>
        <p:sp>
          <p:nvSpPr>
            <p:cNvPr id="32" name="Freeform: Shape 31">
              <a:extLst>
                <a:ext uri="{FF2B5EF4-FFF2-40B4-BE49-F238E27FC236}">
                  <a16:creationId xmlns:a16="http://schemas.microsoft.com/office/drawing/2014/main" id="{67C02F38-BA8A-47A6-9220-43C4A2D09512}"/>
                </a:ext>
              </a:extLst>
            </p:cNvPr>
            <p:cNvSpPr/>
            <p:nvPr/>
          </p:nvSpPr>
          <p:spPr>
            <a:xfrm>
              <a:off x="5327049" y="4452915"/>
              <a:ext cx="1737360" cy="731520"/>
            </a:xfrm>
            <a:custGeom>
              <a:avLst/>
              <a:gdLst>
                <a:gd name="connsiteX0" fmla="*/ 0 w 1282432"/>
                <a:gd name="connsiteY0" fmla="*/ 0 h 778696"/>
                <a:gd name="connsiteX1" fmla="*/ 1282432 w 1282432"/>
                <a:gd name="connsiteY1" fmla="*/ 0 h 778696"/>
                <a:gd name="connsiteX2" fmla="*/ 1282432 w 1282432"/>
                <a:gd name="connsiteY2" fmla="*/ 778696 h 778696"/>
                <a:gd name="connsiteX3" fmla="*/ 0 w 1282432"/>
                <a:gd name="connsiteY3" fmla="*/ 778696 h 778696"/>
                <a:gd name="connsiteX4" fmla="*/ 0 w 1282432"/>
                <a:gd name="connsiteY4" fmla="*/ 0 h 778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432" h="778696">
                  <a:moveTo>
                    <a:pt x="0" y="0"/>
                  </a:moveTo>
                  <a:lnTo>
                    <a:pt x="1282432" y="0"/>
                  </a:lnTo>
                  <a:lnTo>
                    <a:pt x="1282432" y="778696"/>
                  </a:lnTo>
                  <a:lnTo>
                    <a:pt x="0" y="778696"/>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الورق والكرتون</a:t>
              </a:r>
              <a:endParaRPr lang="en-US" sz="2400" kern="1200" dirty="0">
                <a:latin typeface="Sakkal Majalla" panose="02000000000000000000" pitchFamily="2" charset="-78"/>
                <a:cs typeface="Sakkal Majalla" panose="02000000000000000000" pitchFamily="2" charset="-78"/>
              </a:endParaRPr>
            </a:p>
          </p:txBody>
        </p:sp>
        <p:sp>
          <p:nvSpPr>
            <p:cNvPr id="34" name="Freeform: Shape 33">
              <a:extLst>
                <a:ext uri="{FF2B5EF4-FFF2-40B4-BE49-F238E27FC236}">
                  <a16:creationId xmlns:a16="http://schemas.microsoft.com/office/drawing/2014/main" id="{28146D74-C76B-4446-B277-70BB51132441}"/>
                </a:ext>
              </a:extLst>
            </p:cNvPr>
            <p:cNvSpPr/>
            <p:nvPr/>
          </p:nvSpPr>
          <p:spPr>
            <a:xfrm>
              <a:off x="5319701" y="5343265"/>
              <a:ext cx="1737360" cy="731520"/>
            </a:xfrm>
            <a:custGeom>
              <a:avLst/>
              <a:gdLst>
                <a:gd name="connsiteX0" fmla="*/ 0 w 1837760"/>
                <a:gd name="connsiteY0" fmla="*/ 0 h 884163"/>
                <a:gd name="connsiteX1" fmla="*/ 1837760 w 1837760"/>
                <a:gd name="connsiteY1" fmla="*/ 0 h 884163"/>
                <a:gd name="connsiteX2" fmla="*/ 1837760 w 1837760"/>
                <a:gd name="connsiteY2" fmla="*/ 884163 h 884163"/>
                <a:gd name="connsiteX3" fmla="*/ 0 w 1837760"/>
                <a:gd name="connsiteY3" fmla="*/ 884163 h 884163"/>
                <a:gd name="connsiteX4" fmla="*/ 0 w 1837760"/>
                <a:gd name="connsiteY4" fmla="*/ 0 h 884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760" h="884163">
                  <a:moveTo>
                    <a:pt x="0" y="0"/>
                  </a:moveTo>
                  <a:lnTo>
                    <a:pt x="1837760" y="0"/>
                  </a:lnTo>
                  <a:lnTo>
                    <a:pt x="1837760" y="884163"/>
                  </a:lnTo>
                  <a:lnTo>
                    <a:pt x="0" y="88416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الزيوت العضوية والصناعية</a:t>
              </a:r>
              <a:endParaRPr lang="en-US" sz="2400" kern="1200" dirty="0">
                <a:latin typeface="Sakkal Majalla" panose="02000000000000000000" pitchFamily="2" charset="-78"/>
                <a:cs typeface="Sakkal Majalla" panose="02000000000000000000" pitchFamily="2" charset="-78"/>
              </a:endParaRPr>
            </a:p>
          </p:txBody>
        </p:sp>
        <p:cxnSp>
          <p:nvCxnSpPr>
            <p:cNvPr id="35" name="Straight Connector 34">
              <a:extLst>
                <a:ext uri="{FF2B5EF4-FFF2-40B4-BE49-F238E27FC236}">
                  <a16:creationId xmlns:a16="http://schemas.microsoft.com/office/drawing/2014/main" id="{D2D23EDF-5D5F-4BA2-AE07-BBB910442B8D}"/>
                </a:ext>
              </a:extLst>
            </p:cNvPr>
            <p:cNvCxnSpPr>
              <a:cxnSpLocks/>
            </p:cNvCxnSpPr>
            <p:nvPr/>
          </p:nvCxnSpPr>
          <p:spPr>
            <a:xfrm flipV="1">
              <a:off x="7229163" y="2136868"/>
              <a:ext cx="0" cy="446741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A52CAEC-5229-40E8-B227-375BA0CF4D19}"/>
                </a:ext>
              </a:extLst>
            </p:cNvPr>
            <p:cNvCxnSpPr/>
            <p:nvPr/>
          </p:nvCxnSpPr>
          <p:spPr>
            <a:xfrm flipV="1">
              <a:off x="7229163" y="3481405"/>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2A35AB9-E033-4107-BF51-C64139A8EAE5}"/>
                </a:ext>
              </a:extLst>
            </p:cNvPr>
            <p:cNvCxnSpPr/>
            <p:nvPr/>
          </p:nvCxnSpPr>
          <p:spPr>
            <a:xfrm>
              <a:off x="7071473" y="56961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F0EF429-6B80-4453-8C15-ED90F12FB6FE}"/>
                </a:ext>
              </a:extLst>
            </p:cNvPr>
            <p:cNvCxnSpPr/>
            <p:nvPr/>
          </p:nvCxnSpPr>
          <p:spPr>
            <a:xfrm flipH="1" flipV="1">
              <a:off x="7084173" y="47817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4214050-86AF-4A71-AA81-EA7899C330F1}"/>
                </a:ext>
              </a:extLst>
            </p:cNvPr>
            <p:cNvCxnSpPr/>
            <p:nvPr/>
          </p:nvCxnSpPr>
          <p:spPr>
            <a:xfrm flipH="1">
              <a:off x="7071473" y="38927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D84E55E-C714-4E90-9DFD-A5F91C0B5358}"/>
                </a:ext>
              </a:extLst>
            </p:cNvPr>
            <p:cNvCxnSpPr/>
            <p:nvPr/>
          </p:nvCxnSpPr>
          <p:spPr>
            <a:xfrm flipH="1" flipV="1">
              <a:off x="7071473" y="30164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8E8989B-7319-4F89-A624-55D61E5D99A4}"/>
                </a:ext>
              </a:extLst>
            </p:cNvPr>
            <p:cNvCxnSpPr/>
            <p:nvPr/>
          </p:nvCxnSpPr>
          <p:spPr>
            <a:xfrm flipH="1">
              <a:off x="7071473" y="2127402"/>
              <a:ext cx="166699" cy="0"/>
            </a:xfrm>
            <a:prstGeom prst="line">
              <a:avLst/>
            </a:prstGeom>
          </p:spPr>
          <p:style>
            <a:lnRef idx="1">
              <a:schemeClr val="accent1"/>
            </a:lnRef>
            <a:fillRef idx="0">
              <a:schemeClr val="accent1"/>
            </a:fillRef>
            <a:effectRef idx="0">
              <a:schemeClr val="accent1"/>
            </a:effectRef>
            <a:fontRef idx="minor">
              <a:schemeClr val="tx1"/>
            </a:fontRef>
          </p:style>
        </p:cxnSp>
        <p:sp>
          <p:nvSpPr>
            <p:cNvPr id="48" name="Freeform: Shape 47">
              <a:extLst>
                <a:ext uri="{FF2B5EF4-FFF2-40B4-BE49-F238E27FC236}">
                  <a16:creationId xmlns:a16="http://schemas.microsoft.com/office/drawing/2014/main" id="{2AC56E1D-449F-402E-8E3E-6DE5CD2276B6}"/>
                </a:ext>
              </a:extLst>
            </p:cNvPr>
            <p:cNvSpPr/>
            <p:nvPr/>
          </p:nvSpPr>
          <p:spPr>
            <a:xfrm>
              <a:off x="5319701" y="6246273"/>
              <a:ext cx="1737360" cy="731520"/>
            </a:xfrm>
            <a:custGeom>
              <a:avLst/>
              <a:gdLst>
                <a:gd name="connsiteX0" fmla="*/ 0 w 1837760"/>
                <a:gd name="connsiteY0" fmla="*/ 0 h 884163"/>
                <a:gd name="connsiteX1" fmla="*/ 1837760 w 1837760"/>
                <a:gd name="connsiteY1" fmla="*/ 0 h 884163"/>
                <a:gd name="connsiteX2" fmla="*/ 1837760 w 1837760"/>
                <a:gd name="connsiteY2" fmla="*/ 884163 h 884163"/>
                <a:gd name="connsiteX3" fmla="*/ 0 w 1837760"/>
                <a:gd name="connsiteY3" fmla="*/ 884163 h 884163"/>
                <a:gd name="connsiteX4" fmla="*/ 0 w 1837760"/>
                <a:gd name="connsiteY4" fmla="*/ 0 h 884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760" h="884163">
                  <a:moveTo>
                    <a:pt x="0" y="0"/>
                  </a:moveTo>
                  <a:lnTo>
                    <a:pt x="1837760" y="0"/>
                  </a:lnTo>
                  <a:lnTo>
                    <a:pt x="1837760" y="884163"/>
                  </a:lnTo>
                  <a:lnTo>
                    <a:pt x="0" y="88416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الزجاج</a:t>
              </a:r>
              <a:endParaRPr lang="en-US" sz="2400" kern="1200" dirty="0">
                <a:latin typeface="Sakkal Majalla" panose="02000000000000000000" pitchFamily="2" charset="-78"/>
                <a:cs typeface="Sakkal Majalla" panose="02000000000000000000" pitchFamily="2" charset="-78"/>
              </a:endParaRPr>
            </a:p>
          </p:txBody>
        </p:sp>
        <p:cxnSp>
          <p:nvCxnSpPr>
            <p:cNvPr id="49" name="Straight Connector 48">
              <a:extLst>
                <a:ext uri="{FF2B5EF4-FFF2-40B4-BE49-F238E27FC236}">
                  <a16:creationId xmlns:a16="http://schemas.microsoft.com/office/drawing/2014/main" id="{385D24C3-AFD1-45B7-AAF8-FD957AB78E41}"/>
                </a:ext>
              </a:extLst>
            </p:cNvPr>
            <p:cNvCxnSpPr/>
            <p:nvPr/>
          </p:nvCxnSpPr>
          <p:spPr>
            <a:xfrm>
              <a:off x="7055915" y="6604286"/>
              <a:ext cx="166699"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1965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reeform: Shape 53">
            <a:extLst>
              <a:ext uri="{FF2B5EF4-FFF2-40B4-BE49-F238E27FC236}">
                <a16:creationId xmlns:a16="http://schemas.microsoft.com/office/drawing/2014/main" id="{556D81C3-3688-4FA2-8BC0-4A112A3EEBA1}"/>
              </a:ext>
            </a:extLst>
          </p:cNvPr>
          <p:cNvSpPr/>
          <p:nvPr/>
        </p:nvSpPr>
        <p:spPr>
          <a:xfrm>
            <a:off x="3686215" y="5484155"/>
            <a:ext cx="1665999" cy="457200"/>
          </a:xfrm>
          <a:custGeom>
            <a:avLst/>
            <a:gdLst>
              <a:gd name="connsiteX0" fmla="*/ 0 w 1219369"/>
              <a:gd name="connsiteY0" fmla="*/ 0 h 333486"/>
              <a:gd name="connsiteX1" fmla="*/ 1219369 w 1219369"/>
              <a:gd name="connsiteY1" fmla="*/ 0 h 333486"/>
              <a:gd name="connsiteX2" fmla="*/ 1219369 w 1219369"/>
              <a:gd name="connsiteY2" fmla="*/ 333486 h 333486"/>
              <a:gd name="connsiteX3" fmla="*/ 0 w 1219369"/>
              <a:gd name="connsiteY3" fmla="*/ 333486 h 333486"/>
              <a:gd name="connsiteX4" fmla="*/ 0 w 1219369"/>
              <a:gd name="connsiteY4" fmla="*/ 0 h 333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69" h="333486">
                <a:moveTo>
                  <a:pt x="0" y="0"/>
                </a:moveTo>
                <a:lnTo>
                  <a:pt x="1219369" y="0"/>
                </a:lnTo>
                <a:lnTo>
                  <a:pt x="1219369" y="333486"/>
                </a:lnTo>
                <a:lnTo>
                  <a:pt x="0" y="333486"/>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000" kern="1200" dirty="0">
                <a:latin typeface="Sakkal Majalla" panose="02000000000000000000" pitchFamily="2" charset="-78"/>
                <a:cs typeface="Sakkal Majalla" panose="02000000000000000000" pitchFamily="2" charset="-78"/>
              </a:rPr>
              <a:t>أوعية زجاجية</a:t>
            </a:r>
            <a:endParaRPr lang="en-US" sz="2000" kern="1200" dirty="0">
              <a:latin typeface="Sakkal Majalla" panose="02000000000000000000" pitchFamily="2" charset="-78"/>
              <a:cs typeface="Sakkal Majalla" panose="02000000000000000000" pitchFamily="2" charset="-78"/>
            </a:endParaRPr>
          </a:p>
        </p:txBody>
      </p:sp>
      <p:sp>
        <p:nvSpPr>
          <p:cNvPr id="55" name="Freeform: Shape 54">
            <a:extLst>
              <a:ext uri="{FF2B5EF4-FFF2-40B4-BE49-F238E27FC236}">
                <a16:creationId xmlns:a16="http://schemas.microsoft.com/office/drawing/2014/main" id="{F02F2907-C5B6-43D8-A2CB-40008F8B21AD}"/>
              </a:ext>
            </a:extLst>
          </p:cNvPr>
          <p:cNvSpPr/>
          <p:nvPr/>
        </p:nvSpPr>
        <p:spPr>
          <a:xfrm>
            <a:off x="3686215" y="5941355"/>
            <a:ext cx="1653579" cy="632285"/>
          </a:xfrm>
          <a:custGeom>
            <a:avLst/>
            <a:gdLst>
              <a:gd name="connsiteX0" fmla="*/ 0 w 1742523"/>
              <a:gd name="connsiteY0" fmla="*/ 0 h 402621"/>
              <a:gd name="connsiteX1" fmla="*/ 1742523 w 1742523"/>
              <a:gd name="connsiteY1" fmla="*/ 0 h 402621"/>
              <a:gd name="connsiteX2" fmla="*/ 1742523 w 1742523"/>
              <a:gd name="connsiteY2" fmla="*/ 402621 h 402621"/>
              <a:gd name="connsiteX3" fmla="*/ 0 w 1742523"/>
              <a:gd name="connsiteY3" fmla="*/ 402621 h 402621"/>
              <a:gd name="connsiteX4" fmla="*/ 0 w 1742523"/>
              <a:gd name="connsiteY4" fmla="*/ 0 h 402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2523" h="402621">
                <a:moveTo>
                  <a:pt x="0" y="0"/>
                </a:moveTo>
                <a:lnTo>
                  <a:pt x="1742523" y="0"/>
                </a:lnTo>
                <a:lnTo>
                  <a:pt x="1742523" y="402621"/>
                </a:lnTo>
                <a:lnTo>
                  <a:pt x="0" y="402621"/>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000" kern="1200" dirty="0">
                <a:latin typeface="Sakkal Majalla" panose="02000000000000000000" pitchFamily="2" charset="-78"/>
                <a:cs typeface="Sakkal Majalla" panose="02000000000000000000" pitchFamily="2" charset="-78"/>
              </a:rPr>
              <a:t>ألياف زجاجية </a:t>
            </a:r>
            <a:r>
              <a:rPr lang="en-US" sz="2000" kern="1200" dirty="0">
                <a:latin typeface="Sakkal Majalla" panose="02000000000000000000" pitchFamily="2" charset="-78"/>
                <a:cs typeface="Sakkal Majalla" panose="02000000000000000000" pitchFamily="2" charset="-78"/>
              </a:rPr>
              <a:t>/</a:t>
            </a:r>
            <a:r>
              <a:rPr lang="ar-EG" sz="2000" kern="1200" dirty="0">
                <a:latin typeface="Sakkal Majalla" panose="02000000000000000000" pitchFamily="2" charset="-78"/>
                <a:cs typeface="Sakkal Majalla" panose="02000000000000000000" pitchFamily="2" charset="-78"/>
              </a:rPr>
              <a:t> فايبر جلاس</a:t>
            </a:r>
            <a:endParaRPr lang="en-US" sz="2000" kern="1200" dirty="0">
              <a:latin typeface="Sakkal Majalla" panose="02000000000000000000" pitchFamily="2" charset="-78"/>
              <a:cs typeface="Sakkal Majalla" panose="02000000000000000000" pitchFamily="2" charset="-78"/>
            </a:endParaRPr>
          </a:p>
        </p:txBody>
      </p:sp>
      <p:sp>
        <p:nvSpPr>
          <p:cNvPr id="24" name="Rectangle 23">
            <a:extLst>
              <a:ext uri="{FF2B5EF4-FFF2-40B4-BE49-F238E27FC236}">
                <a16:creationId xmlns:a16="http://schemas.microsoft.com/office/drawing/2014/main" id="{A4AABC5D-0501-4FAB-A2B9-B73B12CA7A86}"/>
              </a:ext>
            </a:extLst>
          </p:cNvPr>
          <p:cNvSpPr/>
          <p:nvPr/>
        </p:nvSpPr>
        <p:spPr>
          <a:xfrm>
            <a:off x="182880" y="182880"/>
            <a:ext cx="3866918" cy="954107"/>
          </a:xfrm>
          <a:prstGeom prst="rect">
            <a:avLst/>
          </a:prstGeom>
        </p:spPr>
        <p:txBody>
          <a:bodyPr wrap="square">
            <a:spAutoFit/>
          </a:bodyPr>
          <a:lstStyle/>
          <a:p>
            <a:pPr algn="r" rtl="1"/>
            <a:r>
              <a:rPr lang="ar-EG" sz="2800" dirty="0">
                <a:solidFill>
                  <a:schemeClr val="bg2"/>
                </a:solidFill>
                <a:latin typeface="Sakkal Majalla" panose="02000000000000000000" pitchFamily="2" charset="-78"/>
                <a:cs typeface="Sakkal Majalla" panose="02000000000000000000" pitchFamily="2" charset="-78"/>
              </a:rPr>
              <a:t>يتم إعادة تدوير 39.6٪ من زجاجات المشروبات الغازية </a:t>
            </a:r>
            <a:endParaRPr lang="en-US" sz="2800" dirty="0">
              <a:solidFill>
                <a:schemeClr val="bg2"/>
              </a:solidFill>
              <a:latin typeface="Sakkal Majalla" panose="02000000000000000000" pitchFamily="2" charset="-78"/>
              <a:cs typeface="Sakkal Majalla" panose="02000000000000000000" pitchFamily="2" charset="-78"/>
            </a:endParaRPr>
          </a:p>
        </p:txBody>
      </p:sp>
      <p:sp>
        <p:nvSpPr>
          <p:cNvPr id="20" name="Freeform: Shape 33">
            <a:extLst>
              <a:ext uri="{FF2B5EF4-FFF2-40B4-BE49-F238E27FC236}">
                <a16:creationId xmlns:a16="http://schemas.microsoft.com/office/drawing/2014/main" id="{AA94D6C5-23F8-4F0D-9E9B-52D1A7974C40}"/>
              </a:ext>
            </a:extLst>
          </p:cNvPr>
          <p:cNvSpPr/>
          <p:nvPr/>
        </p:nvSpPr>
        <p:spPr>
          <a:xfrm>
            <a:off x="7409282" y="2402441"/>
            <a:ext cx="1402435" cy="1675819"/>
          </a:xfrm>
          <a:custGeom>
            <a:avLst/>
            <a:gdLst>
              <a:gd name="connsiteX0" fmla="*/ 0 w 1402435"/>
              <a:gd name="connsiteY0" fmla="*/ 0 h 1675819"/>
              <a:gd name="connsiteX1" fmla="*/ 1402435 w 1402435"/>
              <a:gd name="connsiteY1" fmla="*/ 0 h 1675819"/>
              <a:gd name="connsiteX2" fmla="*/ 1402435 w 1402435"/>
              <a:gd name="connsiteY2" fmla="*/ 1675819 h 1675819"/>
              <a:gd name="connsiteX3" fmla="*/ 0 w 1402435"/>
              <a:gd name="connsiteY3" fmla="*/ 1675819 h 1675819"/>
              <a:gd name="connsiteX4" fmla="*/ 0 w 1402435"/>
              <a:gd name="connsiteY4" fmla="*/ 0 h 167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435" h="1675819">
                <a:moveTo>
                  <a:pt x="0" y="0"/>
                </a:moveTo>
                <a:lnTo>
                  <a:pt x="1402435" y="0"/>
                </a:lnTo>
                <a:lnTo>
                  <a:pt x="1402435" y="1675819"/>
                </a:lnTo>
                <a:lnTo>
                  <a:pt x="0" y="167581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rtl="1">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النفايات االمنتجة من القطاع التجاري والتعليمي</a:t>
            </a:r>
            <a:endParaRPr lang="en-US" sz="2400" kern="1200" dirty="0">
              <a:latin typeface="Sakkal Majalla" panose="02000000000000000000" pitchFamily="2" charset="-78"/>
              <a:cs typeface="Sakkal Majalla" panose="02000000000000000000" pitchFamily="2" charset="-78"/>
            </a:endParaRPr>
          </a:p>
        </p:txBody>
      </p:sp>
      <p:sp>
        <p:nvSpPr>
          <p:cNvPr id="25" name="Title 1">
            <a:extLst>
              <a:ext uri="{FF2B5EF4-FFF2-40B4-BE49-F238E27FC236}">
                <a16:creationId xmlns:a16="http://schemas.microsoft.com/office/drawing/2014/main" id="{AE1A8C8C-9B42-42C9-83F7-CE845978CF7B}"/>
              </a:ext>
            </a:extLst>
          </p:cNvPr>
          <p:cNvSpPr txBox="1">
            <a:spLocks/>
          </p:cNvSpPr>
          <p:nvPr/>
        </p:nvSpPr>
        <p:spPr>
          <a:xfrm>
            <a:off x="3929756"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C00000"/>
                </a:solidFill>
                <a:latin typeface="Sakkal Majalla" panose="02000000000000000000" pitchFamily="2" charset="-78"/>
                <a:ea typeface="Gill Sans"/>
                <a:cs typeface="Sakkal Majalla" panose="02000000000000000000" pitchFamily="2" charset="-78"/>
                <a:sym typeface="Gill Sans"/>
              </a:rPr>
              <a:t>التدخلات وفرص التطوير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اختر السوق المناسب</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grpSp>
        <p:nvGrpSpPr>
          <p:cNvPr id="26" name="Group 25">
            <a:extLst>
              <a:ext uri="{FF2B5EF4-FFF2-40B4-BE49-F238E27FC236}">
                <a16:creationId xmlns:a16="http://schemas.microsoft.com/office/drawing/2014/main" id="{4888C806-CE6D-4BB0-9BD2-990E6AD07E4D}"/>
              </a:ext>
            </a:extLst>
          </p:cNvPr>
          <p:cNvGrpSpPr/>
          <p:nvPr/>
        </p:nvGrpSpPr>
        <p:grpSpPr>
          <a:xfrm>
            <a:off x="5446908" y="1629920"/>
            <a:ext cx="1948846" cy="4943720"/>
            <a:chOff x="5319701" y="1792175"/>
            <a:chExt cx="2076161" cy="5185618"/>
          </a:xfrm>
        </p:grpSpPr>
        <p:sp>
          <p:nvSpPr>
            <p:cNvPr id="27" name="Freeform: Shape 26">
              <a:extLst>
                <a:ext uri="{FF2B5EF4-FFF2-40B4-BE49-F238E27FC236}">
                  <a16:creationId xmlns:a16="http://schemas.microsoft.com/office/drawing/2014/main" id="{E44E3944-00C3-49D6-ACCE-383E9CDA7244}"/>
                </a:ext>
              </a:extLst>
            </p:cNvPr>
            <p:cNvSpPr/>
            <p:nvPr/>
          </p:nvSpPr>
          <p:spPr>
            <a:xfrm>
              <a:off x="5319701" y="1792175"/>
              <a:ext cx="1737360" cy="731520"/>
            </a:xfrm>
            <a:custGeom>
              <a:avLst/>
              <a:gdLst>
                <a:gd name="connsiteX0" fmla="*/ 0 w 1100001"/>
                <a:gd name="connsiteY0" fmla="*/ 0 h 792150"/>
                <a:gd name="connsiteX1" fmla="*/ 1100001 w 1100001"/>
                <a:gd name="connsiteY1" fmla="*/ 0 h 792150"/>
                <a:gd name="connsiteX2" fmla="*/ 1100001 w 1100001"/>
                <a:gd name="connsiteY2" fmla="*/ 792150 h 792150"/>
                <a:gd name="connsiteX3" fmla="*/ 0 w 1100001"/>
                <a:gd name="connsiteY3" fmla="*/ 792150 h 792150"/>
                <a:gd name="connsiteX4" fmla="*/ 0 w 1100001"/>
                <a:gd name="connsiteY4" fmla="*/ 0 h 79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001" h="792150">
                  <a:moveTo>
                    <a:pt x="0" y="0"/>
                  </a:moveTo>
                  <a:lnTo>
                    <a:pt x="1100001" y="0"/>
                  </a:lnTo>
                  <a:lnTo>
                    <a:pt x="1100001" y="792150"/>
                  </a:lnTo>
                  <a:lnTo>
                    <a:pt x="0" y="79215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النفايات العضوية</a:t>
              </a:r>
              <a:endParaRPr lang="en-US" sz="2400" kern="1200" dirty="0">
                <a:latin typeface="Sakkal Majalla" panose="02000000000000000000" pitchFamily="2" charset="-78"/>
                <a:cs typeface="Sakkal Majalla" panose="02000000000000000000" pitchFamily="2" charset="-78"/>
              </a:endParaRPr>
            </a:p>
          </p:txBody>
        </p:sp>
        <p:sp>
          <p:nvSpPr>
            <p:cNvPr id="30" name="Freeform: Shape 29">
              <a:extLst>
                <a:ext uri="{FF2B5EF4-FFF2-40B4-BE49-F238E27FC236}">
                  <a16:creationId xmlns:a16="http://schemas.microsoft.com/office/drawing/2014/main" id="{736C8F9E-CEE9-4EED-9D03-F1F9E474A060}"/>
                </a:ext>
              </a:extLst>
            </p:cNvPr>
            <p:cNvSpPr/>
            <p:nvPr/>
          </p:nvSpPr>
          <p:spPr>
            <a:xfrm>
              <a:off x="5326883" y="2695183"/>
              <a:ext cx="1737360" cy="731520"/>
            </a:xfrm>
            <a:custGeom>
              <a:avLst/>
              <a:gdLst>
                <a:gd name="connsiteX0" fmla="*/ 0 w 965600"/>
                <a:gd name="connsiteY0" fmla="*/ 0 h 530069"/>
                <a:gd name="connsiteX1" fmla="*/ 965600 w 965600"/>
                <a:gd name="connsiteY1" fmla="*/ 0 h 530069"/>
                <a:gd name="connsiteX2" fmla="*/ 965600 w 965600"/>
                <a:gd name="connsiteY2" fmla="*/ 530069 h 530069"/>
                <a:gd name="connsiteX3" fmla="*/ 0 w 965600"/>
                <a:gd name="connsiteY3" fmla="*/ 530069 h 530069"/>
                <a:gd name="connsiteX4" fmla="*/ 0 w 965600"/>
                <a:gd name="connsiteY4" fmla="*/ 0 h 53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600" h="530069">
                  <a:moveTo>
                    <a:pt x="0" y="0"/>
                  </a:moveTo>
                  <a:lnTo>
                    <a:pt x="965600" y="0"/>
                  </a:lnTo>
                  <a:lnTo>
                    <a:pt x="965600" y="530069"/>
                  </a:lnTo>
                  <a:lnTo>
                    <a:pt x="0" y="530069"/>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البلاستيك</a:t>
              </a:r>
              <a:endParaRPr lang="en-US" sz="2400" kern="1200" dirty="0">
                <a:latin typeface="Sakkal Majalla" panose="02000000000000000000" pitchFamily="2" charset="-78"/>
                <a:cs typeface="Sakkal Majalla" panose="02000000000000000000" pitchFamily="2" charset="-78"/>
              </a:endParaRPr>
            </a:p>
          </p:txBody>
        </p:sp>
        <p:sp>
          <p:nvSpPr>
            <p:cNvPr id="31" name="Freeform: Shape 30">
              <a:extLst>
                <a:ext uri="{FF2B5EF4-FFF2-40B4-BE49-F238E27FC236}">
                  <a16:creationId xmlns:a16="http://schemas.microsoft.com/office/drawing/2014/main" id="{7065A3F3-5B0C-4589-BC7F-B2E0F14ACAE4}"/>
                </a:ext>
              </a:extLst>
            </p:cNvPr>
            <p:cNvSpPr/>
            <p:nvPr/>
          </p:nvSpPr>
          <p:spPr>
            <a:xfrm>
              <a:off x="5326883" y="3562566"/>
              <a:ext cx="1737360" cy="731520"/>
            </a:xfrm>
            <a:custGeom>
              <a:avLst/>
              <a:gdLst>
                <a:gd name="connsiteX0" fmla="*/ 0 w 890497"/>
                <a:gd name="connsiteY0" fmla="*/ 0 h 559348"/>
                <a:gd name="connsiteX1" fmla="*/ 890497 w 890497"/>
                <a:gd name="connsiteY1" fmla="*/ 0 h 559348"/>
                <a:gd name="connsiteX2" fmla="*/ 890497 w 890497"/>
                <a:gd name="connsiteY2" fmla="*/ 559348 h 559348"/>
                <a:gd name="connsiteX3" fmla="*/ 0 w 890497"/>
                <a:gd name="connsiteY3" fmla="*/ 559348 h 559348"/>
                <a:gd name="connsiteX4" fmla="*/ 0 w 890497"/>
                <a:gd name="connsiteY4" fmla="*/ 0 h 55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497" h="559348">
                  <a:moveTo>
                    <a:pt x="0" y="0"/>
                  </a:moveTo>
                  <a:lnTo>
                    <a:pt x="890497" y="0"/>
                  </a:lnTo>
                  <a:lnTo>
                    <a:pt x="890497" y="559348"/>
                  </a:lnTo>
                  <a:lnTo>
                    <a:pt x="0" y="559348"/>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المعادن</a:t>
              </a:r>
              <a:endParaRPr lang="en-US" sz="2400" kern="1200" dirty="0">
                <a:latin typeface="Sakkal Majalla" panose="02000000000000000000" pitchFamily="2" charset="-78"/>
                <a:cs typeface="Sakkal Majalla" panose="02000000000000000000" pitchFamily="2" charset="-78"/>
              </a:endParaRPr>
            </a:p>
          </p:txBody>
        </p:sp>
        <p:sp>
          <p:nvSpPr>
            <p:cNvPr id="32" name="Freeform: Shape 31">
              <a:extLst>
                <a:ext uri="{FF2B5EF4-FFF2-40B4-BE49-F238E27FC236}">
                  <a16:creationId xmlns:a16="http://schemas.microsoft.com/office/drawing/2014/main" id="{67C02F38-BA8A-47A6-9220-43C4A2D09512}"/>
                </a:ext>
              </a:extLst>
            </p:cNvPr>
            <p:cNvSpPr/>
            <p:nvPr/>
          </p:nvSpPr>
          <p:spPr>
            <a:xfrm>
              <a:off x="5327049" y="4452915"/>
              <a:ext cx="1737360" cy="731520"/>
            </a:xfrm>
            <a:custGeom>
              <a:avLst/>
              <a:gdLst>
                <a:gd name="connsiteX0" fmla="*/ 0 w 1282432"/>
                <a:gd name="connsiteY0" fmla="*/ 0 h 778696"/>
                <a:gd name="connsiteX1" fmla="*/ 1282432 w 1282432"/>
                <a:gd name="connsiteY1" fmla="*/ 0 h 778696"/>
                <a:gd name="connsiteX2" fmla="*/ 1282432 w 1282432"/>
                <a:gd name="connsiteY2" fmla="*/ 778696 h 778696"/>
                <a:gd name="connsiteX3" fmla="*/ 0 w 1282432"/>
                <a:gd name="connsiteY3" fmla="*/ 778696 h 778696"/>
                <a:gd name="connsiteX4" fmla="*/ 0 w 1282432"/>
                <a:gd name="connsiteY4" fmla="*/ 0 h 778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432" h="778696">
                  <a:moveTo>
                    <a:pt x="0" y="0"/>
                  </a:moveTo>
                  <a:lnTo>
                    <a:pt x="1282432" y="0"/>
                  </a:lnTo>
                  <a:lnTo>
                    <a:pt x="1282432" y="778696"/>
                  </a:lnTo>
                  <a:lnTo>
                    <a:pt x="0" y="778696"/>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الورق والكرتون</a:t>
              </a:r>
              <a:endParaRPr lang="en-US" sz="2400" kern="1200" dirty="0">
                <a:latin typeface="Sakkal Majalla" panose="02000000000000000000" pitchFamily="2" charset="-78"/>
                <a:cs typeface="Sakkal Majalla" panose="02000000000000000000" pitchFamily="2" charset="-78"/>
              </a:endParaRPr>
            </a:p>
          </p:txBody>
        </p:sp>
        <p:sp>
          <p:nvSpPr>
            <p:cNvPr id="34" name="Freeform: Shape 33">
              <a:extLst>
                <a:ext uri="{FF2B5EF4-FFF2-40B4-BE49-F238E27FC236}">
                  <a16:creationId xmlns:a16="http://schemas.microsoft.com/office/drawing/2014/main" id="{28146D74-C76B-4446-B277-70BB51132441}"/>
                </a:ext>
              </a:extLst>
            </p:cNvPr>
            <p:cNvSpPr/>
            <p:nvPr/>
          </p:nvSpPr>
          <p:spPr>
            <a:xfrm>
              <a:off x="5319701" y="5343265"/>
              <a:ext cx="1737360" cy="731520"/>
            </a:xfrm>
            <a:custGeom>
              <a:avLst/>
              <a:gdLst>
                <a:gd name="connsiteX0" fmla="*/ 0 w 1837760"/>
                <a:gd name="connsiteY0" fmla="*/ 0 h 884163"/>
                <a:gd name="connsiteX1" fmla="*/ 1837760 w 1837760"/>
                <a:gd name="connsiteY1" fmla="*/ 0 h 884163"/>
                <a:gd name="connsiteX2" fmla="*/ 1837760 w 1837760"/>
                <a:gd name="connsiteY2" fmla="*/ 884163 h 884163"/>
                <a:gd name="connsiteX3" fmla="*/ 0 w 1837760"/>
                <a:gd name="connsiteY3" fmla="*/ 884163 h 884163"/>
                <a:gd name="connsiteX4" fmla="*/ 0 w 1837760"/>
                <a:gd name="connsiteY4" fmla="*/ 0 h 884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760" h="884163">
                  <a:moveTo>
                    <a:pt x="0" y="0"/>
                  </a:moveTo>
                  <a:lnTo>
                    <a:pt x="1837760" y="0"/>
                  </a:lnTo>
                  <a:lnTo>
                    <a:pt x="1837760" y="884163"/>
                  </a:lnTo>
                  <a:lnTo>
                    <a:pt x="0" y="88416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الزيوت العضوية والصناعية</a:t>
              </a:r>
              <a:endParaRPr lang="en-US" sz="2400" kern="1200" dirty="0">
                <a:latin typeface="Sakkal Majalla" panose="02000000000000000000" pitchFamily="2" charset="-78"/>
                <a:cs typeface="Sakkal Majalla" panose="02000000000000000000" pitchFamily="2" charset="-78"/>
              </a:endParaRPr>
            </a:p>
          </p:txBody>
        </p:sp>
        <p:cxnSp>
          <p:nvCxnSpPr>
            <p:cNvPr id="35" name="Straight Connector 34">
              <a:extLst>
                <a:ext uri="{FF2B5EF4-FFF2-40B4-BE49-F238E27FC236}">
                  <a16:creationId xmlns:a16="http://schemas.microsoft.com/office/drawing/2014/main" id="{D2D23EDF-5D5F-4BA2-AE07-BBB910442B8D}"/>
                </a:ext>
              </a:extLst>
            </p:cNvPr>
            <p:cNvCxnSpPr>
              <a:cxnSpLocks/>
            </p:cNvCxnSpPr>
            <p:nvPr/>
          </p:nvCxnSpPr>
          <p:spPr>
            <a:xfrm flipV="1">
              <a:off x="7229163" y="2136868"/>
              <a:ext cx="0" cy="446741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A52CAEC-5229-40E8-B227-375BA0CF4D19}"/>
                </a:ext>
              </a:extLst>
            </p:cNvPr>
            <p:cNvCxnSpPr/>
            <p:nvPr/>
          </p:nvCxnSpPr>
          <p:spPr>
            <a:xfrm flipV="1">
              <a:off x="7229163" y="3481405"/>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2A35AB9-E033-4107-BF51-C64139A8EAE5}"/>
                </a:ext>
              </a:extLst>
            </p:cNvPr>
            <p:cNvCxnSpPr/>
            <p:nvPr/>
          </p:nvCxnSpPr>
          <p:spPr>
            <a:xfrm>
              <a:off x="7071473" y="56961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F0EF429-6B80-4453-8C15-ED90F12FB6FE}"/>
                </a:ext>
              </a:extLst>
            </p:cNvPr>
            <p:cNvCxnSpPr/>
            <p:nvPr/>
          </p:nvCxnSpPr>
          <p:spPr>
            <a:xfrm flipH="1" flipV="1">
              <a:off x="7084173" y="47817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4214050-86AF-4A71-AA81-EA7899C330F1}"/>
                </a:ext>
              </a:extLst>
            </p:cNvPr>
            <p:cNvCxnSpPr/>
            <p:nvPr/>
          </p:nvCxnSpPr>
          <p:spPr>
            <a:xfrm flipH="1">
              <a:off x="7071473" y="38927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D84E55E-C714-4E90-9DFD-A5F91C0B5358}"/>
                </a:ext>
              </a:extLst>
            </p:cNvPr>
            <p:cNvCxnSpPr/>
            <p:nvPr/>
          </p:nvCxnSpPr>
          <p:spPr>
            <a:xfrm flipH="1" flipV="1">
              <a:off x="7071473" y="30164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8E8989B-7319-4F89-A624-55D61E5D99A4}"/>
                </a:ext>
              </a:extLst>
            </p:cNvPr>
            <p:cNvCxnSpPr/>
            <p:nvPr/>
          </p:nvCxnSpPr>
          <p:spPr>
            <a:xfrm flipH="1">
              <a:off x="7071473" y="2127402"/>
              <a:ext cx="166699" cy="0"/>
            </a:xfrm>
            <a:prstGeom prst="line">
              <a:avLst/>
            </a:prstGeom>
          </p:spPr>
          <p:style>
            <a:lnRef idx="1">
              <a:schemeClr val="accent1"/>
            </a:lnRef>
            <a:fillRef idx="0">
              <a:schemeClr val="accent1"/>
            </a:fillRef>
            <a:effectRef idx="0">
              <a:schemeClr val="accent1"/>
            </a:effectRef>
            <a:fontRef idx="minor">
              <a:schemeClr val="tx1"/>
            </a:fontRef>
          </p:style>
        </p:cxnSp>
        <p:sp>
          <p:nvSpPr>
            <p:cNvPr id="48" name="Freeform: Shape 47">
              <a:extLst>
                <a:ext uri="{FF2B5EF4-FFF2-40B4-BE49-F238E27FC236}">
                  <a16:creationId xmlns:a16="http://schemas.microsoft.com/office/drawing/2014/main" id="{2AC56E1D-449F-402E-8E3E-6DE5CD2276B6}"/>
                </a:ext>
              </a:extLst>
            </p:cNvPr>
            <p:cNvSpPr/>
            <p:nvPr/>
          </p:nvSpPr>
          <p:spPr>
            <a:xfrm>
              <a:off x="5319701" y="6246273"/>
              <a:ext cx="1737360" cy="731520"/>
            </a:xfrm>
            <a:custGeom>
              <a:avLst/>
              <a:gdLst>
                <a:gd name="connsiteX0" fmla="*/ 0 w 1837760"/>
                <a:gd name="connsiteY0" fmla="*/ 0 h 884163"/>
                <a:gd name="connsiteX1" fmla="*/ 1837760 w 1837760"/>
                <a:gd name="connsiteY1" fmla="*/ 0 h 884163"/>
                <a:gd name="connsiteX2" fmla="*/ 1837760 w 1837760"/>
                <a:gd name="connsiteY2" fmla="*/ 884163 h 884163"/>
                <a:gd name="connsiteX3" fmla="*/ 0 w 1837760"/>
                <a:gd name="connsiteY3" fmla="*/ 884163 h 884163"/>
                <a:gd name="connsiteX4" fmla="*/ 0 w 1837760"/>
                <a:gd name="connsiteY4" fmla="*/ 0 h 884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760" h="884163">
                  <a:moveTo>
                    <a:pt x="0" y="0"/>
                  </a:moveTo>
                  <a:lnTo>
                    <a:pt x="1837760" y="0"/>
                  </a:lnTo>
                  <a:lnTo>
                    <a:pt x="1837760" y="884163"/>
                  </a:lnTo>
                  <a:lnTo>
                    <a:pt x="0" y="88416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الزجاج</a:t>
              </a:r>
              <a:endParaRPr lang="en-US" sz="2400" kern="1200" dirty="0">
                <a:latin typeface="Sakkal Majalla" panose="02000000000000000000" pitchFamily="2" charset="-78"/>
                <a:cs typeface="Sakkal Majalla" panose="02000000000000000000" pitchFamily="2" charset="-78"/>
              </a:endParaRPr>
            </a:p>
          </p:txBody>
        </p:sp>
        <p:cxnSp>
          <p:nvCxnSpPr>
            <p:cNvPr id="49" name="Straight Connector 48">
              <a:extLst>
                <a:ext uri="{FF2B5EF4-FFF2-40B4-BE49-F238E27FC236}">
                  <a16:creationId xmlns:a16="http://schemas.microsoft.com/office/drawing/2014/main" id="{385D24C3-AFD1-45B7-AAF8-FD957AB78E41}"/>
                </a:ext>
              </a:extLst>
            </p:cNvPr>
            <p:cNvCxnSpPr/>
            <p:nvPr/>
          </p:nvCxnSpPr>
          <p:spPr>
            <a:xfrm>
              <a:off x="7055915" y="6604286"/>
              <a:ext cx="166699"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49345C9C-7E28-43CD-B18D-FB8650C7DB5B}"/>
              </a:ext>
            </a:extLst>
          </p:cNvPr>
          <p:cNvPicPr>
            <a:picLocks noChangeAspect="1"/>
          </p:cNvPicPr>
          <p:nvPr/>
        </p:nvPicPr>
        <p:blipFill rotWithShape="1">
          <a:blip r:embed="rId3"/>
          <a:srcRect l="23878" t="23396" r="21880" b="3501"/>
          <a:stretch/>
        </p:blipFill>
        <p:spPr>
          <a:xfrm>
            <a:off x="332283" y="2218084"/>
            <a:ext cx="2419707" cy="2572570"/>
          </a:xfrm>
          <a:prstGeom prst="rect">
            <a:avLst/>
          </a:prstGeom>
        </p:spPr>
      </p:pic>
    </p:spTree>
    <p:extLst>
      <p:ext uri="{BB962C8B-B14F-4D97-AF65-F5344CB8AC3E}">
        <p14:creationId xmlns:p14="http://schemas.microsoft.com/office/powerpoint/2010/main" val="222375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reeform: Shape 53">
            <a:extLst>
              <a:ext uri="{FF2B5EF4-FFF2-40B4-BE49-F238E27FC236}">
                <a16:creationId xmlns:a16="http://schemas.microsoft.com/office/drawing/2014/main" id="{556D81C3-3688-4FA2-8BC0-4A112A3EEBA1}"/>
              </a:ext>
            </a:extLst>
          </p:cNvPr>
          <p:cNvSpPr/>
          <p:nvPr/>
        </p:nvSpPr>
        <p:spPr>
          <a:xfrm>
            <a:off x="3686215" y="5484155"/>
            <a:ext cx="1665999" cy="457200"/>
          </a:xfrm>
          <a:custGeom>
            <a:avLst/>
            <a:gdLst>
              <a:gd name="connsiteX0" fmla="*/ 0 w 1219369"/>
              <a:gd name="connsiteY0" fmla="*/ 0 h 333486"/>
              <a:gd name="connsiteX1" fmla="*/ 1219369 w 1219369"/>
              <a:gd name="connsiteY1" fmla="*/ 0 h 333486"/>
              <a:gd name="connsiteX2" fmla="*/ 1219369 w 1219369"/>
              <a:gd name="connsiteY2" fmla="*/ 333486 h 333486"/>
              <a:gd name="connsiteX3" fmla="*/ 0 w 1219369"/>
              <a:gd name="connsiteY3" fmla="*/ 333486 h 333486"/>
              <a:gd name="connsiteX4" fmla="*/ 0 w 1219369"/>
              <a:gd name="connsiteY4" fmla="*/ 0 h 333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69" h="333486">
                <a:moveTo>
                  <a:pt x="0" y="0"/>
                </a:moveTo>
                <a:lnTo>
                  <a:pt x="1219369" y="0"/>
                </a:lnTo>
                <a:lnTo>
                  <a:pt x="1219369" y="333486"/>
                </a:lnTo>
                <a:lnTo>
                  <a:pt x="0" y="333486"/>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000" kern="1200" dirty="0">
                <a:latin typeface="Sakkal Majalla" panose="02000000000000000000" pitchFamily="2" charset="-78"/>
                <a:cs typeface="Sakkal Majalla" panose="02000000000000000000" pitchFamily="2" charset="-78"/>
              </a:rPr>
              <a:t>أوعية زجاجية</a:t>
            </a:r>
            <a:endParaRPr lang="en-US" sz="2000" kern="1200" dirty="0">
              <a:latin typeface="Sakkal Majalla" panose="02000000000000000000" pitchFamily="2" charset="-78"/>
              <a:cs typeface="Sakkal Majalla" panose="02000000000000000000" pitchFamily="2" charset="-78"/>
            </a:endParaRPr>
          </a:p>
        </p:txBody>
      </p:sp>
      <p:sp>
        <p:nvSpPr>
          <p:cNvPr id="55" name="Freeform: Shape 54">
            <a:extLst>
              <a:ext uri="{FF2B5EF4-FFF2-40B4-BE49-F238E27FC236}">
                <a16:creationId xmlns:a16="http://schemas.microsoft.com/office/drawing/2014/main" id="{F02F2907-C5B6-43D8-A2CB-40008F8B21AD}"/>
              </a:ext>
            </a:extLst>
          </p:cNvPr>
          <p:cNvSpPr/>
          <p:nvPr/>
        </p:nvSpPr>
        <p:spPr>
          <a:xfrm>
            <a:off x="3686215" y="5941355"/>
            <a:ext cx="1653579" cy="632285"/>
          </a:xfrm>
          <a:custGeom>
            <a:avLst/>
            <a:gdLst>
              <a:gd name="connsiteX0" fmla="*/ 0 w 1742523"/>
              <a:gd name="connsiteY0" fmla="*/ 0 h 402621"/>
              <a:gd name="connsiteX1" fmla="*/ 1742523 w 1742523"/>
              <a:gd name="connsiteY1" fmla="*/ 0 h 402621"/>
              <a:gd name="connsiteX2" fmla="*/ 1742523 w 1742523"/>
              <a:gd name="connsiteY2" fmla="*/ 402621 h 402621"/>
              <a:gd name="connsiteX3" fmla="*/ 0 w 1742523"/>
              <a:gd name="connsiteY3" fmla="*/ 402621 h 402621"/>
              <a:gd name="connsiteX4" fmla="*/ 0 w 1742523"/>
              <a:gd name="connsiteY4" fmla="*/ 0 h 402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2523" h="402621">
                <a:moveTo>
                  <a:pt x="0" y="0"/>
                </a:moveTo>
                <a:lnTo>
                  <a:pt x="1742523" y="0"/>
                </a:lnTo>
                <a:lnTo>
                  <a:pt x="1742523" y="402621"/>
                </a:lnTo>
                <a:lnTo>
                  <a:pt x="0" y="402621"/>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000" kern="1200" dirty="0">
                <a:latin typeface="Sakkal Majalla" panose="02000000000000000000" pitchFamily="2" charset="-78"/>
                <a:cs typeface="Sakkal Majalla" panose="02000000000000000000" pitchFamily="2" charset="-78"/>
              </a:rPr>
              <a:t>ألياف زجاجية </a:t>
            </a:r>
            <a:r>
              <a:rPr lang="en-US" sz="2000" kern="1200" dirty="0">
                <a:latin typeface="Sakkal Majalla" panose="02000000000000000000" pitchFamily="2" charset="-78"/>
                <a:cs typeface="Sakkal Majalla" panose="02000000000000000000" pitchFamily="2" charset="-78"/>
              </a:rPr>
              <a:t>/</a:t>
            </a:r>
            <a:r>
              <a:rPr lang="ar-EG" sz="2000" kern="1200" dirty="0">
                <a:latin typeface="Sakkal Majalla" panose="02000000000000000000" pitchFamily="2" charset="-78"/>
                <a:cs typeface="Sakkal Majalla" panose="02000000000000000000" pitchFamily="2" charset="-78"/>
              </a:rPr>
              <a:t> فايبر جلاس</a:t>
            </a:r>
            <a:endParaRPr lang="en-US" sz="2000" kern="1200" dirty="0">
              <a:latin typeface="Sakkal Majalla" panose="02000000000000000000" pitchFamily="2" charset="-78"/>
              <a:cs typeface="Sakkal Majalla" panose="02000000000000000000" pitchFamily="2" charset="-78"/>
            </a:endParaRPr>
          </a:p>
        </p:txBody>
      </p:sp>
      <p:sp>
        <p:nvSpPr>
          <p:cNvPr id="24" name="Rectangle 23">
            <a:extLst>
              <a:ext uri="{FF2B5EF4-FFF2-40B4-BE49-F238E27FC236}">
                <a16:creationId xmlns:a16="http://schemas.microsoft.com/office/drawing/2014/main" id="{A4AABC5D-0501-4FAB-A2B9-B73B12CA7A86}"/>
              </a:ext>
            </a:extLst>
          </p:cNvPr>
          <p:cNvSpPr/>
          <p:nvPr/>
        </p:nvSpPr>
        <p:spPr>
          <a:xfrm>
            <a:off x="182880" y="182880"/>
            <a:ext cx="3866918" cy="954107"/>
          </a:xfrm>
          <a:prstGeom prst="rect">
            <a:avLst/>
          </a:prstGeom>
        </p:spPr>
        <p:txBody>
          <a:bodyPr wrap="square">
            <a:spAutoFit/>
          </a:bodyPr>
          <a:lstStyle/>
          <a:p>
            <a:pPr algn="r" rtl="1"/>
            <a:r>
              <a:rPr lang="ar-EG" sz="2800" dirty="0">
                <a:solidFill>
                  <a:schemeClr val="bg2"/>
                </a:solidFill>
                <a:latin typeface="Sakkal Majalla" panose="02000000000000000000" pitchFamily="2" charset="-78"/>
                <a:cs typeface="Sakkal Majalla" panose="02000000000000000000" pitchFamily="2" charset="-78"/>
              </a:rPr>
              <a:t>يتم إعادة تدوير 39.6٪ من زجاجات المشروبات الغازية </a:t>
            </a:r>
            <a:endParaRPr lang="en-US" sz="2800" dirty="0">
              <a:solidFill>
                <a:schemeClr val="bg2"/>
              </a:solidFill>
              <a:latin typeface="Sakkal Majalla" panose="02000000000000000000" pitchFamily="2" charset="-78"/>
              <a:cs typeface="Sakkal Majalla" panose="02000000000000000000" pitchFamily="2" charset="-78"/>
            </a:endParaRPr>
          </a:p>
        </p:txBody>
      </p:sp>
      <p:sp>
        <p:nvSpPr>
          <p:cNvPr id="20" name="Freeform: Shape 33">
            <a:extLst>
              <a:ext uri="{FF2B5EF4-FFF2-40B4-BE49-F238E27FC236}">
                <a16:creationId xmlns:a16="http://schemas.microsoft.com/office/drawing/2014/main" id="{AA94D6C5-23F8-4F0D-9E9B-52D1A7974C40}"/>
              </a:ext>
            </a:extLst>
          </p:cNvPr>
          <p:cNvSpPr/>
          <p:nvPr/>
        </p:nvSpPr>
        <p:spPr>
          <a:xfrm>
            <a:off x="7409282" y="2402441"/>
            <a:ext cx="1402435" cy="1675819"/>
          </a:xfrm>
          <a:custGeom>
            <a:avLst/>
            <a:gdLst>
              <a:gd name="connsiteX0" fmla="*/ 0 w 1402435"/>
              <a:gd name="connsiteY0" fmla="*/ 0 h 1675819"/>
              <a:gd name="connsiteX1" fmla="*/ 1402435 w 1402435"/>
              <a:gd name="connsiteY1" fmla="*/ 0 h 1675819"/>
              <a:gd name="connsiteX2" fmla="*/ 1402435 w 1402435"/>
              <a:gd name="connsiteY2" fmla="*/ 1675819 h 1675819"/>
              <a:gd name="connsiteX3" fmla="*/ 0 w 1402435"/>
              <a:gd name="connsiteY3" fmla="*/ 1675819 h 1675819"/>
              <a:gd name="connsiteX4" fmla="*/ 0 w 1402435"/>
              <a:gd name="connsiteY4" fmla="*/ 0 h 167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435" h="1675819">
                <a:moveTo>
                  <a:pt x="0" y="0"/>
                </a:moveTo>
                <a:lnTo>
                  <a:pt x="1402435" y="0"/>
                </a:lnTo>
                <a:lnTo>
                  <a:pt x="1402435" y="1675819"/>
                </a:lnTo>
                <a:lnTo>
                  <a:pt x="0" y="167581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rtl="1">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النفايات االمنتجة من القطاع التجاري والتعليمي</a:t>
            </a:r>
            <a:endParaRPr lang="en-US" sz="2400" kern="1200" dirty="0">
              <a:latin typeface="Sakkal Majalla" panose="02000000000000000000" pitchFamily="2" charset="-78"/>
              <a:cs typeface="Sakkal Majalla" panose="02000000000000000000" pitchFamily="2" charset="-78"/>
            </a:endParaRPr>
          </a:p>
        </p:txBody>
      </p:sp>
      <p:sp>
        <p:nvSpPr>
          <p:cNvPr id="25" name="Title 1">
            <a:extLst>
              <a:ext uri="{FF2B5EF4-FFF2-40B4-BE49-F238E27FC236}">
                <a16:creationId xmlns:a16="http://schemas.microsoft.com/office/drawing/2014/main" id="{AE1A8C8C-9B42-42C9-83F7-CE845978CF7B}"/>
              </a:ext>
            </a:extLst>
          </p:cNvPr>
          <p:cNvSpPr txBox="1">
            <a:spLocks/>
          </p:cNvSpPr>
          <p:nvPr/>
        </p:nvSpPr>
        <p:spPr>
          <a:xfrm>
            <a:off x="3929756" y="182880"/>
            <a:ext cx="4649962"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C00000"/>
                </a:solidFill>
                <a:latin typeface="Sakkal Majalla" panose="02000000000000000000" pitchFamily="2" charset="-78"/>
                <a:ea typeface="Gill Sans"/>
                <a:cs typeface="Sakkal Majalla" panose="02000000000000000000" pitchFamily="2" charset="-78"/>
                <a:sym typeface="Gill Sans"/>
              </a:rPr>
              <a:t>التدخلات وفرص التطوير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اختر السوق المناسب</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grpSp>
        <p:nvGrpSpPr>
          <p:cNvPr id="26" name="Group 25">
            <a:extLst>
              <a:ext uri="{FF2B5EF4-FFF2-40B4-BE49-F238E27FC236}">
                <a16:creationId xmlns:a16="http://schemas.microsoft.com/office/drawing/2014/main" id="{4888C806-CE6D-4BB0-9BD2-990E6AD07E4D}"/>
              </a:ext>
            </a:extLst>
          </p:cNvPr>
          <p:cNvGrpSpPr/>
          <p:nvPr/>
        </p:nvGrpSpPr>
        <p:grpSpPr>
          <a:xfrm>
            <a:off x="5446908" y="1629920"/>
            <a:ext cx="1948846" cy="4943720"/>
            <a:chOff x="5319701" y="1792175"/>
            <a:chExt cx="2076161" cy="5185618"/>
          </a:xfrm>
        </p:grpSpPr>
        <p:sp>
          <p:nvSpPr>
            <p:cNvPr id="27" name="Freeform: Shape 26">
              <a:extLst>
                <a:ext uri="{FF2B5EF4-FFF2-40B4-BE49-F238E27FC236}">
                  <a16:creationId xmlns:a16="http://schemas.microsoft.com/office/drawing/2014/main" id="{E44E3944-00C3-49D6-ACCE-383E9CDA7244}"/>
                </a:ext>
              </a:extLst>
            </p:cNvPr>
            <p:cNvSpPr/>
            <p:nvPr/>
          </p:nvSpPr>
          <p:spPr>
            <a:xfrm>
              <a:off x="5319701" y="1792175"/>
              <a:ext cx="1737360" cy="731520"/>
            </a:xfrm>
            <a:custGeom>
              <a:avLst/>
              <a:gdLst>
                <a:gd name="connsiteX0" fmla="*/ 0 w 1100001"/>
                <a:gd name="connsiteY0" fmla="*/ 0 h 792150"/>
                <a:gd name="connsiteX1" fmla="*/ 1100001 w 1100001"/>
                <a:gd name="connsiteY1" fmla="*/ 0 h 792150"/>
                <a:gd name="connsiteX2" fmla="*/ 1100001 w 1100001"/>
                <a:gd name="connsiteY2" fmla="*/ 792150 h 792150"/>
                <a:gd name="connsiteX3" fmla="*/ 0 w 1100001"/>
                <a:gd name="connsiteY3" fmla="*/ 792150 h 792150"/>
                <a:gd name="connsiteX4" fmla="*/ 0 w 1100001"/>
                <a:gd name="connsiteY4" fmla="*/ 0 h 79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001" h="792150">
                  <a:moveTo>
                    <a:pt x="0" y="0"/>
                  </a:moveTo>
                  <a:lnTo>
                    <a:pt x="1100001" y="0"/>
                  </a:lnTo>
                  <a:lnTo>
                    <a:pt x="1100001" y="792150"/>
                  </a:lnTo>
                  <a:lnTo>
                    <a:pt x="0" y="79215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النفايات العضوية</a:t>
              </a:r>
              <a:endParaRPr lang="en-US" sz="2400" kern="1200" dirty="0">
                <a:latin typeface="Sakkal Majalla" panose="02000000000000000000" pitchFamily="2" charset="-78"/>
                <a:cs typeface="Sakkal Majalla" panose="02000000000000000000" pitchFamily="2" charset="-78"/>
              </a:endParaRPr>
            </a:p>
          </p:txBody>
        </p:sp>
        <p:sp>
          <p:nvSpPr>
            <p:cNvPr id="30" name="Freeform: Shape 29">
              <a:extLst>
                <a:ext uri="{FF2B5EF4-FFF2-40B4-BE49-F238E27FC236}">
                  <a16:creationId xmlns:a16="http://schemas.microsoft.com/office/drawing/2014/main" id="{736C8F9E-CEE9-4EED-9D03-F1F9E474A060}"/>
                </a:ext>
              </a:extLst>
            </p:cNvPr>
            <p:cNvSpPr/>
            <p:nvPr/>
          </p:nvSpPr>
          <p:spPr>
            <a:xfrm>
              <a:off x="5326883" y="2695183"/>
              <a:ext cx="1737360" cy="731520"/>
            </a:xfrm>
            <a:custGeom>
              <a:avLst/>
              <a:gdLst>
                <a:gd name="connsiteX0" fmla="*/ 0 w 965600"/>
                <a:gd name="connsiteY0" fmla="*/ 0 h 530069"/>
                <a:gd name="connsiteX1" fmla="*/ 965600 w 965600"/>
                <a:gd name="connsiteY1" fmla="*/ 0 h 530069"/>
                <a:gd name="connsiteX2" fmla="*/ 965600 w 965600"/>
                <a:gd name="connsiteY2" fmla="*/ 530069 h 530069"/>
                <a:gd name="connsiteX3" fmla="*/ 0 w 965600"/>
                <a:gd name="connsiteY3" fmla="*/ 530069 h 530069"/>
                <a:gd name="connsiteX4" fmla="*/ 0 w 965600"/>
                <a:gd name="connsiteY4" fmla="*/ 0 h 53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600" h="530069">
                  <a:moveTo>
                    <a:pt x="0" y="0"/>
                  </a:moveTo>
                  <a:lnTo>
                    <a:pt x="965600" y="0"/>
                  </a:lnTo>
                  <a:lnTo>
                    <a:pt x="965600" y="530069"/>
                  </a:lnTo>
                  <a:lnTo>
                    <a:pt x="0" y="530069"/>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البلاستيك</a:t>
              </a:r>
              <a:endParaRPr lang="en-US" sz="2400" kern="1200" dirty="0">
                <a:latin typeface="Sakkal Majalla" panose="02000000000000000000" pitchFamily="2" charset="-78"/>
                <a:cs typeface="Sakkal Majalla" panose="02000000000000000000" pitchFamily="2" charset="-78"/>
              </a:endParaRPr>
            </a:p>
          </p:txBody>
        </p:sp>
        <p:sp>
          <p:nvSpPr>
            <p:cNvPr id="31" name="Freeform: Shape 30">
              <a:extLst>
                <a:ext uri="{FF2B5EF4-FFF2-40B4-BE49-F238E27FC236}">
                  <a16:creationId xmlns:a16="http://schemas.microsoft.com/office/drawing/2014/main" id="{7065A3F3-5B0C-4589-BC7F-B2E0F14ACAE4}"/>
                </a:ext>
              </a:extLst>
            </p:cNvPr>
            <p:cNvSpPr/>
            <p:nvPr/>
          </p:nvSpPr>
          <p:spPr>
            <a:xfrm>
              <a:off x="5326883" y="3562566"/>
              <a:ext cx="1737360" cy="731520"/>
            </a:xfrm>
            <a:custGeom>
              <a:avLst/>
              <a:gdLst>
                <a:gd name="connsiteX0" fmla="*/ 0 w 890497"/>
                <a:gd name="connsiteY0" fmla="*/ 0 h 559348"/>
                <a:gd name="connsiteX1" fmla="*/ 890497 w 890497"/>
                <a:gd name="connsiteY1" fmla="*/ 0 h 559348"/>
                <a:gd name="connsiteX2" fmla="*/ 890497 w 890497"/>
                <a:gd name="connsiteY2" fmla="*/ 559348 h 559348"/>
                <a:gd name="connsiteX3" fmla="*/ 0 w 890497"/>
                <a:gd name="connsiteY3" fmla="*/ 559348 h 559348"/>
                <a:gd name="connsiteX4" fmla="*/ 0 w 890497"/>
                <a:gd name="connsiteY4" fmla="*/ 0 h 55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497" h="559348">
                  <a:moveTo>
                    <a:pt x="0" y="0"/>
                  </a:moveTo>
                  <a:lnTo>
                    <a:pt x="890497" y="0"/>
                  </a:lnTo>
                  <a:lnTo>
                    <a:pt x="890497" y="559348"/>
                  </a:lnTo>
                  <a:lnTo>
                    <a:pt x="0" y="559348"/>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المعادن</a:t>
              </a:r>
              <a:endParaRPr lang="en-US" sz="2400" kern="1200" dirty="0">
                <a:latin typeface="Sakkal Majalla" panose="02000000000000000000" pitchFamily="2" charset="-78"/>
                <a:cs typeface="Sakkal Majalla" panose="02000000000000000000" pitchFamily="2" charset="-78"/>
              </a:endParaRPr>
            </a:p>
          </p:txBody>
        </p:sp>
        <p:sp>
          <p:nvSpPr>
            <p:cNvPr id="32" name="Freeform: Shape 31">
              <a:extLst>
                <a:ext uri="{FF2B5EF4-FFF2-40B4-BE49-F238E27FC236}">
                  <a16:creationId xmlns:a16="http://schemas.microsoft.com/office/drawing/2014/main" id="{67C02F38-BA8A-47A6-9220-43C4A2D09512}"/>
                </a:ext>
              </a:extLst>
            </p:cNvPr>
            <p:cNvSpPr/>
            <p:nvPr/>
          </p:nvSpPr>
          <p:spPr>
            <a:xfrm>
              <a:off x="5327049" y="4452915"/>
              <a:ext cx="1737360" cy="731520"/>
            </a:xfrm>
            <a:custGeom>
              <a:avLst/>
              <a:gdLst>
                <a:gd name="connsiteX0" fmla="*/ 0 w 1282432"/>
                <a:gd name="connsiteY0" fmla="*/ 0 h 778696"/>
                <a:gd name="connsiteX1" fmla="*/ 1282432 w 1282432"/>
                <a:gd name="connsiteY1" fmla="*/ 0 h 778696"/>
                <a:gd name="connsiteX2" fmla="*/ 1282432 w 1282432"/>
                <a:gd name="connsiteY2" fmla="*/ 778696 h 778696"/>
                <a:gd name="connsiteX3" fmla="*/ 0 w 1282432"/>
                <a:gd name="connsiteY3" fmla="*/ 778696 h 778696"/>
                <a:gd name="connsiteX4" fmla="*/ 0 w 1282432"/>
                <a:gd name="connsiteY4" fmla="*/ 0 h 778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432" h="778696">
                  <a:moveTo>
                    <a:pt x="0" y="0"/>
                  </a:moveTo>
                  <a:lnTo>
                    <a:pt x="1282432" y="0"/>
                  </a:lnTo>
                  <a:lnTo>
                    <a:pt x="1282432" y="778696"/>
                  </a:lnTo>
                  <a:lnTo>
                    <a:pt x="0" y="778696"/>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الورق والكرتون</a:t>
              </a:r>
              <a:endParaRPr lang="en-US" sz="2400" kern="1200" dirty="0">
                <a:latin typeface="Sakkal Majalla" panose="02000000000000000000" pitchFamily="2" charset="-78"/>
                <a:cs typeface="Sakkal Majalla" panose="02000000000000000000" pitchFamily="2" charset="-78"/>
              </a:endParaRPr>
            </a:p>
          </p:txBody>
        </p:sp>
        <p:sp>
          <p:nvSpPr>
            <p:cNvPr id="34" name="Freeform: Shape 33">
              <a:extLst>
                <a:ext uri="{FF2B5EF4-FFF2-40B4-BE49-F238E27FC236}">
                  <a16:creationId xmlns:a16="http://schemas.microsoft.com/office/drawing/2014/main" id="{28146D74-C76B-4446-B277-70BB51132441}"/>
                </a:ext>
              </a:extLst>
            </p:cNvPr>
            <p:cNvSpPr/>
            <p:nvPr/>
          </p:nvSpPr>
          <p:spPr>
            <a:xfrm>
              <a:off x="5319701" y="5343265"/>
              <a:ext cx="1737360" cy="731520"/>
            </a:xfrm>
            <a:custGeom>
              <a:avLst/>
              <a:gdLst>
                <a:gd name="connsiteX0" fmla="*/ 0 w 1837760"/>
                <a:gd name="connsiteY0" fmla="*/ 0 h 884163"/>
                <a:gd name="connsiteX1" fmla="*/ 1837760 w 1837760"/>
                <a:gd name="connsiteY1" fmla="*/ 0 h 884163"/>
                <a:gd name="connsiteX2" fmla="*/ 1837760 w 1837760"/>
                <a:gd name="connsiteY2" fmla="*/ 884163 h 884163"/>
                <a:gd name="connsiteX3" fmla="*/ 0 w 1837760"/>
                <a:gd name="connsiteY3" fmla="*/ 884163 h 884163"/>
                <a:gd name="connsiteX4" fmla="*/ 0 w 1837760"/>
                <a:gd name="connsiteY4" fmla="*/ 0 h 884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760" h="884163">
                  <a:moveTo>
                    <a:pt x="0" y="0"/>
                  </a:moveTo>
                  <a:lnTo>
                    <a:pt x="1837760" y="0"/>
                  </a:lnTo>
                  <a:lnTo>
                    <a:pt x="1837760" y="884163"/>
                  </a:lnTo>
                  <a:lnTo>
                    <a:pt x="0" y="88416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الزيوت العضوية والصناعية</a:t>
              </a:r>
              <a:endParaRPr lang="en-US" sz="2400" kern="1200" dirty="0">
                <a:latin typeface="Sakkal Majalla" panose="02000000000000000000" pitchFamily="2" charset="-78"/>
                <a:cs typeface="Sakkal Majalla" panose="02000000000000000000" pitchFamily="2" charset="-78"/>
              </a:endParaRPr>
            </a:p>
          </p:txBody>
        </p:sp>
        <p:cxnSp>
          <p:nvCxnSpPr>
            <p:cNvPr id="35" name="Straight Connector 34">
              <a:extLst>
                <a:ext uri="{FF2B5EF4-FFF2-40B4-BE49-F238E27FC236}">
                  <a16:creationId xmlns:a16="http://schemas.microsoft.com/office/drawing/2014/main" id="{D2D23EDF-5D5F-4BA2-AE07-BBB910442B8D}"/>
                </a:ext>
              </a:extLst>
            </p:cNvPr>
            <p:cNvCxnSpPr>
              <a:cxnSpLocks/>
            </p:cNvCxnSpPr>
            <p:nvPr/>
          </p:nvCxnSpPr>
          <p:spPr>
            <a:xfrm flipV="1">
              <a:off x="7229163" y="2136868"/>
              <a:ext cx="0" cy="446741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A52CAEC-5229-40E8-B227-375BA0CF4D19}"/>
                </a:ext>
              </a:extLst>
            </p:cNvPr>
            <p:cNvCxnSpPr/>
            <p:nvPr/>
          </p:nvCxnSpPr>
          <p:spPr>
            <a:xfrm flipV="1">
              <a:off x="7229163" y="3481405"/>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2A35AB9-E033-4107-BF51-C64139A8EAE5}"/>
                </a:ext>
              </a:extLst>
            </p:cNvPr>
            <p:cNvCxnSpPr/>
            <p:nvPr/>
          </p:nvCxnSpPr>
          <p:spPr>
            <a:xfrm>
              <a:off x="7071473" y="56961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F0EF429-6B80-4453-8C15-ED90F12FB6FE}"/>
                </a:ext>
              </a:extLst>
            </p:cNvPr>
            <p:cNvCxnSpPr/>
            <p:nvPr/>
          </p:nvCxnSpPr>
          <p:spPr>
            <a:xfrm flipH="1" flipV="1">
              <a:off x="7084173" y="47817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4214050-86AF-4A71-AA81-EA7899C330F1}"/>
                </a:ext>
              </a:extLst>
            </p:cNvPr>
            <p:cNvCxnSpPr/>
            <p:nvPr/>
          </p:nvCxnSpPr>
          <p:spPr>
            <a:xfrm flipH="1">
              <a:off x="7071473" y="38927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D84E55E-C714-4E90-9DFD-A5F91C0B5358}"/>
                </a:ext>
              </a:extLst>
            </p:cNvPr>
            <p:cNvCxnSpPr/>
            <p:nvPr/>
          </p:nvCxnSpPr>
          <p:spPr>
            <a:xfrm flipH="1" flipV="1">
              <a:off x="7071473" y="3016402"/>
              <a:ext cx="166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8E8989B-7319-4F89-A624-55D61E5D99A4}"/>
                </a:ext>
              </a:extLst>
            </p:cNvPr>
            <p:cNvCxnSpPr/>
            <p:nvPr/>
          </p:nvCxnSpPr>
          <p:spPr>
            <a:xfrm flipH="1">
              <a:off x="7071473" y="2127402"/>
              <a:ext cx="166699" cy="0"/>
            </a:xfrm>
            <a:prstGeom prst="line">
              <a:avLst/>
            </a:prstGeom>
          </p:spPr>
          <p:style>
            <a:lnRef idx="1">
              <a:schemeClr val="accent1"/>
            </a:lnRef>
            <a:fillRef idx="0">
              <a:schemeClr val="accent1"/>
            </a:fillRef>
            <a:effectRef idx="0">
              <a:schemeClr val="accent1"/>
            </a:effectRef>
            <a:fontRef idx="minor">
              <a:schemeClr val="tx1"/>
            </a:fontRef>
          </p:style>
        </p:cxnSp>
        <p:sp>
          <p:nvSpPr>
            <p:cNvPr id="48" name="Freeform: Shape 47">
              <a:extLst>
                <a:ext uri="{FF2B5EF4-FFF2-40B4-BE49-F238E27FC236}">
                  <a16:creationId xmlns:a16="http://schemas.microsoft.com/office/drawing/2014/main" id="{2AC56E1D-449F-402E-8E3E-6DE5CD2276B6}"/>
                </a:ext>
              </a:extLst>
            </p:cNvPr>
            <p:cNvSpPr/>
            <p:nvPr/>
          </p:nvSpPr>
          <p:spPr>
            <a:xfrm>
              <a:off x="5319701" y="6246273"/>
              <a:ext cx="1737360" cy="731520"/>
            </a:xfrm>
            <a:custGeom>
              <a:avLst/>
              <a:gdLst>
                <a:gd name="connsiteX0" fmla="*/ 0 w 1837760"/>
                <a:gd name="connsiteY0" fmla="*/ 0 h 884163"/>
                <a:gd name="connsiteX1" fmla="*/ 1837760 w 1837760"/>
                <a:gd name="connsiteY1" fmla="*/ 0 h 884163"/>
                <a:gd name="connsiteX2" fmla="*/ 1837760 w 1837760"/>
                <a:gd name="connsiteY2" fmla="*/ 884163 h 884163"/>
                <a:gd name="connsiteX3" fmla="*/ 0 w 1837760"/>
                <a:gd name="connsiteY3" fmla="*/ 884163 h 884163"/>
                <a:gd name="connsiteX4" fmla="*/ 0 w 1837760"/>
                <a:gd name="connsiteY4" fmla="*/ 0 h 884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760" h="884163">
                  <a:moveTo>
                    <a:pt x="0" y="0"/>
                  </a:moveTo>
                  <a:lnTo>
                    <a:pt x="1837760" y="0"/>
                  </a:lnTo>
                  <a:lnTo>
                    <a:pt x="1837760" y="884163"/>
                  </a:lnTo>
                  <a:lnTo>
                    <a:pt x="0" y="88416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ar-EG" sz="2400" kern="1200" dirty="0">
                  <a:latin typeface="Sakkal Majalla" panose="02000000000000000000" pitchFamily="2" charset="-78"/>
                  <a:cs typeface="Sakkal Majalla" panose="02000000000000000000" pitchFamily="2" charset="-78"/>
                </a:rPr>
                <a:t>الزجاج</a:t>
              </a:r>
              <a:endParaRPr lang="en-US" sz="2400" kern="1200" dirty="0">
                <a:latin typeface="Sakkal Majalla" panose="02000000000000000000" pitchFamily="2" charset="-78"/>
                <a:cs typeface="Sakkal Majalla" panose="02000000000000000000" pitchFamily="2" charset="-78"/>
              </a:endParaRPr>
            </a:p>
          </p:txBody>
        </p:sp>
        <p:cxnSp>
          <p:nvCxnSpPr>
            <p:cNvPr id="49" name="Straight Connector 48">
              <a:extLst>
                <a:ext uri="{FF2B5EF4-FFF2-40B4-BE49-F238E27FC236}">
                  <a16:creationId xmlns:a16="http://schemas.microsoft.com/office/drawing/2014/main" id="{385D24C3-AFD1-45B7-AAF8-FD957AB78E41}"/>
                </a:ext>
              </a:extLst>
            </p:cNvPr>
            <p:cNvCxnSpPr/>
            <p:nvPr/>
          </p:nvCxnSpPr>
          <p:spPr>
            <a:xfrm>
              <a:off x="7055915" y="6604286"/>
              <a:ext cx="166699"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49345C9C-7E28-43CD-B18D-FB8650C7DB5B}"/>
              </a:ext>
            </a:extLst>
          </p:cNvPr>
          <p:cNvPicPr>
            <a:picLocks noChangeAspect="1"/>
          </p:cNvPicPr>
          <p:nvPr/>
        </p:nvPicPr>
        <p:blipFill rotWithShape="1">
          <a:blip r:embed="rId3"/>
          <a:srcRect l="23878" t="23396" r="21880" b="3501"/>
          <a:stretch/>
        </p:blipFill>
        <p:spPr>
          <a:xfrm>
            <a:off x="332283" y="2218084"/>
            <a:ext cx="2419707" cy="2572570"/>
          </a:xfrm>
          <a:prstGeom prst="rect">
            <a:avLst/>
          </a:prstGeom>
        </p:spPr>
      </p:pic>
      <p:sp>
        <p:nvSpPr>
          <p:cNvPr id="23" name="TextBox 22">
            <a:extLst>
              <a:ext uri="{FF2B5EF4-FFF2-40B4-BE49-F238E27FC236}">
                <a16:creationId xmlns:a16="http://schemas.microsoft.com/office/drawing/2014/main" id="{CB74ED4C-D37A-47CB-874A-705CAEE28C3B}"/>
              </a:ext>
            </a:extLst>
          </p:cNvPr>
          <p:cNvSpPr txBox="1"/>
          <p:nvPr/>
        </p:nvSpPr>
        <p:spPr>
          <a:xfrm>
            <a:off x="177629" y="1469024"/>
            <a:ext cx="8784202" cy="4031873"/>
          </a:xfrm>
          <a:prstGeom prst="rect">
            <a:avLst/>
          </a:prstGeom>
          <a:solidFill>
            <a:schemeClr val="tx2">
              <a:lumMod val="20000"/>
              <a:lumOff val="80000"/>
            </a:schemeClr>
          </a:solidFill>
        </p:spPr>
        <p:txBody>
          <a:bodyPr wrap="square" rtlCol="0">
            <a:spAutoFit/>
          </a:bodyPr>
          <a:lstStyle/>
          <a:p>
            <a:pPr algn="r" rtl="1"/>
            <a:r>
              <a:rPr lang="ar-SA" sz="3200" dirty="0">
                <a:latin typeface="Sakkal Majalla" panose="02000000000000000000" pitchFamily="2" charset="-78"/>
                <a:ea typeface="Arial" charset="0"/>
                <a:cs typeface="Sakkal Majalla" panose="02000000000000000000" pitchFamily="2" charset="-78"/>
              </a:rPr>
              <a:t>دليل المدربين:</a:t>
            </a:r>
          </a:p>
          <a:p>
            <a:pPr marL="214313" indent="-214313" algn="r" rtl="1">
              <a:buFont typeface="Arial" charset="0"/>
              <a:buChar char="•"/>
            </a:pPr>
            <a:r>
              <a:rPr lang="ar-SA" sz="3200" u="sng" dirty="0">
                <a:latin typeface="Sakkal Majalla" panose="02000000000000000000" pitchFamily="2" charset="-78"/>
                <a:ea typeface="Arial" charset="0"/>
                <a:cs typeface="Sakkal Majalla" panose="02000000000000000000" pitchFamily="2" charset="-78"/>
              </a:rPr>
              <a:t>الهدف: </a:t>
            </a:r>
            <a:r>
              <a:rPr lang="ar-SA" sz="3200" dirty="0">
                <a:latin typeface="Sakkal Majalla" panose="02000000000000000000" pitchFamily="2" charset="-78"/>
                <a:ea typeface="Arial" charset="0"/>
                <a:cs typeface="Sakkal Majalla" panose="02000000000000000000" pitchFamily="2" charset="-78"/>
              </a:rPr>
              <a:t>شرح </a:t>
            </a:r>
            <a:r>
              <a:rPr lang="ar-EG" sz="3200" dirty="0">
                <a:latin typeface="Sakkal Majalla" panose="02000000000000000000" pitchFamily="2" charset="-78"/>
                <a:ea typeface="Arial" charset="0"/>
                <a:cs typeface="Sakkal Majalla" panose="02000000000000000000" pitchFamily="2" charset="-78"/>
              </a:rPr>
              <a:t>انواع الاسواق المناسبة </a:t>
            </a:r>
            <a:r>
              <a:rPr lang="ar-SA" sz="3200" dirty="0">
                <a:latin typeface="Sakkal Majalla" panose="02000000000000000000" pitchFamily="2" charset="-78"/>
                <a:ea typeface="Arial" charset="0"/>
                <a:cs typeface="Sakkal Majalla" panose="02000000000000000000" pitchFamily="2" charset="-78"/>
              </a:rPr>
              <a:t>التي تخدم </a:t>
            </a:r>
            <a:r>
              <a:rPr lang="ar-EG" sz="3200" dirty="0">
                <a:latin typeface="Sakkal Majalla" panose="02000000000000000000" pitchFamily="2" charset="-78"/>
                <a:ea typeface="Arial" charset="0"/>
                <a:cs typeface="Sakkal Majalla" panose="02000000000000000000" pitchFamily="2" charset="-78"/>
              </a:rPr>
              <a:t>انواع النفايات المختلفة.</a:t>
            </a:r>
            <a:endParaRPr lang="ar-SA" sz="3200" dirty="0">
              <a:latin typeface="Sakkal Majalla" panose="02000000000000000000" pitchFamily="2" charset="-78"/>
              <a:ea typeface="Arial" charset="0"/>
              <a:cs typeface="Sakkal Majalla" panose="02000000000000000000" pitchFamily="2" charset="-78"/>
            </a:endParaRPr>
          </a:p>
          <a:p>
            <a:pPr marL="214313" indent="-214313" algn="r" rtl="1">
              <a:buFont typeface="Arial" charset="0"/>
              <a:buChar char="•"/>
            </a:pPr>
            <a:r>
              <a:rPr lang="ar-SA" sz="3200" u="sng" dirty="0">
                <a:latin typeface="Sakkal Majalla" panose="02000000000000000000" pitchFamily="2" charset="-78"/>
                <a:ea typeface="Arial" charset="0"/>
                <a:cs typeface="Sakkal Majalla" panose="02000000000000000000" pitchFamily="2" charset="-78"/>
              </a:rPr>
              <a:t>الرسالة: </a:t>
            </a:r>
            <a:r>
              <a:rPr lang="ar-EG" sz="3200" dirty="0">
                <a:latin typeface="Sakkal Majalla" panose="02000000000000000000" pitchFamily="2" charset="-78"/>
                <a:ea typeface="Arial" charset="0"/>
                <a:cs typeface="Sakkal Majalla" panose="02000000000000000000" pitchFamily="2" charset="-78"/>
              </a:rPr>
              <a:t>هناك اسواق شتى لكل نوع نفايات قد يلبي احتياجات السوق الحالية</a:t>
            </a:r>
          </a:p>
          <a:p>
            <a:pPr marL="214313" indent="-214313" algn="r" rtl="1">
              <a:buFont typeface="Arial" charset="0"/>
              <a:buChar char="•"/>
            </a:pPr>
            <a:r>
              <a:rPr lang="ar-EG" sz="3200" dirty="0">
                <a:latin typeface="Sakkal Majalla" panose="02000000000000000000" pitchFamily="2" charset="-78"/>
                <a:ea typeface="Arial" charset="0"/>
                <a:cs typeface="Sakkal Majalla" panose="02000000000000000000" pitchFamily="2" charset="-78"/>
              </a:rPr>
              <a:t> </a:t>
            </a:r>
            <a:r>
              <a:rPr lang="ar" sz="3200" u="sng" dirty="0">
                <a:latin typeface="Sakkal Majalla" panose="02000000000000000000" pitchFamily="2" charset="-78"/>
                <a:ea typeface="Arial" charset="0"/>
                <a:cs typeface="Sakkal Majalla" panose="02000000000000000000" pitchFamily="2" charset="-78"/>
              </a:rPr>
              <a:t>نصائح: </a:t>
            </a:r>
            <a:r>
              <a:rPr lang="ar-EG" sz="3200" dirty="0">
                <a:latin typeface="Sakkal Majalla" panose="02000000000000000000" pitchFamily="2" charset="-78"/>
                <a:ea typeface="Arial" charset="0"/>
                <a:cs typeface="Sakkal Majalla" panose="02000000000000000000" pitchFamily="2" charset="-78"/>
              </a:rPr>
              <a:t>استخدام العديد من الأمثلة من هذه الشريحة قدر الإمكان وضبط المثال على أفكار المتدربين. </a:t>
            </a:r>
          </a:p>
          <a:p>
            <a:pPr marL="214313" indent="-214313" algn="r" rtl="1">
              <a:buFont typeface="Arial" charset="0"/>
              <a:buChar char="•"/>
            </a:pPr>
            <a:r>
              <a:rPr lang="ar-EG" sz="3200" dirty="0">
                <a:latin typeface="Sakkal Majalla" panose="02000000000000000000" pitchFamily="2" charset="-78"/>
                <a:ea typeface="Arial" charset="0"/>
                <a:cs typeface="Sakkal Majalla" panose="02000000000000000000" pitchFamily="2" charset="-78"/>
              </a:rPr>
              <a:t> </a:t>
            </a:r>
            <a:r>
              <a:rPr lang="ar-SA" sz="3200" u="sng" dirty="0">
                <a:latin typeface="Sakkal Majalla" panose="02000000000000000000" pitchFamily="2" charset="-78"/>
                <a:ea typeface="Arial" charset="0"/>
                <a:cs typeface="Sakkal Majalla" panose="02000000000000000000" pitchFamily="2" charset="-78"/>
              </a:rPr>
              <a:t>المواد الازمة</a:t>
            </a:r>
            <a:r>
              <a:rPr lang="ar-SA" sz="3200" dirty="0">
                <a:latin typeface="Sakkal Majalla" panose="02000000000000000000" pitchFamily="2" charset="-78"/>
                <a:ea typeface="Arial" charset="0"/>
                <a:cs typeface="Sakkal Majalla" panose="02000000000000000000" pitchFamily="2" charset="-78"/>
              </a:rPr>
              <a:t>:</a:t>
            </a:r>
            <a:r>
              <a:rPr lang="en-US" sz="3200" dirty="0">
                <a:latin typeface="Sakkal Majalla" panose="02000000000000000000" pitchFamily="2" charset="-78"/>
                <a:ea typeface="Arial" charset="0"/>
                <a:cs typeface="Sakkal Majalla" panose="02000000000000000000" pitchFamily="2" charset="-78"/>
              </a:rPr>
              <a:t> </a:t>
            </a:r>
            <a:r>
              <a:rPr lang="ar-SA" sz="3200" dirty="0">
                <a:latin typeface="Sakkal Majalla" panose="02000000000000000000" pitchFamily="2" charset="-78"/>
                <a:ea typeface="Arial" charset="0"/>
                <a:cs typeface="Sakkal Majalla" panose="02000000000000000000" pitchFamily="2" charset="-78"/>
              </a:rPr>
              <a:t>شرائح العرض</a:t>
            </a:r>
          </a:p>
          <a:p>
            <a:pPr marL="257175" indent="-257175" algn="r" rtl="1">
              <a:buFont typeface="Arial" panose="020B0604020202020204" pitchFamily="34" charset="0"/>
              <a:buChar char="•"/>
            </a:pPr>
            <a:r>
              <a:rPr lang="ar" sz="3200" u="sng" dirty="0">
                <a:latin typeface="Sakkal Majalla" panose="02000000000000000000" pitchFamily="2" charset="-78"/>
                <a:ea typeface="Arial" charset="0"/>
                <a:cs typeface="Sakkal Majalla" panose="02000000000000000000" pitchFamily="2" charset="-78"/>
              </a:rPr>
              <a:t>التقديم:</a:t>
            </a:r>
            <a:r>
              <a:rPr lang="ar" sz="3200" dirty="0">
                <a:latin typeface="Sakkal Majalla" panose="02000000000000000000" pitchFamily="2" charset="-78"/>
                <a:ea typeface="Arial" charset="0"/>
                <a:cs typeface="Sakkal Majalla" panose="02000000000000000000" pitchFamily="2" charset="-78"/>
              </a:rPr>
              <a:t> محاضرة</a:t>
            </a:r>
          </a:p>
        </p:txBody>
      </p:sp>
    </p:spTree>
    <p:extLst>
      <p:ext uri="{BB962C8B-B14F-4D97-AF65-F5344CB8AC3E}">
        <p14:creationId xmlns:p14="http://schemas.microsoft.com/office/powerpoint/2010/main" val="387950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B866BDDC-2F8A-4A42-B9F7-DC4D99110500}"/>
              </a:ext>
            </a:extLst>
          </p:cNvPr>
          <p:cNvSpPr>
            <a:spLocks noGrp="1"/>
          </p:cNvSpPr>
          <p:nvPr>
            <p:ph type="title"/>
          </p:nvPr>
        </p:nvSpPr>
        <p:spPr/>
        <p:txBody>
          <a:bodyPr>
            <a:normAutofit/>
          </a:bodyPr>
          <a:lstStyle/>
          <a:p>
            <a:pPr algn="r" rtl="1"/>
            <a:r>
              <a:rPr lang="ar-EG" sz="3150" dirty="0"/>
              <a:t>الأهداف</a:t>
            </a:r>
            <a:endParaRPr lang="en-US" sz="3150" dirty="0"/>
          </a:p>
        </p:txBody>
      </p:sp>
      <p:sp>
        <p:nvSpPr>
          <p:cNvPr id="10" name="Content Placeholder 1">
            <a:extLst>
              <a:ext uri="{FF2B5EF4-FFF2-40B4-BE49-F238E27FC236}">
                <a16:creationId xmlns:a16="http://schemas.microsoft.com/office/drawing/2014/main" id="{5631183E-4934-AA45-9D40-C0751BF15B9E}"/>
              </a:ext>
            </a:extLst>
          </p:cNvPr>
          <p:cNvSpPr>
            <a:spLocks noGrp="1"/>
          </p:cNvSpPr>
          <p:nvPr>
            <p:ph type="body" idx="1"/>
          </p:nvPr>
        </p:nvSpPr>
        <p:spPr>
          <a:xfrm>
            <a:off x="685800" y="1616241"/>
            <a:ext cx="7772400" cy="5538537"/>
          </a:xfrm>
        </p:spPr>
        <p:txBody>
          <a:bodyPr>
            <a:noAutofit/>
          </a:bodyPr>
          <a:lstStyle/>
          <a:p>
            <a:pPr algn="r" rtl="1">
              <a:lnSpc>
                <a:spcPct val="114000"/>
              </a:lnSpc>
              <a:spcBef>
                <a:spcPts val="450"/>
              </a:spcBef>
              <a:spcAft>
                <a:spcPts val="450"/>
              </a:spcAft>
            </a:pPr>
            <a:r>
              <a:rPr lang="ar-EG" sz="3200" dirty="0">
                <a:solidFill>
                  <a:schemeClr val="tx1"/>
                </a:solidFill>
                <a:latin typeface="Sakkal Majalla" panose="02000000000000000000" pitchFamily="2" charset="-78"/>
                <a:cs typeface="Sakkal Majalla" panose="02000000000000000000" pitchFamily="2" charset="-78"/>
              </a:rPr>
              <a:t>دعم وإعداد فريق من المدربين مؤهلين</a:t>
            </a:r>
          </a:p>
          <a:p>
            <a:pPr algn="r" rtl="1">
              <a:lnSpc>
                <a:spcPct val="114000"/>
              </a:lnSpc>
              <a:spcBef>
                <a:spcPts val="450"/>
              </a:spcBef>
              <a:spcAft>
                <a:spcPts val="450"/>
              </a:spcAft>
            </a:pPr>
            <a:r>
              <a:rPr lang="ar-EG" sz="3200" dirty="0"/>
              <a:t>إعداد قائمة بالمدربين المؤهلين</a:t>
            </a:r>
          </a:p>
        </p:txBody>
      </p:sp>
      <p:sp>
        <p:nvSpPr>
          <p:cNvPr id="5" name="Rectangle: Rounded Corners 4">
            <a:extLst>
              <a:ext uri="{FF2B5EF4-FFF2-40B4-BE49-F238E27FC236}">
                <a16:creationId xmlns:a16="http://schemas.microsoft.com/office/drawing/2014/main" id="{FB2CA4EE-C5A7-421E-91F5-33125C22536F}"/>
              </a:ext>
            </a:extLst>
          </p:cNvPr>
          <p:cNvSpPr/>
          <p:nvPr/>
        </p:nvSpPr>
        <p:spPr>
          <a:xfrm>
            <a:off x="882316" y="3429000"/>
            <a:ext cx="7138737" cy="2695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rtl="1">
              <a:lnSpc>
                <a:spcPct val="114000"/>
              </a:lnSpc>
              <a:spcBef>
                <a:spcPts val="450"/>
              </a:spcBef>
              <a:spcAft>
                <a:spcPts val="450"/>
              </a:spcAft>
            </a:pPr>
            <a:r>
              <a:rPr lang="ar-EG" sz="2800" b="1" dirty="0">
                <a:solidFill>
                  <a:schemeClr val="bg1"/>
                </a:solidFill>
                <a:latin typeface="Sakkal Majalla" panose="02000000000000000000" pitchFamily="2" charset="-78"/>
                <a:cs typeface="Sakkal Majalla" panose="02000000000000000000" pitchFamily="2" charset="-78"/>
              </a:rPr>
              <a:t>الهدف من وجود مدربين:</a:t>
            </a:r>
          </a:p>
          <a:p>
            <a:pPr marL="457200" lvl="1" indent="-457200" algn="just" rtl="1">
              <a:lnSpc>
                <a:spcPct val="114000"/>
              </a:lnSpc>
              <a:spcBef>
                <a:spcPts val="450"/>
              </a:spcBef>
              <a:spcAft>
                <a:spcPts val="450"/>
              </a:spcAft>
              <a:buClr>
                <a:schemeClr val="bg1"/>
              </a:buClr>
              <a:buFont typeface="Wingdings" panose="05000000000000000000" pitchFamily="2" charset="2"/>
              <a:buChar char="ü"/>
            </a:pPr>
            <a:r>
              <a:rPr lang="ar-EG" sz="2800" b="1" dirty="0">
                <a:solidFill>
                  <a:schemeClr val="bg1"/>
                </a:solidFill>
                <a:latin typeface="Sakkal Majalla" panose="02000000000000000000" pitchFamily="2" charset="-78"/>
                <a:cs typeface="Sakkal Majalla" panose="02000000000000000000" pitchFamily="2" charset="-78"/>
              </a:rPr>
              <a:t>بناء قدرات مولدي النفايات بزيادة الوعى وذلك من خلال نشر ممارسات الحد من تولد النفايات - اعادة استخدامها - اعادة تدويرها</a:t>
            </a:r>
          </a:p>
          <a:p>
            <a:pPr marL="457200" lvl="1" indent="-457200" algn="just" rtl="1">
              <a:lnSpc>
                <a:spcPct val="114000"/>
              </a:lnSpc>
              <a:spcBef>
                <a:spcPts val="450"/>
              </a:spcBef>
              <a:spcAft>
                <a:spcPts val="450"/>
              </a:spcAft>
              <a:buClr>
                <a:schemeClr val="bg1"/>
              </a:buClr>
              <a:buFont typeface="Wingdings" panose="05000000000000000000" pitchFamily="2" charset="2"/>
              <a:buChar char="ü"/>
            </a:pPr>
            <a:r>
              <a:rPr lang="ar-EG" sz="2800" b="1" dirty="0">
                <a:solidFill>
                  <a:schemeClr val="bg1"/>
                </a:solidFill>
                <a:latin typeface="Sakkal Majalla" panose="02000000000000000000" pitchFamily="2" charset="-78"/>
                <a:cs typeface="Sakkal Majalla" panose="02000000000000000000" pitchFamily="2" charset="-78"/>
              </a:rPr>
              <a:t>الدعم في إعداد خطة متكاملة لإدارة النفايات.</a:t>
            </a:r>
            <a:endParaRPr lang="en-US" sz="2800" b="1" dirty="0">
              <a:solidFill>
                <a:schemeClr val="bg1"/>
              </a:solidFill>
              <a:latin typeface="Sakkal Majalla" panose="02000000000000000000" pitchFamily="2" charset="-78"/>
              <a:cs typeface="Sakkal Majalla" panose="02000000000000000000" pitchFamily="2" charset="-78"/>
            </a:endParaRPr>
          </a:p>
        </p:txBody>
      </p:sp>
      <p:sp>
        <p:nvSpPr>
          <p:cNvPr id="6" name="TextBox 5">
            <a:extLst>
              <a:ext uri="{FF2B5EF4-FFF2-40B4-BE49-F238E27FC236}">
                <a16:creationId xmlns:a16="http://schemas.microsoft.com/office/drawing/2014/main" id="{3756A1EA-28E7-46BB-955A-32CA75A47ABE}"/>
              </a:ext>
            </a:extLst>
          </p:cNvPr>
          <p:cNvSpPr txBox="1"/>
          <p:nvPr/>
        </p:nvSpPr>
        <p:spPr>
          <a:xfrm>
            <a:off x="223043" y="228600"/>
            <a:ext cx="1626197" cy="461665"/>
          </a:xfrm>
          <a:prstGeom prst="rect">
            <a:avLst/>
          </a:prstGeom>
          <a:solidFill>
            <a:schemeClr val="bg1"/>
          </a:solidFill>
        </p:spPr>
        <p:txBody>
          <a:bodyPr wrap="square" rtlCol="0">
            <a:spAutoFit/>
          </a:bodyPr>
          <a:lstStyle/>
          <a:p>
            <a:r>
              <a:rPr lang="en-US" sz="2400" b="1" dirty="0">
                <a:latin typeface="Sakkal Majalla" panose="02000000000000000000" pitchFamily="2" charset="-78"/>
                <a:cs typeface="Sakkal Majalla" panose="02000000000000000000" pitchFamily="2" charset="-78"/>
              </a:rPr>
              <a:t>10:15 – 10:30</a:t>
            </a:r>
          </a:p>
        </p:txBody>
      </p:sp>
    </p:spTree>
    <p:extLst>
      <p:ext uri="{BB962C8B-B14F-4D97-AF65-F5344CB8AC3E}">
        <p14:creationId xmlns:p14="http://schemas.microsoft.com/office/powerpoint/2010/main" val="17328068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14315" y="1670409"/>
            <a:ext cx="6067109" cy="4007251"/>
          </a:xfrm>
          <a:prstGeom prst="rect">
            <a:avLst/>
          </a:prstGeom>
        </p:spPr>
        <p:txBody>
          <a:bodyPr wrap="square">
            <a:spAutoFit/>
          </a:bodyPr>
          <a:lstStyle/>
          <a:p>
            <a:pPr marL="460375" lvl="2" indent="-342900" algn="just" rtl="1">
              <a:lnSpc>
                <a:spcPct val="120000"/>
              </a:lnSpc>
              <a:spcBef>
                <a:spcPts val="2400"/>
              </a:spcBef>
              <a:spcAft>
                <a:spcPts val="2400"/>
              </a:spcAft>
              <a:buFont typeface="Wingdings" panose="05000000000000000000" pitchFamily="2" charset="2"/>
              <a:buChar char="v"/>
              <a:tabLst>
                <a:tab pos="1371600" algn="l"/>
              </a:tabLst>
            </a:pPr>
            <a:r>
              <a:rPr lang="ar-EG" sz="2800" dirty="0">
                <a:latin typeface="Sakkal Majalla" panose="02000000000000000000" pitchFamily="2" charset="-78"/>
                <a:ea typeface="Arial" panose="020B0604020202020204" pitchFamily="34" charset="0"/>
                <a:cs typeface="Sakkal Majalla" panose="02000000000000000000" pitchFamily="2" charset="-78"/>
              </a:rPr>
              <a:t>انخفاض رسوم نقل النفايات ونفقات المشتريات</a:t>
            </a:r>
          </a:p>
          <a:p>
            <a:pPr marL="460375" lvl="2" indent="-342900" algn="just" rtl="1">
              <a:lnSpc>
                <a:spcPct val="120000"/>
              </a:lnSpc>
              <a:spcBef>
                <a:spcPts val="2400"/>
              </a:spcBef>
              <a:spcAft>
                <a:spcPts val="2400"/>
              </a:spcAft>
              <a:buFont typeface="Wingdings" panose="05000000000000000000" pitchFamily="2" charset="2"/>
              <a:buChar char="v"/>
              <a:tabLst>
                <a:tab pos="1371600" algn="l"/>
              </a:tabLst>
            </a:pPr>
            <a:r>
              <a:rPr lang="ar-EG" sz="2800" dirty="0">
                <a:latin typeface="Sakkal Majalla" panose="02000000000000000000" pitchFamily="2" charset="-78"/>
                <a:ea typeface="Arial" panose="020B0604020202020204" pitchFamily="34" charset="0"/>
                <a:cs typeface="Sakkal Majalla" panose="02000000000000000000" pitchFamily="2" charset="-78"/>
              </a:rPr>
              <a:t>توفير وقت وجهود العاملين</a:t>
            </a:r>
          </a:p>
          <a:p>
            <a:pPr marL="460375" lvl="2" indent="-342900" algn="just" rtl="1">
              <a:lnSpc>
                <a:spcPct val="120000"/>
              </a:lnSpc>
              <a:spcBef>
                <a:spcPts val="2400"/>
              </a:spcBef>
              <a:spcAft>
                <a:spcPts val="2400"/>
              </a:spcAft>
              <a:buFont typeface="Wingdings" panose="05000000000000000000" pitchFamily="2" charset="2"/>
              <a:buChar char="v"/>
              <a:tabLst>
                <a:tab pos="1371600" algn="l"/>
              </a:tabLst>
            </a:pPr>
            <a:r>
              <a:rPr lang="ar-EG" sz="2800" dirty="0">
                <a:latin typeface="Sakkal Majalla" panose="02000000000000000000" pitchFamily="2" charset="-78"/>
                <a:ea typeface="Arial" panose="020B0604020202020204" pitchFamily="34" charset="0"/>
                <a:cs typeface="Sakkal Majalla" panose="02000000000000000000" pitchFamily="2" charset="-78"/>
              </a:rPr>
              <a:t>الحد من نقاط الضغط في جمع النفايات من الموقع</a:t>
            </a:r>
          </a:p>
          <a:p>
            <a:pPr marL="460375" lvl="2" indent="-342900" algn="just" rtl="1">
              <a:lnSpc>
                <a:spcPct val="120000"/>
              </a:lnSpc>
              <a:spcBef>
                <a:spcPts val="2400"/>
              </a:spcBef>
              <a:spcAft>
                <a:spcPts val="2400"/>
              </a:spcAft>
              <a:buFont typeface="Wingdings" panose="05000000000000000000" pitchFamily="2" charset="2"/>
              <a:buChar char="v"/>
              <a:tabLst>
                <a:tab pos="1371600" algn="l"/>
              </a:tabLst>
            </a:pPr>
            <a:r>
              <a:rPr lang="ar-EG" sz="2800" dirty="0">
                <a:latin typeface="Sakkal Majalla" panose="02000000000000000000" pitchFamily="2" charset="-78"/>
                <a:ea typeface="Arial" panose="020B0604020202020204" pitchFamily="34" charset="0"/>
                <a:cs typeface="Sakkal Majalla" panose="02000000000000000000" pitchFamily="2" charset="-78"/>
              </a:rPr>
              <a:t>تحسين نظافة المكان</a:t>
            </a:r>
            <a:endParaRPr lang="en-US" sz="2800" dirty="0">
              <a:latin typeface="Sakkal Majalla" panose="02000000000000000000" pitchFamily="2" charset="-78"/>
              <a:ea typeface="Arial" panose="020B0604020202020204" pitchFamily="34" charset="0"/>
              <a:cs typeface="Sakkal Majalla" panose="02000000000000000000" pitchFamily="2" charset="-78"/>
            </a:endParaRPr>
          </a:p>
        </p:txBody>
      </p:sp>
      <p:grpSp>
        <p:nvGrpSpPr>
          <p:cNvPr id="2" name="Group 1">
            <a:extLst>
              <a:ext uri="{FF2B5EF4-FFF2-40B4-BE49-F238E27FC236}">
                <a16:creationId xmlns:a16="http://schemas.microsoft.com/office/drawing/2014/main" id="{8305D75E-3758-46F0-A262-AEA056BB5378}"/>
              </a:ext>
            </a:extLst>
          </p:cNvPr>
          <p:cNvGrpSpPr/>
          <p:nvPr/>
        </p:nvGrpSpPr>
        <p:grpSpPr>
          <a:xfrm>
            <a:off x="1314720" y="1670409"/>
            <a:ext cx="687075" cy="3801498"/>
            <a:chOff x="7154735" y="2021475"/>
            <a:chExt cx="687075" cy="3801498"/>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4735" y="2021475"/>
              <a:ext cx="677486" cy="67748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693" y="3150215"/>
              <a:ext cx="557569" cy="55756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4735" y="4159038"/>
              <a:ext cx="687075" cy="68707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6815" y="5209650"/>
              <a:ext cx="613323" cy="613323"/>
            </a:xfrm>
            <a:prstGeom prst="rect">
              <a:avLst/>
            </a:prstGeom>
          </p:spPr>
        </p:pic>
      </p:grpSp>
      <p:sp>
        <p:nvSpPr>
          <p:cNvPr id="11" name="Title 1">
            <a:extLst>
              <a:ext uri="{FF2B5EF4-FFF2-40B4-BE49-F238E27FC236}">
                <a16:creationId xmlns:a16="http://schemas.microsoft.com/office/drawing/2014/main" id="{3B83323C-A96A-43CD-BD17-F53FA415894C}"/>
              </a:ext>
            </a:extLst>
          </p:cNvPr>
          <p:cNvSpPr txBox="1">
            <a:spLocks/>
          </p:cNvSpPr>
          <p:nvPr/>
        </p:nvSpPr>
        <p:spPr>
          <a:xfrm>
            <a:off x="3669632" y="70233"/>
            <a:ext cx="4796547"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C00000"/>
                </a:solidFill>
                <a:latin typeface="Sakkal Majalla" panose="02000000000000000000" pitchFamily="2" charset="-78"/>
                <a:ea typeface="Gill Sans"/>
                <a:cs typeface="Sakkal Majalla" panose="02000000000000000000" pitchFamily="2" charset="-78"/>
                <a:sym typeface="Gill Sans"/>
              </a:rPr>
              <a:t>التدخلات وفرص التطوير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الفوائد</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3" name="Rectangle 12">
            <a:extLst>
              <a:ext uri="{FF2B5EF4-FFF2-40B4-BE49-F238E27FC236}">
                <a16:creationId xmlns:a16="http://schemas.microsoft.com/office/drawing/2014/main" id="{C588BB0B-0508-4985-93B9-DAFF11B6E467}"/>
              </a:ext>
            </a:extLst>
          </p:cNvPr>
          <p:cNvSpPr/>
          <p:nvPr/>
        </p:nvSpPr>
        <p:spPr>
          <a:xfrm>
            <a:off x="0" y="207586"/>
            <a:ext cx="3816217" cy="1384995"/>
          </a:xfrm>
          <a:prstGeom prst="rect">
            <a:avLst/>
          </a:prstGeom>
        </p:spPr>
        <p:txBody>
          <a:bodyPr wrap="square">
            <a:spAutoFit/>
          </a:bodyPr>
          <a:lstStyle/>
          <a:p>
            <a:pPr algn="r" rtl="1"/>
            <a:r>
              <a:rPr lang="ar-EG" sz="2800" dirty="0">
                <a:solidFill>
                  <a:schemeClr val="bg2"/>
                </a:solidFill>
                <a:latin typeface="Sakkal Majalla" panose="02000000000000000000" pitchFamily="2" charset="-78"/>
                <a:cs typeface="Sakkal Majalla" panose="02000000000000000000" pitchFamily="2" charset="-78"/>
              </a:rPr>
              <a:t>انخفاض محتمل بنسبة 20٪ في رسوم النقل والجهود المبذولة في إدارة النفايات</a:t>
            </a:r>
            <a:endParaRPr lang="en-US" sz="2800" dirty="0">
              <a:solidFill>
                <a:schemeClr val="bg2"/>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43293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283;p4"/>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None/>
            </a:pPr>
            <a:fld id="{00000000-1234-1234-1234-123412341234}" type="slidenum">
              <a:rPr lang="ar-EG">
                <a:latin typeface="Sakkal Majalla" panose="02000000000000000000" pitchFamily="2" charset="-78"/>
                <a:cs typeface="Sakkal Majalla" panose="02000000000000000000" pitchFamily="2" charset="-78"/>
              </a:rPr>
              <a:t>81</a:t>
            </a:fld>
            <a:endParaRPr>
              <a:latin typeface="Sakkal Majalla" panose="02000000000000000000" pitchFamily="2" charset="-78"/>
              <a:cs typeface="Sakkal Majalla" panose="02000000000000000000" pitchFamily="2" charset="-78"/>
            </a:endParaRPr>
          </a:p>
        </p:txBody>
      </p:sp>
      <p:sp>
        <p:nvSpPr>
          <p:cNvPr id="20" name="Google Shape;290;p4"/>
          <p:cNvSpPr txBox="1"/>
          <p:nvPr/>
        </p:nvSpPr>
        <p:spPr>
          <a:xfrm>
            <a:off x="3124200" y="6520954"/>
            <a:ext cx="2895600" cy="18462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ar-EG" sz="600">
                <a:solidFill>
                  <a:schemeClr val="dk1"/>
                </a:solidFill>
                <a:latin typeface="Sakkal Majalla" panose="02000000000000000000" pitchFamily="2" charset="-78"/>
                <a:ea typeface="Gill Sans"/>
                <a:cs typeface="Sakkal Majalla" panose="02000000000000000000" pitchFamily="2" charset="-78"/>
                <a:sym typeface="Gill Sans"/>
              </a:rPr>
              <a:t>USAID Recycling in Jordan Activity</a:t>
            </a:r>
            <a:endParaRPr sz="600">
              <a:solidFill>
                <a:schemeClr val="dk1"/>
              </a:solidFill>
              <a:latin typeface="Sakkal Majalla" panose="02000000000000000000" pitchFamily="2" charset="-78"/>
              <a:ea typeface="Gill Sans"/>
              <a:cs typeface="Sakkal Majalla" panose="02000000000000000000" pitchFamily="2" charset="-78"/>
              <a:sym typeface="Gill Sans"/>
            </a:endParaRPr>
          </a:p>
        </p:txBody>
      </p:sp>
      <p:sp>
        <p:nvSpPr>
          <p:cNvPr id="7" name="Title 1">
            <a:extLst>
              <a:ext uri="{FF2B5EF4-FFF2-40B4-BE49-F238E27FC236}">
                <a16:creationId xmlns:a16="http://schemas.microsoft.com/office/drawing/2014/main" id="{381A6527-3826-44B0-9318-29FBC86DFEB4}"/>
              </a:ext>
            </a:extLst>
          </p:cNvPr>
          <p:cNvSpPr txBox="1">
            <a:spLocks/>
          </p:cNvSpPr>
          <p:nvPr/>
        </p:nvSpPr>
        <p:spPr>
          <a:xfrm>
            <a:off x="2954215" y="182880"/>
            <a:ext cx="5627667"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C00000"/>
                </a:solidFill>
                <a:latin typeface="Sakkal Majalla" panose="02000000000000000000" pitchFamily="2" charset="-78"/>
                <a:ea typeface="Gill Sans"/>
                <a:cs typeface="Sakkal Majalla" panose="02000000000000000000" pitchFamily="2" charset="-78"/>
                <a:sym typeface="Gill Sans"/>
              </a:rPr>
              <a:t>التدخلات وفرص التطوير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أمثلة  لفرص عامة لإدارة النفايات</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pic>
        <p:nvPicPr>
          <p:cNvPr id="8" name="Picture 2" descr="Paper recycling flourishing; separation at source important">
            <a:extLst>
              <a:ext uri="{FF2B5EF4-FFF2-40B4-BE49-F238E27FC236}">
                <a16:creationId xmlns:a16="http://schemas.microsoft.com/office/drawing/2014/main" id="{0052E03D-3308-42A8-B4BA-D7465889F1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96505"/>
            <a:ext cx="1887164" cy="18494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9334" y="1481880"/>
            <a:ext cx="1717971" cy="1864062"/>
          </a:xfrm>
          <a:prstGeom prst="rect">
            <a:avLst/>
          </a:prstGeom>
        </p:spPr>
      </p:pic>
      <p:sp>
        <p:nvSpPr>
          <p:cNvPr id="12" name="Google Shape;285;p4"/>
          <p:cNvSpPr/>
          <p:nvPr/>
        </p:nvSpPr>
        <p:spPr>
          <a:xfrm>
            <a:off x="3893380" y="1670817"/>
            <a:ext cx="4790204" cy="3530863"/>
          </a:xfrm>
          <a:prstGeom prst="rect">
            <a:avLst/>
          </a:prstGeom>
          <a:noFill/>
          <a:ln>
            <a:noFill/>
          </a:ln>
        </p:spPr>
        <p:txBody>
          <a:bodyPr spcFirstLastPara="1" wrap="square" lIns="91425" tIns="45700" rIns="91425" bIns="45700" anchor="t" anchorCtr="0">
            <a:spAutoFit/>
          </a:bodyPr>
          <a:lstStyle/>
          <a:p>
            <a:pPr marL="342900" lvl="0" indent="-342900" algn="r" rtl="1">
              <a:lnSpc>
                <a:spcPct val="114000"/>
              </a:lnSpc>
              <a:buClr>
                <a:srgbClr val="635C5B"/>
              </a:buClr>
              <a:buSzPts val="2400"/>
              <a:buFont typeface="Wingdings" panose="05000000000000000000" pitchFamily="2" charset="2"/>
              <a:buChar char="v"/>
            </a:pPr>
            <a:r>
              <a:rPr lang="ar-EG" sz="2800" dirty="0">
                <a:solidFill>
                  <a:schemeClr val="tx1"/>
                </a:solidFill>
                <a:latin typeface="Sakkal Majalla" panose="02000000000000000000" pitchFamily="2" charset="-78"/>
                <a:ea typeface="Helvetica Neue"/>
                <a:cs typeface="Sakkal Majalla" panose="02000000000000000000" pitchFamily="2" charset="-78"/>
                <a:sym typeface="Helvetica Neue"/>
              </a:rPr>
              <a:t>انشاء نقاط للتجميع</a:t>
            </a:r>
          </a:p>
          <a:p>
            <a:pPr marL="342900" lvl="0" indent="-342900" algn="r" rtl="1">
              <a:lnSpc>
                <a:spcPct val="114000"/>
              </a:lnSpc>
              <a:buClr>
                <a:srgbClr val="635C5B"/>
              </a:buClr>
              <a:buSzPts val="2400"/>
              <a:buFont typeface="Wingdings" panose="05000000000000000000" pitchFamily="2" charset="2"/>
              <a:buChar char="v"/>
            </a:pPr>
            <a:r>
              <a:rPr lang="ar-EG" sz="2800" dirty="0">
                <a:solidFill>
                  <a:schemeClr val="tx1"/>
                </a:solidFill>
                <a:latin typeface="Sakkal Majalla" panose="02000000000000000000" pitchFamily="2" charset="-78"/>
                <a:ea typeface="Helvetica Neue"/>
                <a:cs typeface="Sakkal Majalla" panose="02000000000000000000" pitchFamily="2" charset="-78"/>
                <a:sym typeface="Helvetica Neue"/>
              </a:rPr>
              <a:t>الفصل من المصدر</a:t>
            </a:r>
          </a:p>
          <a:p>
            <a:pPr marL="342900" lvl="0" indent="-342900" algn="r" rtl="1">
              <a:lnSpc>
                <a:spcPct val="114000"/>
              </a:lnSpc>
              <a:buClr>
                <a:srgbClr val="635C5B"/>
              </a:buClr>
              <a:buSzPts val="2400"/>
              <a:buFont typeface="Wingdings" panose="05000000000000000000" pitchFamily="2" charset="2"/>
              <a:buChar char="v"/>
            </a:pPr>
            <a:r>
              <a:rPr lang="ar-EG" sz="2800" dirty="0">
                <a:solidFill>
                  <a:schemeClr val="tx1"/>
                </a:solidFill>
                <a:latin typeface="Sakkal Majalla" panose="02000000000000000000" pitchFamily="2" charset="-78"/>
                <a:ea typeface="Helvetica Neue"/>
                <a:cs typeface="Sakkal Majalla" panose="02000000000000000000" pitchFamily="2" charset="-78"/>
                <a:sym typeface="Helvetica Neue"/>
              </a:rPr>
              <a:t> الاختيار المناسب لأماكن وضع حاويات إعادة التدوير </a:t>
            </a:r>
          </a:p>
          <a:p>
            <a:pPr marL="342900" lvl="0" indent="-342900" algn="r" rtl="1">
              <a:lnSpc>
                <a:spcPct val="114000"/>
              </a:lnSpc>
              <a:buClr>
                <a:srgbClr val="635C5B"/>
              </a:buClr>
              <a:buSzPts val="2400"/>
              <a:buFont typeface="Wingdings" panose="05000000000000000000" pitchFamily="2" charset="2"/>
              <a:buChar char="v"/>
            </a:pPr>
            <a:r>
              <a:rPr lang="ar-EG" sz="2800" dirty="0">
                <a:solidFill>
                  <a:schemeClr val="tx1"/>
                </a:solidFill>
                <a:latin typeface="Sakkal Majalla" panose="02000000000000000000" pitchFamily="2" charset="-78"/>
                <a:ea typeface="Helvetica Neue"/>
                <a:cs typeface="Sakkal Majalla" panose="02000000000000000000" pitchFamily="2" charset="-78"/>
                <a:sym typeface="Helvetica Neue"/>
              </a:rPr>
              <a:t>تقديم دورات تدريبية و / أو نصائح ومعلومات للموظفين لزيادة وعيهم ومهاراتهم</a:t>
            </a:r>
            <a:endParaRPr lang="en-US" sz="2800" dirty="0">
              <a:solidFill>
                <a:schemeClr val="tx1"/>
              </a:solidFill>
              <a:latin typeface="Sakkal Majalla" panose="02000000000000000000" pitchFamily="2" charset="-78"/>
              <a:ea typeface="Helvetica Neue"/>
              <a:cs typeface="Sakkal Majalla" panose="02000000000000000000" pitchFamily="2" charset="-78"/>
              <a:sym typeface="Helvetica Neue"/>
            </a:endParaRPr>
          </a:p>
          <a:p>
            <a:pPr marL="342900" lvl="0" indent="-342900" algn="r" rtl="1">
              <a:lnSpc>
                <a:spcPct val="114000"/>
              </a:lnSpc>
              <a:buClr>
                <a:srgbClr val="635C5B"/>
              </a:buClr>
              <a:buSzPts val="2400"/>
              <a:buFont typeface="Wingdings" panose="05000000000000000000" pitchFamily="2" charset="2"/>
              <a:buChar char="v"/>
            </a:pPr>
            <a:r>
              <a:rPr lang="ar-EG" sz="2800" dirty="0">
                <a:solidFill>
                  <a:schemeClr val="tx1"/>
                </a:solidFill>
                <a:latin typeface="Sakkal Majalla" panose="02000000000000000000" pitchFamily="2" charset="-78"/>
                <a:ea typeface="Helvetica Neue"/>
                <a:cs typeface="Sakkal Majalla" panose="02000000000000000000" pitchFamily="2" charset="-78"/>
                <a:sym typeface="Helvetica Neue"/>
              </a:rPr>
              <a:t>الترويج للمنتجات الخضراء</a:t>
            </a:r>
          </a:p>
        </p:txBody>
      </p:sp>
      <p:pic>
        <p:nvPicPr>
          <p:cNvPr id="9" name="Picture 8">
            <a:extLst>
              <a:ext uri="{FF2B5EF4-FFF2-40B4-BE49-F238E27FC236}">
                <a16:creationId xmlns:a16="http://schemas.microsoft.com/office/drawing/2014/main" id="{21452488-841F-497B-8FF9-E0DD5C3DCC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450" y="4690880"/>
            <a:ext cx="2347883" cy="1170437"/>
          </a:xfrm>
          <a:prstGeom prst="rect">
            <a:avLst/>
          </a:prstGeom>
        </p:spPr>
      </p:pic>
      <p:pic>
        <p:nvPicPr>
          <p:cNvPr id="10" name="Picture 9">
            <a:extLst>
              <a:ext uri="{FF2B5EF4-FFF2-40B4-BE49-F238E27FC236}">
                <a16:creationId xmlns:a16="http://schemas.microsoft.com/office/drawing/2014/main" id="{B7F49B8C-5258-4D21-B006-724FCEBFD1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195" y="3512059"/>
            <a:ext cx="3142395" cy="1108837"/>
          </a:xfrm>
          <a:prstGeom prst="rect">
            <a:avLst/>
          </a:prstGeom>
        </p:spPr>
      </p:pic>
    </p:spTree>
    <p:extLst>
      <p:ext uri="{BB962C8B-B14F-4D97-AF65-F5344CB8AC3E}">
        <p14:creationId xmlns:p14="http://schemas.microsoft.com/office/powerpoint/2010/main" val="99211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283;p4"/>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None/>
            </a:pPr>
            <a:fld id="{00000000-1234-1234-1234-123412341234}" type="slidenum">
              <a:rPr lang="ar-EG">
                <a:latin typeface="Sakkal Majalla" panose="02000000000000000000" pitchFamily="2" charset="-78"/>
                <a:cs typeface="Sakkal Majalla" panose="02000000000000000000" pitchFamily="2" charset="-78"/>
              </a:rPr>
              <a:t>82</a:t>
            </a:fld>
            <a:endParaRPr>
              <a:latin typeface="Sakkal Majalla" panose="02000000000000000000" pitchFamily="2" charset="-78"/>
              <a:cs typeface="Sakkal Majalla" panose="02000000000000000000" pitchFamily="2" charset="-78"/>
            </a:endParaRPr>
          </a:p>
        </p:txBody>
      </p:sp>
      <p:sp>
        <p:nvSpPr>
          <p:cNvPr id="20" name="Google Shape;290;p4"/>
          <p:cNvSpPr txBox="1"/>
          <p:nvPr/>
        </p:nvSpPr>
        <p:spPr>
          <a:xfrm>
            <a:off x="3124200" y="6520954"/>
            <a:ext cx="2895600" cy="18462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ar-EG" sz="600">
                <a:solidFill>
                  <a:schemeClr val="dk1"/>
                </a:solidFill>
                <a:latin typeface="Sakkal Majalla" panose="02000000000000000000" pitchFamily="2" charset="-78"/>
                <a:ea typeface="Gill Sans"/>
                <a:cs typeface="Sakkal Majalla" panose="02000000000000000000" pitchFamily="2" charset="-78"/>
                <a:sym typeface="Gill Sans"/>
              </a:rPr>
              <a:t>USAID Recycling in Jordan Activity</a:t>
            </a:r>
            <a:endParaRPr sz="600">
              <a:solidFill>
                <a:schemeClr val="dk1"/>
              </a:solidFill>
              <a:latin typeface="Sakkal Majalla" panose="02000000000000000000" pitchFamily="2" charset="-78"/>
              <a:ea typeface="Gill Sans"/>
              <a:cs typeface="Sakkal Majalla" panose="02000000000000000000" pitchFamily="2" charset="-78"/>
              <a:sym typeface="Gill Sans"/>
            </a:endParaRPr>
          </a:p>
        </p:txBody>
      </p:sp>
      <p:sp>
        <p:nvSpPr>
          <p:cNvPr id="7" name="Title 1">
            <a:extLst>
              <a:ext uri="{FF2B5EF4-FFF2-40B4-BE49-F238E27FC236}">
                <a16:creationId xmlns:a16="http://schemas.microsoft.com/office/drawing/2014/main" id="{381A6527-3826-44B0-9318-29FBC86DFEB4}"/>
              </a:ext>
            </a:extLst>
          </p:cNvPr>
          <p:cNvSpPr txBox="1">
            <a:spLocks/>
          </p:cNvSpPr>
          <p:nvPr/>
        </p:nvSpPr>
        <p:spPr>
          <a:xfrm>
            <a:off x="2954215" y="182880"/>
            <a:ext cx="5627667"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C00000"/>
                </a:solidFill>
                <a:latin typeface="Sakkal Majalla" panose="02000000000000000000" pitchFamily="2" charset="-78"/>
                <a:ea typeface="Gill Sans"/>
                <a:cs typeface="Sakkal Majalla" panose="02000000000000000000" pitchFamily="2" charset="-78"/>
                <a:sym typeface="Gill Sans"/>
              </a:rPr>
              <a:t>التدخلات وفرص التطوير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أمثلة لفرص الحد من الإستخدام</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2" name="Google Shape;285;p4"/>
          <p:cNvSpPr/>
          <p:nvPr/>
        </p:nvSpPr>
        <p:spPr>
          <a:xfrm>
            <a:off x="5034914" y="1850486"/>
            <a:ext cx="3546968" cy="2618369"/>
          </a:xfrm>
          <a:prstGeom prst="rect">
            <a:avLst/>
          </a:prstGeom>
          <a:noFill/>
          <a:ln>
            <a:noFill/>
          </a:ln>
        </p:spPr>
        <p:txBody>
          <a:bodyPr spcFirstLastPara="1" wrap="square" lIns="91425" tIns="45700" rIns="91425" bIns="45700" anchor="t" anchorCtr="0">
            <a:spAutoFit/>
          </a:bodyPr>
          <a:lstStyle/>
          <a:p>
            <a:pPr marL="342900" lvl="0" indent="-342900" algn="r" rtl="1">
              <a:lnSpc>
                <a:spcPct val="114000"/>
              </a:lnSpc>
              <a:buClr>
                <a:srgbClr val="635C5B"/>
              </a:buClr>
              <a:buSzPts val="2400"/>
              <a:buFont typeface="Wingdings" panose="05000000000000000000" pitchFamily="2" charset="2"/>
              <a:buChar char="v"/>
            </a:pPr>
            <a:r>
              <a:rPr lang="ar-EG" sz="2400" dirty="0">
                <a:solidFill>
                  <a:schemeClr val="tx1"/>
                </a:solidFill>
                <a:latin typeface="Sakkal Majalla" panose="02000000000000000000" pitchFamily="2" charset="-78"/>
                <a:ea typeface="Helvetica Neue"/>
                <a:cs typeface="Sakkal Majalla" panose="02000000000000000000" pitchFamily="2" charset="-78"/>
                <a:sym typeface="Helvetica Neue"/>
              </a:rPr>
              <a:t>طباعة الورق على الوجهين</a:t>
            </a:r>
          </a:p>
          <a:p>
            <a:pPr marL="342900" lvl="0" indent="-342900" algn="r" rtl="1">
              <a:lnSpc>
                <a:spcPct val="114000"/>
              </a:lnSpc>
              <a:buClr>
                <a:srgbClr val="635C5B"/>
              </a:buClr>
              <a:buSzPts val="2400"/>
              <a:buFont typeface="Wingdings" panose="05000000000000000000" pitchFamily="2" charset="2"/>
              <a:buChar char="v"/>
            </a:pPr>
            <a:r>
              <a:rPr lang="ar-EG" sz="2400" dirty="0">
                <a:solidFill>
                  <a:schemeClr val="tx1"/>
                </a:solidFill>
                <a:latin typeface="Sakkal Majalla" panose="02000000000000000000" pitchFamily="2" charset="-78"/>
                <a:ea typeface="Helvetica Neue"/>
                <a:cs typeface="Sakkal Majalla" panose="02000000000000000000" pitchFamily="2" charset="-78"/>
                <a:sym typeface="Helvetica Neue"/>
              </a:rPr>
              <a:t>الاقتصار على طباعة المواد الضرورية فقط عند استخدام الطابعات</a:t>
            </a:r>
          </a:p>
          <a:p>
            <a:pPr marL="342900" lvl="0" indent="-342900" algn="r" rtl="1">
              <a:lnSpc>
                <a:spcPct val="114000"/>
              </a:lnSpc>
              <a:buClr>
                <a:srgbClr val="635C5B"/>
              </a:buClr>
              <a:buSzPts val="2400"/>
              <a:buFont typeface="Wingdings" panose="05000000000000000000" pitchFamily="2" charset="2"/>
              <a:buChar char="v"/>
            </a:pPr>
            <a:r>
              <a:rPr lang="ar-EG" sz="2400" dirty="0">
                <a:solidFill>
                  <a:schemeClr val="tx1"/>
                </a:solidFill>
                <a:latin typeface="Sakkal Majalla" panose="02000000000000000000" pitchFamily="2" charset="-78"/>
                <a:ea typeface="Helvetica Neue"/>
                <a:cs typeface="Sakkal Majalla" panose="02000000000000000000" pitchFamily="2" charset="-78"/>
                <a:sym typeface="Helvetica Neue"/>
              </a:rPr>
              <a:t>ضع موزعًا للصابون والشامبو في الغرف بدلًا من المغلف بشكل فردي</a:t>
            </a:r>
          </a:p>
        </p:txBody>
      </p:sp>
      <p:pic>
        <p:nvPicPr>
          <p:cNvPr id="8" name="Picture 2">
            <a:extLst>
              <a:ext uri="{FF2B5EF4-FFF2-40B4-BE49-F238E27FC236}">
                <a16:creationId xmlns:a16="http://schemas.microsoft.com/office/drawing/2014/main" id="{6E889F47-D050-42A1-9F21-23B836F50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0432" y="3972815"/>
            <a:ext cx="2192919" cy="19707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588" y="1850486"/>
            <a:ext cx="4176763" cy="1944723"/>
          </a:xfrm>
          <a:prstGeom prst="rect">
            <a:avLst/>
          </a:prstGeom>
        </p:spPr>
      </p:pic>
      <p:pic>
        <p:nvPicPr>
          <p:cNvPr id="9" name="Picture 8">
            <a:extLst>
              <a:ext uri="{FF2B5EF4-FFF2-40B4-BE49-F238E27FC236}">
                <a16:creationId xmlns:a16="http://schemas.microsoft.com/office/drawing/2014/main" id="{D76586B2-6628-466F-AE7B-67D144D545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730" y="3994291"/>
            <a:ext cx="3096362" cy="2322272"/>
          </a:xfrm>
          <a:prstGeom prst="rect">
            <a:avLst/>
          </a:prstGeom>
        </p:spPr>
      </p:pic>
    </p:spTree>
    <p:extLst>
      <p:ext uri="{BB962C8B-B14F-4D97-AF65-F5344CB8AC3E}">
        <p14:creationId xmlns:p14="http://schemas.microsoft.com/office/powerpoint/2010/main" val="365692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283;p4"/>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None/>
            </a:pPr>
            <a:fld id="{00000000-1234-1234-1234-123412341234}" type="slidenum">
              <a:rPr lang="ar-EG">
                <a:latin typeface="Sakkal Majalla" panose="02000000000000000000" pitchFamily="2" charset="-78"/>
                <a:cs typeface="Sakkal Majalla" panose="02000000000000000000" pitchFamily="2" charset="-78"/>
              </a:rPr>
              <a:t>83</a:t>
            </a:fld>
            <a:endParaRPr>
              <a:latin typeface="Sakkal Majalla" panose="02000000000000000000" pitchFamily="2" charset="-78"/>
              <a:cs typeface="Sakkal Majalla" panose="02000000000000000000" pitchFamily="2" charset="-78"/>
            </a:endParaRPr>
          </a:p>
        </p:txBody>
      </p:sp>
      <p:sp>
        <p:nvSpPr>
          <p:cNvPr id="20" name="Google Shape;290;p4"/>
          <p:cNvSpPr txBox="1"/>
          <p:nvPr/>
        </p:nvSpPr>
        <p:spPr>
          <a:xfrm>
            <a:off x="3124200" y="6520954"/>
            <a:ext cx="2895600" cy="18462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ar-EG" sz="600">
                <a:solidFill>
                  <a:schemeClr val="dk1"/>
                </a:solidFill>
                <a:latin typeface="Sakkal Majalla" panose="02000000000000000000" pitchFamily="2" charset="-78"/>
                <a:ea typeface="Gill Sans"/>
                <a:cs typeface="Sakkal Majalla" panose="02000000000000000000" pitchFamily="2" charset="-78"/>
                <a:sym typeface="Gill Sans"/>
              </a:rPr>
              <a:t>USAID Recycling in Jordan Activity</a:t>
            </a:r>
            <a:endParaRPr sz="600">
              <a:solidFill>
                <a:schemeClr val="dk1"/>
              </a:solidFill>
              <a:latin typeface="Sakkal Majalla" panose="02000000000000000000" pitchFamily="2" charset="-78"/>
              <a:ea typeface="Gill Sans"/>
              <a:cs typeface="Sakkal Majalla" panose="02000000000000000000" pitchFamily="2" charset="-78"/>
              <a:sym typeface="Gill Sans"/>
            </a:endParaRPr>
          </a:p>
        </p:txBody>
      </p:sp>
      <p:sp>
        <p:nvSpPr>
          <p:cNvPr id="7" name="Title 1">
            <a:extLst>
              <a:ext uri="{FF2B5EF4-FFF2-40B4-BE49-F238E27FC236}">
                <a16:creationId xmlns:a16="http://schemas.microsoft.com/office/drawing/2014/main" id="{381A6527-3826-44B0-9318-29FBC86DFEB4}"/>
              </a:ext>
            </a:extLst>
          </p:cNvPr>
          <p:cNvSpPr txBox="1">
            <a:spLocks/>
          </p:cNvSpPr>
          <p:nvPr/>
        </p:nvSpPr>
        <p:spPr>
          <a:xfrm>
            <a:off x="2954215" y="182880"/>
            <a:ext cx="5627667"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C00000"/>
                </a:solidFill>
                <a:latin typeface="Sakkal Majalla" panose="02000000000000000000" pitchFamily="2" charset="-78"/>
                <a:ea typeface="Gill Sans"/>
                <a:cs typeface="Sakkal Majalla" panose="02000000000000000000" pitchFamily="2" charset="-78"/>
                <a:sym typeface="Gill Sans"/>
              </a:rPr>
              <a:t>التدخلات وفرص التطوير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أمثلة لفرص إعادة الإستخدام</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2" name="Google Shape;285;p4"/>
          <p:cNvSpPr/>
          <p:nvPr/>
        </p:nvSpPr>
        <p:spPr>
          <a:xfrm>
            <a:off x="3680114" y="1657913"/>
            <a:ext cx="5019345" cy="4723432"/>
          </a:xfrm>
          <a:prstGeom prst="rect">
            <a:avLst/>
          </a:prstGeom>
          <a:noFill/>
          <a:ln>
            <a:noFill/>
          </a:ln>
        </p:spPr>
        <p:txBody>
          <a:bodyPr spcFirstLastPara="1" wrap="square" lIns="91425" tIns="45700" rIns="91425" bIns="45700" anchor="t" anchorCtr="0">
            <a:spAutoFit/>
          </a:bodyPr>
          <a:lstStyle/>
          <a:p>
            <a:pPr marL="457200" indent="-457200" algn="r" rtl="1">
              <a:lnSpc>
                <a:spcPct val="114000"/>
              </a:lnSpc>
              <a:buClr>
                <a:srgbClr val="635C5B"/>
              </a:buClr>
              <a:buSzPts val="2400"/>
              <a:buFont typeface="Wingdings" panose="05000000000000000000" pitchFamily="2" charset="2"/>
              <a:buChar char="v"/>
            </a:pPr>
            <a:r>
              <a:rPr lang="ar-EG" sz="2400" dirty="0">
                <a:solidFill>
                  <a:schemeClr val="tx1"/>
                </a:solidFill>
                <a:latin typeface="Sakkal Majalla" panose="02000000000000000000" pitchFamily="2" charset="-78"/>
                <a:ea typeface="Helvetica Neue"/>
                <a:cs typeface="Sakkal Majalla" panose="02000000000000000000" pitchFamily="2" charset="-78"/>
                <a:sym typeface="Helvetica Neue"/>
              </a:rPr>
              <a:t>إعادة عبوات البلاستك</a:t>
            </a:r>
            <a:r>
              <a:rPr lang="en-US" sz="2400" dirty="0">
                <a:solidFill>
                  <a:schemeClr val="tx1"/>
                </a:solidFill>
                <a:latin typeface="Sakkal Majalla" panose="02000000000000000000" pitchFamily="2" charset="-78"/>
                <a:ea typeface="Helvetica Neue"/>
                <a:cs typeface="Sakkal Majalla" panose="02000000000000000000" pitchFamily="2" charset="-78"/>
                <a:sym typeface="Helvetica Neue"/>
              </a:rPr>
              <a:t>/</a:t>
            </a:r>
            <a:r>
              <a:rPr lang="ar-EG" sz="2400" dirty="0">
                <a:solidFill>
                  <a:schemeClr val="tx1"/>
                </a:solidFill>
                <a:latin typeface="Sakkal Majalla" panose="02000000000000000000" pitchFamily="2" charset="-78"/>
                <a:ea typeface="Helvetica Neue"/>
                <a:cs typeface="Sakkal Majalla" panose="02000000000000000000" pitchFamily="2" charset="-78"/>
                <a:sym typeface="Helvetica Neue"/>
              </a:rPr>
              <a:t>زيت المحرك</a:t>
            </a:r>
            <a:r>
              <a:rPr lang="en-US" sz="2400" dirty="0">
                <a:solidFill>
                  <a:schemeClr val="tx1"/>
                </a:solidFill>
                <a:latin typeface="Sakkal Majalla" panose="02000000000000000000" pitchFamily="2" charset="-78"/>
                <a:ea typeface="Helvetica Neue"/>
                <a:cs typeface="Sakkal Majalla" panose="02000000000000000000" pitchFamily="2" charset="-78"/>
                <a:sym typeface="Helvetica Neue"/>
              </a:rPr>
              <a:t>/</a:t>
            </a:r>
            <a:r>
              <a:rPr lang="ar-EG" sz="2400" dirty="0">
                <a:solidFill>
                  <a:schemeClr val="tx1"/>
                </a:solidFill>
                <a:latin typeface="Sakkal Majalla" panose="02000000000000000000" pitchFamily="2" charset="-78"/>
                <a:ea typeface="Helvetica Neue"/>
                <a:cs typeface="Sakkal Majalla" panose="02000000000000000000" pitchFamily="2" charset="-78"/>
                <a:sym typeface="Helvetica Neue"/>
              </a:rPr>
              <a:t>البطاريات</a:t>
            </a:r>
            <a:r>
              <a:rPr lang="en-US" sz="2400" dirty="0">
                <a:solidFill>
                  <a:schemeClr val="tx1"/>
                </a:solidFill>
                <a:latin typeface="Sakkal Majalla" panose="02000000000000000000" pitchFamily="2" charset="-78"/>
                <a:ea typeface="Helvetica Neue"/>
                <a:cs typeface="Sakkal Majalla" panose="02000000000000000000" pitchFamily="2" charset="-78"/>
                <a:sym typeface="Helvetica Neue"/>
              </a:rPr>
              <a:t>/</a:t>
            </a:r>
            <a:r>
              <a:rPr lang="ar-EG" sz="2400" dirty="0">
                <a:solidFill>
                  <a:schemeClr val="tx1"/>
                </a:solidFill>
                <a:latin typeface="Sakkal Majalla" panose="02000000000000000000" pitchFamily="2" charset="-78"/>
                <a:ea typeface="Helvetica Neue"/>
                <a:cs typeface="Sakkal Majalla" panose="02000000000000000000" pitchFamily="2" charset="-78"/>
                <a:sym typeface="Helvetica Neue"/>
              </a:rPr>
              <a:t>خراطيش الحبر الى الموردين</a:t>
            </a:r>
          </a:p>
          <a:p>
            <a:pPr marL="457200" indent="-457200" algn="r" rtl="1">
              <a:lnSpc>
                <a:spcPct val="114000"/>
              </a:lnSpc>
              <a:buClr>
                <a:srgbClr val="635C5B"/>
              </a:buClr>
              <a:buSzPts val="2400"/>
              <a:buFont typeface="Wingdings" panose="05000000000000000000" pitchFamily="2" charset="2"/>
              <a:buChar char="v"/>
            </a:pPr>
            <a:r>
              <a:rPr lang="ar-EG" sz="2400" dirty="0">
                <a:solidFill>
                  <a:schemeClr val="tx1"/>
                </a:solidFill>
                <a:latin typeface="Sakkal Majalla" panose="02000000000000000000" pitchFamily="2" charset="-78"/>
                <a:ea typeface="Helvetica Neue"/>
                <a:cs typeface="Sakkal Majalla" panose="02000000000000000000" pitchFamily="2" charset="-78"/>
                <a:sym typeface="Helvetica Neue"/>
              </a:rPr>
              <a:t>إعادة استخدام أكياس الغسيل البلاستيكية المستخدمة في غرف النزلاء بالفنادق</a:t>
            </a:r>
          </a:p>
          <a:p>
            <a:pPr marL="457200" indent="-457200" algn="r" rtl="1">
              <a:lnSpc>
                <a:spcPct val="114000"/>
              </a:lnSpc>
              <a:buClr>
                <a:srgbClr val="635C5B"/>
              </a:buClr>
              <a:buSzPts val="2400"/>
              <a:buFont typeface="Wingdings" panose="05000000000000000000" pitchFamily="2" charset="2"/>
              <a:buChar char="v"/>
            </a:pPr>
            <a:r>
              <a:rPr lang="ar-EG" sz="2400" dirty="0">
                <a:solidFill>
                  <a:schemeClr val="tx1"/>
                </a:solidFill>
                <a:latin typeface="Sakkal Majalla" panose="02000000000000000000" pitchFamily="2" charset="-78"/>
                <a:ea typeface="Helvetica Neue"/>
                <a:cs typeface="Sakkal Majalla" panose="02000000000000000000" pitchFamily="2" charset="-78"/>
                <a:sym typeface="Helvetica Neue"/>
              </a:rPr>
              <a:t>ضع موزعًا للصابون والشامبو في الغرف بدلًا من المغلف بشكل فردي</a:t>
            </a:r>
          </a:p>
          <a:p>
            <a:pPr marL="457200" indent="-457200" algn="r" rtl="1">
              <a:lnSpc>
                <a:spcPct val="114000"/>
              </a:lnSpc>
              <a:buClr>
                <a:srgbClr val="635C5B"/>
              </a:buClr>
              <a:buSzPts val="2400"/>
              <a:buFont typeface="Wingdings" panose="05000000000000000000" pitchFamily="2" charset="2"/>
              <a:buChar char="v"/>
            </a:pPr>
            <a:r>
              <a:rPr lang="ar-EG" sz="2400" dirty="0">
                <a:solidFill>
                  <a:schemeClr val="tx1"/>
                </a:solidFill>
                <a:latin typeface="Sakkal Majalla" panose="02000000000000000000" pitchFamily="2" charset="-78"/>
                <a:ea typeface="Helvetica Neue"/>
                <a:cs typeface="Sakkal Majalla" panose="02000000000000000000" pitchFamily="2" charset="-78"/>
                <a:sym typeface="Helvetica Neue"/>
              </a:rPr>
              <a:t>تبرع بالفائض من الطعام غير المستخدم من عروض تقديم الطعام والبوفيهات وصالات الطعام إلى المنظمات الخيرية الغذائية</a:t>
            </a:r>
            <a:endParaRPr lang="en-US" sz="2400" dirty="0">
              <a:solidFill>
                <a:schemeClr val="tx1"/>
              </a:solidFill>
              <a:latin typeface="Sakkal Majalla" panose="02000000000000000000" pitchFamily="2" charset="-78"/>
              <a:ea typeface="Helvetica Neue"/>
              <a:cs typeface="Sakkal Majalla" panose="02000000000000000000" pitchFamily="2" charset="-78"/>
              <a:sym typeface="Helvetica Neue"/>
            </a:endParaRPr>
          </a:p>
          <a:p>
            <a:pPr marL="457200" indent="-457200" algn="r" rtl="1">
              <a:lnSpc>
                <a:spcPct val="114000"/>
              </a:lnSpc>
              <a:buClr>
                <a:srgbClr val="635C5B"/>
              </a:buClr>
              <a:buSzPts val="2400"/>
              <a:buFont typeface="Wingdings" panose="05000000000000000000" pitchFamily="2" charset="2"/>
              <a:buChar char="v"/>
            </a:pPr>
            <a:r>
              <a:rPr lang="ar-EG" sz="2400" dirty="0">
                <a:solidFill>
                  <a:schemeClr val="tx1"/>
                </a:solidFill>
                <a:latin typeface="Sakkal Majalla" panose="02000000000000000000" pitchFamily="2" charset="-78"/>
                <a:ea typeface="Helvetica Neue"/>
                <a:cs typeface="Sakkal Majalla" panose="02000000000000000000" pitchFamily="2" charset="-78"/>
                <a:sym typeface="Helvetica Neue"/>
              </a:rPr>
              <a:t>تسليم البضائع في حاويات قابلة لإعادة الاستخدام لتقليل النفايات البلاستيكية المتولدة</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396" y="3068004"/>
            <a:ext cx="1836845" cy="2152802"/>
          </a:xfrm>
          <a:prstGeom prst="rect">
            <a:avLst/>
          </a:prstGeom>
        </p:spPr>
      </p:pic>
      <p:pic>
        <p:nvPicPr>
          <p:cNvPr id="8" name="Picture 7">
            <a:extLst>
              <a:ext uri="{FF2B5EF4-FFF2-40B4-BE49-F238E27FC236}">
                <a16:creationId xmlns:a16="http://schemas.microsoft.com/office/drawing/2014/main" id="{E8512A9C-7F62-4FA8-92F2-67B5911E1F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777" y="3068004"/>
            <a:ext cx="1474337" cy="2152802"/>
          </a:xfrm>
          <a:prstGeom prst="rect">
            <a:avLst/>
          </a:prstGeom>
        </p:spPr>
      </p:pic>
      <p:pic>
        <p:nvPicPr>
          <p:cNvPr id="9" name="Picture 8">
            <a:extLst>
              <a:ext uri="{FF2B5EF4-FFF2-40B4-BE49-F238E27FC236}">
                <a16:creationId xmlns:a16="http://schemas.microsoft.com/office/drawing/2014/main" id="{412C5177-56AB-4FAF-A3C2-8A916A3CFC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flipV="1">
            <a:off x="289396" y="1199978"/>
            <a:ext cx="3390717" cy="1758061"/>
          </a:xfrm>
          <a:prstGeom prst="rect">
            <a:avLst/>
          </a:prstGeom>
        </p:spPr>
      </p:pic>
      <p:pic>
        <p:nvPicPr>
          <p:cNvPr id="10" name="Picture 9">
            <a:extLst>
              <a:ext uri="{FF2B5EF4-FFF2-40B4-BE49-F238E27FC236}">
                <a16:creationId xmlns:a16="http://schemas.microsoft.com/office/drawing/2014/main" id="{DEE0D0B7-56D8-48A5-8C1F-2EFC503759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915" y="5351015"/>
            <a:ext cx="1964144" cy="1207394"/>
          </a:xfrm>
          <a:prstGeom prst="rect">
            <a:avLst/>
          </a:prstGeom>
        </p:spPr>
      </p:pic>
    </p:spTree>
    <p:extLst>
      <p:ext uri="{BB962C8B-B14F-4D97-AF65-F5344CB8AC3E}">
        <p14:creationId xmlns:p14="http://schemas.microsoft.com/office/powerpoint/2010/main" val="6351209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283;p4"/>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None/>
            </a:pPr>
            <a:fld id="{00000000-1234-1234-1234-123412341234}" type="slidenum">
              <a:rPr lang="ar-EG">
                <a:latin typeface="Sakkal Majalla" panose="02000000000000000000" pitchFamily="2" charset="-78"/>
                <a:cs typeface="Sakkal Majalla" panose="02000000000000000000" pitchFamily="2" charset="-78"/>
              </a:rPr>
              <a:t>84</a:t>
            </a:fld>
            <a:endParaRPr>
              <a:latin typeface="Sakkal Majalla" panose="02000000000000000000" pitchFamily="2" charset="-78"/>
              <a:cs typeface="Sakkal Majalla" panose="02000000000000000000" pitchFamily="2" charset="-78"/>
            </a:endParaRPr>
          </a:p>
        </p:txBody>
      </p:sp>
      <p:sp>
        <p:nvSpPr>
          <p:cNvPr id="20" name="Google Shape;290;p4"/>
          <p:cNvSpPr txBox="1"/>
          <p:nvPr/>
        </p:nvSpPr>
        <p:spPr>
          <a:xfrm>
            <a:off x="3124200" y="6520954"/>
            <a:ext cx="2895600" cy="18462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ar-EG" sz="600">
                <a:solidFill>
                  <a:schemeClr val="dk1"/>
                </a:solidFill>
                <a:latin typeface="Sakkal Majalla" panose="02000000000000000000" pitchFamily="2" charset="-78"/>
                <a:ea typeface="Gill Sans"/>
                <a:cs typeface="Sakkal Majalla" panose="02000000000000000000" pitchFamily="2" charset="-78"/>
                <a:sym typeface="Gill Sans"/>
              </a:rPr>
              <a:t>USAID Recycling in Jordan Activity</a:t>
            </a:r>
            <a:endParaRPr sz="600">
              <a:solidFill>
                <a:schemeClr val="dk1"/>
              </a:solidFill>
              <a:latin typeface="Sakkal Majalla" panose="02000000000000000000" pitchFamily="2" charset="-78"/>
              <a:ea typeface="Gill Sans"/>
              <a:cs typeface="Sakkal Majalla" panose="02000000000000000000" pitchFamily="2" charset="-78"/>
              <a:sym typeface="Gill Sans"/>
            </a:endParaRPr>
          </a:p>
        </p:txBody>
      </p:sp>
      <p:sp>
        <p:nvSpPr>
          <p:cNvPr id="7" name="Title 1">
            <a:extLst>
              <a:ext uri="{FF2B5EF4-FFF2-40B4-BE49-F238E27FC236}">
                <a16:creationId xmlns:a16="http://schemas.microsoft.com/office/drawing/2014/main" id="{381A6527-3826-44B0-9318-29FBC86DFEB4}"/>
              </a:ext>
            </a:extLst>
          </p:cNvPr>
          <p:cNvSpPr txBox="1">
            <a:spLocks/>
          </p:cNvSpPr>
          <p:nvPr/>
        </p:nvSpPr>
        <p:spPr>
          <a:xfrm>
            <a:off x="2954215" y="182880"/>
            <a:ext cx="5627667"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2800" b="1" dirty="0">
                <a:solidFill>
                  <a:srgbClr val="C00000"/>
                </a:solidFill>
                <a:latin typeface="Sakkal Majalla" panose="02000000000000000000" pitchFamily="2" charset="-78"/>
                <a:ea typeface="Gill Sans"/>
                <a:cs typeface="Sakkal Majalla" panose="02000000000000000000" pitchFamily="2" charset="-78"/>
                <a:sym typeface="Gill Sans"/>
              </a:rPr>
              <a:t>التدخلات وفرص التطوير</a:t>
            </a:r>
          </a:p>
          <a:p>
            <a:pPr algn="r">
              <a:spcAft>
                <a:spcPts val="1200"/>
              </a:spcAft>
            </a:pPr>
            <a:r>
              <a:rPr lang="ar-EG" sz="2400" dirty="0">
                <a:solidFill>
                  <a:srgbClr val="BA0C2F"/>
                </a:solidFill>
                <a:latin typeface="Sakkal Majalla" panose="02000000000000000000" pitchFamily="2" charset="-78"/>
                <a:ea typeface="Gill Sans"/>
                <a:cs typeface="Sakkal Majalla" panose="02000000000000000000" pitchFamily="2" charset="-78"/>
                <a:sym typeface="Gill Sans"/>
              </a:rPr>
              <a:t>أمثلة لفرص إعادة التدوير</a:t>
            </a:r>
            <a:endParaRPr lang="en-US" sz="2400" dirty="0">
              <a:solidFill>
                <a:srgbClr val="BA0C2F"/>
              </a:solidFill>
              <a:latin typeface="Sakkal Majalla" panose="02000000000000000000" pitchFamily="2" charset="-78"/>
              <a:ea typeface="Gill Sans"/>
              <a:cs typeface="Sakkal Majalla" panose="02000000000000000000" pitchFamily="2" charset="-78"/>
              <a:sym typeface="Gill Sans"/>
            </a:endParaRPr>
          </a:p>
        </p:txBody>
      </p:sp>
      <p:sp>
        <p:nvSpPr>
          <p:cNvPr id="12" name="Google Shape;285;p4"/>
          <p:cNvSpPr/>
          <p:nvPr/>
        </p:nvSpPr>
        <p:spPr>
          <a:xfrm>
            <a:off x="3807502" y="1657913"/>
            <a:ext cx="4774380" cy="4022086"/>
          </a:xfrm>
          <a:prstGeom prst="rect">
            <a:avLst/>
          </a:prstGeom>
          <a:noFill/>
          <a:ln>
            <a:noFill/>
          </a:ln>
        </p:spPr>
        <p:txBody>
          <a:bodyPr spcFirstLastPara="1" wrap="square" lIns="91425" tIns="45700" rIns="91425" bIns="45700" anchor="t" anchorCtr="0">
            <a:spAutoFit/>
          </a:bodyPr>
          <a:lstStyle/>
          <a:p>
            <a:pPr marL="342900" lvl="0" indent="-342900" algn="r" rtl="1">
              <a:lnSpc>
                <a:spcPct val="114000"/>
              </a:lnSpc>
              <a:buClr>
                <a:srgbClr val="635C5B"/>
              </a:buClr>
              <a:buSzPts val="2400"/>
              <a:buFont typeface="Wingdings" panose="05000000000000000000" pitchFamily="2" charset="2"/>
              <a:buChar char="v"/>
            </a:pPr>
            <a:r>
              <a:rPr lang="ar-EG" sz="2800" dirty="0">
                <a:solidFill>
                  <a:schemeClr val="tx1"/>
                </a:solidFill>
                <a:latin typeface="Sakkal Majalla" panose="02000000000000000000" pitchFamily="2" charset="-78"/>
                <a:ea typeface="Helvetica Neue"/>
                <a:cs typeface="Sakkal Majalla" panose="02000000000000000000" pitchFamily="2" charset="-78"/>
                <a:sym typeface="Helvetica Neue"/>
              </a:rPr>
              <a:t>إعادة تدوير الشراشف والمناشف والمفارش القديمة الى قطع فنية من قماش وسجاد</a:t>
            </a:r>
          </a:p>
          <a:p>
            <a:pPr marL="342900" lvl="0" indent="-342900" algn="r" rtl="1">
              <a:lnSpc>
                <a:spcPct val="114000"/>
              </a:lnSpc>
              <a:buClr>
                <a:srgbClr val="635C5B"/>
              </a:buClr>
              <a:buSzPts val="2400"/>
              <a:buFont typeface="Wingdings" panose="05000000000000000000" pitchFamily="2" charset="2"/>
              <a:buChar char="v"/>
            </a:pPr>
            <a:r>
              <a:rPr lang="ar-EG" sz="2800" dirty="0">
                <a:solidFill>
                  <a:schemeClr val="tx1"/>
                </a:solidFill>
                <a:latin typeface="Sakkal Majalla" panose="02000000000000000000" pitchFamily="2" charset="-78"/>
                <a:ea typeface="Helvetica Neue"/>
                <a:cs typeface="Sakkal Majalla" panose="02000000000000000000" pitchFamily="2" charset="-78"/>
                <a:sym typeface="Helvetica Neue"/>
              </a:rPr>
              <a:t>إنتاج السماد الفيرمي/الدودي (أو بوكاشي) من النفايات العضوية لاستخدامه في الموقع كسماد عضوي</a:t>
            </a:r>
          </a:p>
          <a:p>
            <a:pPr marL="342900" lvl="0" indent="-342900" algn="r" rtl="1">
              <a:lnSpc>
                <a:spcPct val="114000"/>
              </a:lnSpc>
              <a:buClr>
                <a:srgbClr val="635C5B"/>
              </a:buClr>
              <a:buSzPts val="2400"/>
              <a:buFont typeface="Wingdings" panose="05000000000000000000" pitchFamily="2" charset="2"/>
              <a:buChar char="v"/>
            </a:pPr>
            <a:r>
              <a:rPr lang="ar-EG" sz="2800" dirty="0">
                <a:solidFill>
                  <a:schemeClr val="tx1"/>
                </a:solidFill>
                <a:latin typeface="Sakkal Majalla" panose="02000000000000000000" pitchFamily="2" charset="-78"/>
                <a:ea typeface="Helvetica Neue"/>
                <a:cs typeface="Sakkal Majalla" panose="02000000000000000000" pitchFamily="2" charset="-78"/>
                <a:sym typeface="Helvetica Neue"/>
              </a:rPr>
              <a:t>اعادة تدوير زيوت الطهي</a:t>
            </a:r>
            <a:endParaRPr lang="en-US" sz="2800" dirty="0">
              <a:solidFill>
                <a:schemeClr val="tx1"/>
              </a:solidFill>
              <a:latin typeface="Sakkal Majalla" panose="02000000000000000000" pitchFamily="2" charset="-78"/>
              <a:ea typeface="Helvetica Neue"/>
              <a:cs typeface="Sakkal Majalla" panose="02000000000000000000" pitchFamily="2" charset="-78"/>
              <a:sym typeface="Helvetica Neue"/>
            </a:endParaRPr>
          </a:p>
          <a:p>
            <a:pPr marL="342900" lvl="0" indent="-342900" algn="r" rtl="1">
              <a:lnSpc>
                <a:spcPct val="114000"/>
              </a:lnSpc>
              <a:buClr>
                <a:srgbClr val="635C5B"/>
              </a:buClr>
              <a:buSzPts val="2400"/>
              <a:buFont typeface="Wingdings" panose="05000000000000000000" pitchFamily="2" charset="2"/>
              <a:buChar char="v"/>
            </a:pPr>
            <a:r>
              <a:rPr lang="ar-EG" sz="2800" dirty="0">
                <a:solidFill>
                  <a:schemeClr val="tx1"/>
                </a:solidFill>
                <a:latin typeface="Sakkal Majalla" panose="02000000000000000000" pitchFamily="2" charset="-78"/>
                <a:ea typeface="Helvetica Neue"/>
                <a:cs typeface="Sakkal Majalla" panose="02000000000000000000" pitchFamily="2" charset="-78"/>
                <a:sym typeface="Helvetica Neue"/>
              </a:rPr>
              <a:t>انتاج أدوات مائدة قابلة للتحلل </a:t>
            </a:r>
          </a:p>
          <a:p>
            <a:pPr marL="342900" lvl="0" indent="-342900" algn="r" rtl="1">
              <a:lnSpc>
                <a:spcPct val="114000"/>
              </a:lnSpc>
              <a:buClr>
                <a:srgbClr val="635C5B"/>
              </a:buClr>
              <a:buSzPts val="2400"/>
              <a:buFont typeface="Wingdings" panose="05000000000000000000" pitchFamily="2" charset="2"/>
              <a:buChar char="v"/>
            </a:pPr>
            <a:r>
              <a:rPr lang="ar-EG" sz="2800" dirty="0">
                <a:solidFill>
                  <a:schemeClr val="tx1"/>
                </a:solidFill>
                <a:latin typeface="Sakkal Majalla" panose="02000000000000000000" pitchFamily="2" charset="-78"/>
                <a:ea typeface="Helvetica Neue"/>
                <a:cs typeface="Sakkal Majalla" panose="02000000000000000000" pitchFamily="2" charset="-78"/>
                <a:sym typeface="Helvetica Neue"/>
              </a:rPr>
              <a:t>التبرع بالطعام الفائض</a:t>
            </a: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b="7159"/>
          <a:stretch/>
        </p:blipFill>
        <p:spPr>
          <a:xfrm>
            <a:off x="606341" y="1657913"/>
            <a:ext cx="1867035" cy="1854123"/>
          </a:xfrm>
          <a:prstGeom prst="rect">
            <a:avLst/>
          </a:prstGeom>
        </p:spPr>
      </p:pic>
      <p:pic>
        <p:nvPicPr>
          <p:cNvPr id="8" name="Picture 7">
            <a:extLst>
              <a:ext uri="{FF2B5EF4-FFF2-40B4-BE49-F238E27FC236}">
                <a16:creationId xmlns:a16="http://schemas.microsoft.com/office/drawing/2014/main" id="{724F7D24-D1A5-491E-BC4C-41A43BD40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06341" y="5135721"/>
            <a:ext cx="1867035" cy="1212440"/>
          </a:xfrm>
          <a:prstGeom prst="rect">
            <a:avLst/>
          </a:prstGeom>
        </p:spPr>
      </p:pic>
      <p:pic>
        <p:nvPicPr>
          <p:cNvPr id="9" name="Picture 8">
            <a:extLst>
              <a:ext uri="{FF2B5EF4-FFF2-40B4-BE49-F238E27FC236}">
                <a16:creationId xmlns:a16="http://schemas.microsoft.com/office/drawing/2014/main" id="{A232B03F-2062-4C5A-BA1F-8F016B49ED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343" y="3690379"/>
            <a:ext cx="1867034" cy="1266999"/>
          </a:xfrm>
          <a:prstGeom prst="rect">
            <a:avLst/>
          </a:prstGeom>
        </p:spPr>
      </p:pic>
    </p:spTree>
    <p:extLst>
      <p:ext uri="{BB962C8B-B14F-4D97-AF65-F5344CB8AC3E}">
        <p14:creationId xmlns:p14="http://schemas.microsoft.com/office/powerpoint/2010/main" val="243587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4" name="Rectangle 3">
            <a:extLst>
              <a:ext uri="{FF2B5EF4-FFF2-40B4-BE49-F238E27FC236}">
                <a16:creationId xmlns:a16="http://schemas.microsoft.com/office/drawing/2014/main" id="{1DD94B04-05D2-4AE7-A26F-52517DADEE92}"/>
              </a:ext>
            </a:extLst>
          </p:cNvPr>
          <p:cNvSpPr/>
          <p:nvPr/>
        </p:nvSpPr>
        <p:spPr>
          <a:xfrm>
            <a:off x="1964667" y="3276089"/>
            <a:ext cx="4877684" cy="584775"/>
          </a:xfrm>
          <a:prstGeom prst="rect">
            <a:avLst/>
          </a:prstGeom>
        </p:spPr>
        <p:txBody>
          <a:bodyPr wrap="square">
            <a:spAutoFit/>
          </a:bodyPr>
          <a:lstStyle/>
          <a:p>
            <a:pPr algn="ctr" rtl="1">
              <a:spcAft>
                <a:spcPts val="1200"/>
              </a:spcAft>
            </a:pPr>
            <a:r>
              <a:rPr lang="ar-EG" sz="3200" b="1" dirty="0">
                <a:solidFill>
                  <a:schemeClr val="bg1"/>
                </a:solidFill>
                <a:latin typeface="Sakkal Majalla" panose="02000000000000000000" pitchFamily="2" charset="-78"/>
                <a:ea typeface="Gill Sans"/>
                <a:cs typeface="Sakkal Majalla" panose="02000000000000000000" pitchFamily="2" charset="-78"/>
                <a:sym typeface="Gill Sans"/>
              </a:rPr>
              <a:t>تدريب جماعي</a:t>
            </a:r>
          </a:p>
        </p:txBody>
      </p:sp>
      <p:sp>
        <p:nvSpPr>
          <p:cNvPr id="5" name="Rectangle 4"/>
          <p:cNvSpPr/>
          <p:nvPr/>
        </p:nvSpPr>
        <p:spPr>
          <a:xfrm>
            <a:off x="674914" y="3712029"/>
            <a:ext cx="489857" cy="35922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41594" y="1936587"/>
            <a:ext cx="7543800" cy="391011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D428E4D-3A34-4A32-A863-494DE5FFBD6C}"/>
              </a:ext>
            </a:extLst>
          </p:cNvPr>
          <p:cNvSpPr txBox="1"/>
          <p:nvPr/>
        </p:nvSpPr>
        <p:spPr>
          <a:xfrm>
            <a:off x="3590410" y="4071257"/>
            <a:ext cx="1626197" cy="461665"/>
          </a:xfrm>
          <a:prstGeom prst="rect">
            <a:avLst/>
          </a:prstGeom>
          <a:solidFill>
            <a:schemeClr val="bg1"/>
          </a:solidFill>
        </p:spPr>
        <p:txBody>
          <a:bodyPr wrap="square" rtlCol="0">
            <a:spAutoFit/>
          </a:bodyPr>
          <a:lstStyle/>
          <a:p>
            <a:r>
              <a:rPr lang="en-US" sz="2400" b="1" dirty="0">
                <a:latin typeface="Sakkal Majalla" panose="02000000000000000000" pitchFamily="2" charset="-78"/>
                <a:cs typeface="Sakkal Majalla" panose="02000000000000000000" pitchFamily="2" charset="-78"/>
              </a:rPr>
              <a:t>13:30 – 14:45</a:t>
            </a:r>
          </a:p>
        </p:txBody>
      </p:sp>
    </p:spTree>
    <p:extLst>
      <p:ext uri="{BB962C8B-B14F-4D97-AF65-F5344CB8AC3E}">
        <p14:creationId xmlns:p14="http://schemas.microsoft.com/office/powerpoint/2010/main" val="241437733"/>
      </p:ext>
    </p:extLst>
  </p:cSld>
  <p:clrMapOvr>
    <a:masterClrMapping/>
  </p:clrMapOvr>
  <mc:AlternateContent xmlns:mc="http://schemas.openxmlformats.org/markup-compatibility/2006" xmlns:p14="http://schemas.microsoft.com/office/powerpoint/2010/main">
    <mc:Choice Requires="p14">
      <p:transition spd="slow" p14:dur="2000" advTm="57328"/>
    </mc:Choice>
    <mc:Fallback xmlns="">
      <p:transition spd="slow" advTm="57328"/>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823C11C-705F-43C5-9F70-DB0E445EF314}"/>
              </a:ext>
            </a:extLst>
          </p:cNvPr>
          <p:cNvSpPr>
            <a:spLocks noGrp="1"/>
          </p:cNvSpPr>
          <p:nvPr>
            <p:ph type="body" idx="2"/>
          </p:nvPr>
        </p:nvSpPr>
        <p:spPr>
          <a:xfrm>
            <a:off x="4122821" y="1600200"/>
            <a:ext cx="4702571" cy="5041232"/>
          </a:xfrm>
        </p:spPr>
        <p:txBody>
          <a:bodyPr>
            <a:normAutofit fontScale="92500" lnSpcReduction="10000"/>
          </a:bodyPr>
          <a:lstStyle/>
          <a:p>
            <a:pPr algn="r" rtl="1"/>
            <a:r>
              <a:rPr lang="ar-EG" sz="2400" dirty="0">
                <a:solidFill>
                  <a:schemeClr val="tx1"/>
                </a:solidFill>
              </a:rPr>
              <a:t>ينقسم الحضور الي ثلاث أو أربعة مجموعات وأن تخصص ممثل لها ليقوم بعرض نتائج التدريب</a:t>
            </a:r>
          </a:p>
          <a:p>
            <a:pPr algn="r" rtl="1"/>
            <a:endParaRPr lang="ar-EG" sz="2400" dirty="0">
              <a:solidFill>
                <a:schemeClr val="tx1"/>
              </a:solidFill>
            </a:endParaRPr>
          </a:p>
          <a:p>
            <a:pPr algn="r" rtl="1"/>
            <a:r>
              <a:rPr lang="ar-EG" sz="2400" dirty="0">
                <a:solidFill>
                  <a:schemeClr val="tx1"/>
                </a:solidFill>
              </a:rPr>
              <a:t>علي كل مجموعة ان تقوم </a:t>
            </a:r>
            <a:r>
              <a:rPr lang="ar-EG" sz="2400" b="1" u="sng" dirty="0">
                <a:solidFill>
                  <a:schemeClr val="tx1"/>
                </a:solidFill>
              </a:rPr>
              <a:t>بتحديد</a:t>
            </a:r>
            <a:r>
              <a:rPr lang="ar-EG" sz="2400" dirty="0">
                <a:solidFill>
                  <a:schemeClr val="tx1"/>
                </a:solidFill>
              </a:rPr>
              <a:t> أفضل 4 فرص مشتركة  لازمة لخفض وفرز وإعادة استخدام وإعادة تدوير النفايات </a:t>
            </a:r>
            <a:r>
              <a:rPr lang="ar-EG" sz="2400" b="1" u="sng" dirty="0">
                <a:solidFill>
                  <a:schemeClr val="tx1"/>
                </a:solidFill>
              </a:rPr>
              <a:t>وتقييم</a:t>
            </a:r>
            <a:r>
              <a:rPr lang="ar-EG" sz="2400" dirty="0">
                <a:solidFill>
                  <a:schemeClr val="tx1"/>
                </a:solidFill>
              </a:rPr>
              <a:t> الفرص طبقا لمعايير مخصصة </a:t>
            </a:r>
          </a:p>
          <a:p>
            <a:pPr algn="r" rtl="1"/>
            <a:endParaRPr lang="ar-EG" sz="2400" dirty="0">
              <a:solidFill>
                <a:schemeClr val="tx1"/>
              </a:solidFill>
            </a:endParaRPr>
          </a:p>
          <a:p>
            <a:pPr algn="r" rtl="1"/>
            <a:r>
              <a:rPr lang="ar-EG" sz="2400" dirty="0">
                <a:solidFill>
                  <a:schemeClr val="tx1"/>
                </a:solidFill>
              </a:rPr>
              <a:t>سوف نقوم بأخد ورقة تحديد وتقييم الفرص بعد انتهاء المده المحددة للتمرين ونقلها لشريحة العرض</a:t>
            </a:r>
          </a:p>
          <a:p>
            <a:pPr algn="r" rtl="1"/>
            <a:endParaRPr lang="en-US" sz="2400" dirty="0">
              <a:solidFill>
                <a:schemeClr val="tx1"/>
              </a:solidFill>
            </a:endParaRPr>
          </a:p>
          <a:p>
            <a:pPr algn="r" rtl="1"/>
            <a:r>
              <a:rPr lang="ar-EG" sz="2400" dirty="0">
                <a:solidFill>
                  <a:schemeClr val="tx1"/>
                </a:solidFill>
              </a:rPr>
              <a:t>علي كل ممثل للمجموعة تقديم نتائج التمرين من خلال شريحة العرض</a:t>
            </a:r>
            <a:endParaRPr lang="en-US" sz="2400" dirty="0">
              <a:solidFill>
                <a:schemeClr val="tx1"/>
              </a:solidFill>
            </a:endParaRPr>
          </a:p>
          <a:p>
            <a:endParaRPr lang="en-US" sz="2400" dirty="0">
              <a:solidFill>
                <a:schemeClr val="tx1"/>
              </a:solidFill>
            </a:endParaRPr>
          </a:p>
        </p:txBody>
      </p:sp>
      <p:sp>
        <p:nvSpPr>
          <p:cNvPr id="7" name="TextBox 6">
            <a:extLst>
              <a:ext uri="{FF2B5EF4-FFF2-40B4-BE49-F238E27FC236}">
                <a16:creationId xmlns:a16="http://schemas.microsoft.com/office/drawing/2014/main" id="{7C905C35-8FC3-4FB1-9BAB-16CD32755ECB}"/>
              </a:ext>
            </a:extLst>
          </p:cNvPr>
          <p:cNvSpPr txBox="1"/>
          <p:nvPr/>
        </p:nvSpPr>
        <p:spPr>
          <a:xfrm>
            <a:off x="294166" y="504497"/>
            <a:ext cx="1626197" cy="369332"/>
          </a:xfrm>
          <a:prstGeom prst="rect">
            <a:avLst/>
          </a:prstGeom>
          <a:solidFill>
            <a:schemeClr val="bg1"/>
          </a:solidFill>
        </p:spPr>
        <p:txBody>
          <a:bodyPr wrap="square" rtlCol="0">
            <a:spAutoFit/>
          </a:bodyPr>
          <a:lstStyle/>
          <a:p>
            <a:r>
              <a:rPr lang="en-US" sz="1800" b="1" dirty="0"/>
              <a:t>13:30 – 14:45</a:t>
            </a:r>
          </a:p>
        </p:txBody>
      </p:sp>
      <p:pic>
        <p:nvPicPr>
          <p:cNvPr id="8" name="Picture 7">
            <a:extLst>
              <a:ext uri="{FF2B5EF4-FFF2-40B4-BE49-F238E27FC236}">
                <a16:creationId xmlns:a16="http://schemas.microsoft.com/office/drawing/2014/main" id="{54D02C78-0C88-4006-A7F2-39DD5BDC8578}"/>
              </a:ext>
            </a:extLst>
          </p:cNvPr>
          <p:cNvPicPr>
            <a:picLocks noChangeAspect="1"/>
          </p:cNvPicPr>
          <p:nvPr/>
        </p:nvPicPr>
        <p:blipFill>
          <a:blip r:embed="rId3"/>
          <a:stretch>
            <a:fillRect/>
          </a:stretch>
        </p:blipFill>
        <p:spPr>
          <a:xfrm>
            <a:off x="318608" y="2107724"/>
            <a:ext cx="3804213" cy="3192963"/>
          </a:xfrm>
          <a:prstGeom prst="rect">
            <a:avLst/>
          </a:prstGeom>
        </p:spPr>
      </p:pic>
      <p:sp>
        <p:nvSpPr>
          <p:cNvPr id="10" name="Title 1">
            <a:extLst>
              <a:ext uri="{FF2B5EF4-FFF2-40B4-BE49-F238E27FC236}">
                <a16:creationId xmlns:a16="http://schemas.microsoft.com/office/drawing/2014/main" id="{1F9CA490-B976-404F-AA70-9CCD49987E9D}"/>
              </a:ext>
            </a:extLst>
          </p:cNvPr>
          <p:cNvSpPr txBox="1">
            <a:spLocks/>
          </p:cNvSpPr>
          <p:nvPr/>
        </p:nvSpPr>
        <p:spPr>
          <a:xfrm>
            <a:off x="1363579" y="70586"/>
            <a:ext cx="7218303"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3000" dirty="0">
                <a:solidFill>
                  <a:srgbClr val="BA0C2F"/>
                </a:solidFill>
                <a:latin typeface="Sakkal Majalla" panose="02000000000000000000" pitchFamily="2" charset="-78"/>
                <a:cs typeface="Sakkal Majalla" panose="02000000000000000000" pitchFamily="2" charset="-78"/>
                <a:sym typeface="Gill Sans"/>
              </a:rPr>
              <a:t>تدريب جماعي</a:t>
            </a:r>
          </a:p>
          <a:p>
            <a:pPr algn="r" rtl="1">
              <a:spcAft>
                <a:spcPts val="1200"/>
              </a:spcAft>
            </a:pPr>
            <a:r>
              <a:rPr lang="ar-EG" sz="3000" dirty="0">
                <a:solidFill>
                  <a:srgbClr val="BA0C2F"/>
                </a:solidFill>
                <a:latin typeface="Sakkal Majalla" panose="02000000000000000000" pitchFamily="2" charset="-78"/>
                <a:cs typeface="Sakkal Majalla" panose="02000000000000000000" pitchFamily="2" charset="-78"/>
                <a:sym typeface="Gill Sans"/>
              </a:rPr>
              <a:t>تحديد</a:t>
            </a:r>
            <a:r>
              <a:rPr lang="en-US" sz="3000" dirty="0">
                <a:solidFill>
                  <a:srgbClr val="BA0C2F"/>
                </a:solidFill>
                <a:latin typeface="Sakkal Majalla" panose="02000000000000000000" pitchFamily="2" charset="-78"/>
                <a:cs typeface="Sakkal Majalla" panose="02000000000000000000" pitchFamily="2" charset="-78"/>
                <a:sym typeface="Gill Sans"/>
              </a:rPr>
              <a:t> </a:t>
            </a:r>
            <a:r>
              <a:rPr lang="ar-EG" sz="3000" dirty="0">
                <a:solidFill>
                  <a:srgbClr val="BA0C2F"/>
                </a:solidFill>
                <a:latin typeface="Sakkal Majalla" panose="02000000000000000000" pitchFamily="2" charset="-78"/>
                <a:cs typeface="Sakkal Majalla" panose="02000000000000000000" pitchFamily="2" charset="-78"/>
                <a:sym typeface="Gill Sans"/>
              </a:rPr>
              <a:t>وتقييم فرص تطوير ادارة النفايات</a:t>
            </a:r>
            <a:endParaRPr lang="ar-EG" sz="3000" dirty="0">
              <a:solidFill>
                <a:srgbClr val="BA0C2F"/>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7616853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823C11C-705F-43C5-9F70-DB0E445EF314}"/>
              </a:ext>
            </a:extLst>
          </p:cNvPr>
          <p:cNvSpPr>
            <a:spLocks noGrp="1"/>
          </p:cNvSpPr>
          <p:nvPr>
            <p:ph type="body" idx="2"/>
          </p:nvPr>
        </p:nvSpPr>
        <p:spPr>
          <a:xfrm>
            <a:off x="4122821" y="1600200"/>
            <a:ext cx="4702571" cy="5041232"/>
          </a:xfrm>
        </p:spPr>
        <p:txBody>
          <a:bodyPr>
            <a:normAutofit lnSpcReduction="10000"/>
          </a:bodyPr>
          <a:lstStyle/>
          <a:p>
            <a:pPr algn="r" rtl="1">
              <a:lnSpc>
                <a:spcPct val="114000"/>
              </a:lnSpc>
              <a:spcBef>
                <a:spcPts val="450"/>
              </a:spcBef>
              <a:spcAft>
                <a:spcPts val="450"/>
              </a:spcAft>
            </a:pPr>
            <a:r>
              <a:rPr lang="ar-EG" sz="2400" dirty="0">
                <a:solidFill>
                  <a:schemeClr val="tx1"/>
                </a:solidFill>
              </a:rPr>
              <a:t>الإستعانة بنتائج التدريب الأول (بتحديد أماكن تولد و أنواع النفايات الاساسية في منشأتك)  والتدريب الثاني (تحديد الفرص في أربعة اتجاهات (الحد - المعالجة الأولية /الفرز – اعادة الاستخدام – اعادة التدوير)</a:t>
            </a:r>
          </a:p>
          <a:p>
            <a:pPr algn="r" rtl="1">
              <a:lnSpc>
                <a:spcPct val="114000"/>
              </a:lnSpc>
              <a:spcBef>
                <a:spcPts val="450"/>
              </a:spcBef>
              <a:spcAft>
                <a:spcPts val="450"/>
              </a:spcAft>
            </a:pPr>
            <a:endParaRPr lang="ar-EG" sz="2400" dirty="0">
              <a:solidFill>
                <a:schemeClr val="tx1"/>
              </a:solidFill>
            </a:endParaRPr>
          </a:p>
          <a:p>
            <a:pPr algn="r" rtl="1">
              <a:lnSpc>
                <a:spcPct val="114000"/>
              </a:lnSpc>
              <a:spcBef>
                <a:spcPts val="450"/>
              </a:spcBef>
              <a:spcAft>
                <a:spcPts val="450"/>
              </a:spcAft>
            </a:pPr>
            <a:r>
              <a:rPr lang="ar-EG" sz="2400" dirty="0">
                <a:solidFill>
                  <a:schemeClr val="tx1"/>
                </a:solidFill>
              </a:rPr>
              <a:t>قم بتحديد أفضل 4 فرص مشتركة للمجموعة  اللازمة لخفض وفرز وإعادة استخدام وإعادة تدوير النفايات </a:t>
            </a:r>
          </a:p>
          <a:p>
            <a:pPr algn="r" rtl="1">
              <a:lnSpc>
                <a:spcPct val="114000"/>
              </a:lnSpc>
              <a:spcBef>
                <a:spcPts val="450"/>
              </a:spcBef>
              <a:spcAft>
                <a:spcPts val="450"/>
              </a:spcAft>
            </a:pPr>
            <a:endParaRPr lang="ar-EG" sz="2400" dirty="0">
              <a:solidFill>
                <a:schemeClr val="tx1"/>
              </a:solidFill>
            </a:endParaRPr>
          </a:p>
          <a:p>
            <a:pPr algn="r" rtl="1">
              <a:lnSpc>
                <a:spcPct val="114000"/>
              </a:lnSpc>
              <a:spcBef>
                <a:spcPts val="450"/>
              </a:spcBef>
              <a:spcAft>
                <a:spcPts val="450"/>
              </a:spcAft>
            </a:pPr>
            <a:r>
              <a:rPr lang="ar-EG" sz="2400" dirty="0">
                <a:solidFill>
                  <a:schemeClr val="tx1"/>
                </a:solidFill>
              </a:rPr>
              <a:t>قم بتقييم الفرص طبقا للمعايير التالية</a:t>
            </a:r>
          </a:p>
          <a:p>
            <a:endParaRPr lang="en-US" sz="2400" dirty="0">
              <a:solidFill>
                <a:schemeClr val="tx1"/>
              </a:solidFill>
            </a:endParaRPr>
          </a:p>
        </p:txBody>
      </p:sp>
      <p:sp>
        <p:nvSpPr>
          <p:cNvPr id="7" name="TextBox 6">
            <a:extLst>
              <a:ext uri="{FF2B5EF4-FFF2-40B4-BE49-F238E27FC236}">
                <a16:creationId xmlns:a16="http://schemas.microsoft.com/office/drawing/2014/main" id="{7C905C35-8FC3-4FB1-9BAB-16CD32755ECB}"/>
              </a:ext>
            </a:extLst>
          </p:cNvPr>
          <p:cNvSpPr txBox="1"/>
          <p:nvPr/>
        </p:nvSpPr>
        <p:spPr>
          <a:xfrm>
            <a:off x="294166" y="504497"/>
            <a:ext cx="1626197" cy="369332"/>
          </a:xfrm>
          <a:prstGeom prst="rect">
            <a:avLst/>
          </a:prstGeom>
          <a:solidFill>
            <a:schemeClr val="bg1"/>
          </a:solidFill>
        </p:spPr>
        <p:txBody>
          <a:bodyPr wrap="square" rtlCol="0">
            <a:spAutoFit/>
          </a:bodyPr>
          <a:lstStyle/>
          <a:p>
            <a:r>
              <a:rPr lang="en-US" sz="1800" b="1" dirty="0"/>
              <a:t>13:30 – 14:45</a:t>
            </a:r>
          </a:p>
        </p:txBody>
      </p:sp>
      <p:sp>
        <p:nvSpPr>
          <p:cNvPr id="9" name="Title 1">
            <a:extLst>
              <a:ext uri="{FF2B5EF4-FFF2-40B4-BE49-F238E27FC236}">
                <a16:creationId xmlns:a16="http://schemas.microsoft.com/office/drawing/2014/main" id="{98DF1747-4157-47DB-AAEC-408C551D4980}"/>
              </a:ext>
            </a:extLst>
          </p:cNvPr>
          <p:cNvSpPr txBox="1">
            <a:spLocks/>
          </p:cNvSpPr>
          <p:nvPr/>
        </p:nvSpPr>
        <p:spPr>
          <a:xfrm>
            <a:off x="1363579" y="70586"/>
            <a:ext cx="7218303"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3000" dirty="0">
                <a:solidFill>
                  <a:srgbClr val="BA0C2F"/>
                </a:solidFill>
                <a:latin typeface="Sakkal Majalla" panose="02000000000000000000" pitchFamily="2" charset="-78"/>
                <a:cs typeface="Sakkal Majalla" panose="02000000000000000000" pitchFamily="2" charset="-78"/>
                <a:sym typeface="Gill Sans"/>
              </a:rPr>
              <a:t>تدريب جماعي</a:t>
            </a:r>
          </a:p>
          <a:p>
            <a:pPr algn="r" rtl="1">
              <a:spcAft>
                <a:spcPts val="1200"/>
              </a:spcAft>
            </a:pPr>
            <a:r>
              <a:rPr lang="ar-EG" sz="3000" dirty="0">
                <a:solidFill>
                  <a:srgbClr val="BA0C2F"/>
                </a:solidFill>
                <a:latin typeface="Sakkal Majalla" panose="02000000000000000000" pitchFamily="2" charset="-78"/>
                <a:cs typeface="Sakkal Majalla" panose="02000000000000000000" pitchFamily="2" charset="-78"/>
                <a:sym typeface="Gill Sans"/>
              </a:rPr>
              <a:t>تحديد</a:t>
            </a:r>
            <a:r>
              <a:rPr lang="en-US" sz="3000" dirty="0">
                <a:solidFill>
                  <a:srgbClr val="BA0C2F"/>
                </a:solidFill>
                <a:latin typeface="Sakkal Majalla" panose="02000000000000000000" pitchFamily="2" charset="-78"/>
                <a:cs typeface="Sakkal Majalla" panose="02000000000000000000" pitchFamily="2" charset="-78"/>
                <a:sym typeface="Gill Sans"/>
              </a:rPr>
              <a:t> </a:t>
            </a:r>
            <a:r>
              <a:rPr lang="ar-EG" sz="3000" dirty="0">
                <a:solidFill>
                  <a:srgbClr val="BA0C2F"/>
                </a:solidFill>
                <a:latin typeface="Sakkal Majalla" panose="02000000000000000000" pitchFamily="2" charset="-78"/>
                <a:cs typeface="Sakkal Majalla" panose="02000000000000000000" pitchFamily="2" charset="-78"/>
                <a:sym typeface="Gill Sans"/>
              </a:rPr>
              <a:t>وتقييم فرص تطوير ادارة النفايات</a:t>
            </a:r>
            <a:r>
              <a:rPr lang="en-US" sz="3000" dirty="0">
                <a:solidFill>
                  <a:srgbClr val="BA0C2F"/>
                </a:solidFill>
                <a:latin typeface="Sakkal Majalla" panose="02000000000000000000" pitchFamily="2" charset="-78"/>
                <a:cs typeface="Sakkal Majalla" panose="02000000000000000000" pitchFamily="2" charset="-78"/>
                <a:sym typeface="Gill Sans"/>
              </a:rPr>
              <a:t> </a:t>
            </a:r>
            <a:r>
              <a:rPr lang="ar-EG" sz="3000" dirty="0">
                <a:solidFill>
                  <a:srgbClr val="BA0C2F"/>
                </a:solidFill>
                <a:latin typeface="Sakkal Majalla" panose="02000000000000000000" pitchFamily="2" charset="-78"/>
                <a:cs typeface="Sakkal Majalla" panose="02000000000000000000" pitchFamily="2" charset="-78"/>
                <a:sym typeface="Gill Sans"/>
              </a:rPr>
              <a:t>(الخطوات)</a:t>
            </a:r>
            <a:endParaRPr lang="ar-EG" sz="3000" dirty="0">
              <a:solidFill>
                <a:srgbClr val="BA0C2F"/>
              </a:solidFill>
              <a:latin typeface="Sakkal Majalla" panose="02000000000000000000" pitchFamily="2" charset="-78"/>
              <a:cs typeface="Sakkal Majalla" panose="02000000000000000000" pitchFamily="2" charset="-78"/>
            </a:endParaRPr>
          </a:p>
        </p:txBody>
      </p:sp>
      <p:pic>
        <p:nvPicPr>
          <p:cNvPr id="6" name="Picture 5">
            <a:extLst>
              <a:ext uri="{FF2B5EF4-FFF2-40B4-BE49-F238E27FC236}">
                <a16:creationId xmlns:a16="http://schemas.microsoft.com/office/drawing/2014/main" id="{7CCBD123-8F8C-4A28-8800-D15825115346}"/>
              </a:ext>
            </a:extLst>
          </p:cNvPr>
          <p:cNvPicPr>
            <a:picLocks noChangeAspect="1"/>
          </p:cNvPicPr>
          <p:nvPr/>
        </p:nvPicPr>
        <p:blipFill>
          <a:blip r:embed="rId3"/>
          <a:stretch>
            <a:fillRect/>
          </a:stretch>
        </p:blipFill>
        <p:spPr>
          <a:xfrm>
            <a:off x="337353" y="1600200"/>
            <a:ext cx="3787410" cy="2265947"/>
          </a:xfrm>
          <a:prstGeom prst="rect">
            <a:avLst/>
          </a:prstGeom>
          <a:ln w="57150">
            <a:solidFill>
              <a:schemeClr val="accent1"/>
            </a:solidFill>
          </a:ln>
        </p:spPr>
      </p:pic>
      <p:pic>
        <p:nvPicPr>
          <p:cNvPr id="10" name="Picture 9">
            <a:extLst>
              <a:ext uri="{FF2B5EF4-FFF2-40B4-BE49-F238E27FC236}">
                <a16:creationId xmlns:a16="http://schemas.microsoft.com/office/drawing/2014/main" id="{3CF9FD82-EC7E-432A-9688-C434890B806C}"/>
              </a:ext>
            </a:extLst>
          </p:cNvPr>
          <p:cNvPicPr>
            <a:picLocks noChangeAspect="1"/>
          </p:cNvPicPr>
          <p:nvPr/>
        </p:nvPicPr>
        <p:blipFill>
          <a:blip r:embed="rId4"/>
          <a:stretch>
            <a:fillRect/>
          </a:stretch>
        </p:blipFill>
        <p:spPr>
          <a:xfrm>
            <a:off x="337353" y="4038494"/>
            <a:ext cx="3785468" cy="2438611"/>
          </a:xfrm>
          <a:prstGeom prst="rect">
            <a:avLst/>
          </a:prstGeom>
          <a:ln w="57150">
            <a:solidFill>
              <a:schemeClr val="accent1"/>
            </a:solidFill>
          </a:ln>
        </p:spPr>
      </p:pic>
      <p:sp>
        <p:nvSpPr>
          <p:cNvPr id="11" name="TextBox 10">
            <a:extLst>
              <a:ext uri="{FF2B5EF4-FFF2-40B4-BE49-F238E27FC236}">
                <a16:creationId xmlns:a16="http://schemas.microsoft.com/office/drawing/2014/main" id="{FD0CA74C-9EA7-4CA8-A9EB-8A2B8F30F800}"/>
              </a:ext>
            </a:extLst>
          </p:cNvPr>
          <p:cNvSpPr txBox="1"/>
          <p:nvPr/>
        </p:nvSpPr>
        <p:spPr>
          <a:xfrm>
            <a:off x="1780674" y="2425430"/>
            <a:ext cx="641684" cy="1015663"/>
          </a:xfrm>
          <a:prstGeom prst="rect">
            <a:avLst/>
          </a:prstGeom>
          <a:noFill/>
          <a:ln w="38100">
            <a:solidFill>
              <a:schemeClr val="accent1"/>
            </a:solidFill>
          </a:ln>
        </p:spPr>
        <p:txBody>
          <a:bodyPr wrap="square" rtlCol="0">
            <a:spAutoFit/>
          </a:bodyPr>
          <a:lstStyle/>
          <a:p>
            <a:pPr algn="ctr"/>
            <a:r>
              <a:rPr lang="ar-EG" sz="6000" b="1" dirty="0">
                <a:latin typeface="Sakkal Majalla" panose="02000000000000000000" pitchFamily="2" charset="-78"/>
                <a:cs typeface="Sakkal Majalla" panose="02000000000000000000" pitchFamily="2" charset="-78"/>
              </a:rPr>
              <a:t>1</a:t>
            </a:r>
            <a:endParaRPr lang="en-US" sz="6000" b="1" dirty="0">
              <a:latin typeface="Sakkal Majalla" panose="02000000000000000000" pitchFamily="2" charset="-78"/>
              <a:cs typeface="Sakkal Majalla" panose="02000000000000000000" pitchFamily="2" charset="-78"/>
            </a:endParaRPr>
          </a:p>
        </p:txBody>
      </p:sp>
      <p:sp>
        <p:nvSpPr>
          <p:cNvPr id="12" name="TextBox 11">
            <a:extLst>
              <a:ext uri="{FF2B5EF4-FFF2-40B4-BE49-F238E27FC236}">
                <a16:creationId xmlns:a16="http://schemas.microsoft.com/office/drawing/2014/main" id="{913F54D5-09CE-4140-935D-D76B5347C9D4}"/>
              </a:ext>
            </a:extLst>
          </p:cNvPr>
          <p:cNvSpPr txBox="1"/>
          <p:nvPr/>
        </p:nvSpPr>
        <p:spPr>
          <a:xfrm>
            <a:off x="1920363" y="5337840"/>
            <a:ext cx="641684" cy="1015663"/>
          </a:xfrm>
          <a:prstGeom prst="rect">
            <a:avLst/>
          </a:prstGeom>
          <a:noFill/>
          <a:ln w="38100">
            <a:solidFill>
              <a:schemeClr val="accent1"/>
            </a:solidFill>
          </a:ln>
        </p:spPr>
        <p:txBody>
          <a:bodyPr wrap="square" rtlCol="0">
            <a:spAutoFit/>
          </a:bodyPr>
          <a:lstStyle/>
          <a:p>
            <a:pPr algn="ctr"/>
            <a:r>
              <a:rPr lang="en-US" sz="6000" b="1" dirty="0">
                <a:latin typeface="Sakkal Majalla" panose="02000000000000000000" pitchFamily="2" charset="-78"/>
                <a:cs typeface="Sakkal Majalla" panose="02000000000000000000" pitchFamily="2" charset="-78"/>
              </a:rPr>
              <a:t>2</a:t>
            </a:r>
          </a:p>
        </p:txBody>
      </p:sp>
    </p:spTree>
    <p:extLst>
      <p:ext uri="{BB962C8B-B14F-4D97-AF65-F5344CB8AC3E}">
        <p14:creationId xmlns:p14="http://schemas.microsoft.com/office/powerpoint/2010/main" val="39571139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54273C1-8D71-4513-8CD8-501CCF0B9700}"/>
              </a:ext>
            </a:extLst>
          </p:cNvPr>
          <p:cNvSpPr txBox="1">
            <a:spLocks/>
          </p:cNvSpPr>
          <p:nvPr/>
        </p:nvSpPr>
        <p:spPr>
          <a:xfrm>
            <a:off x="1363579" y="70586"/>
            <a:ext cx="7218303"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3000" dirty="0">
                <a:solidFill>
                  <a:srgbClr val="BA0C2F"/>
                </a:solidFill>
                <a:latin typeface="Sakkal Majalla" panose="02000000000000000000" pitchFamily="2" charset="-78"/>
                <a:cs typeface="Sakkal Majalla" panose="02000000000000000000" pitchFamily="2" charset="-78"/>
                <a:sym typeface="Gill Sans"/>
              </a:rPr>
              <a:t>تدريب جماعي– تحديد</a:t>
            </a:r>
            <a:r>
              <a:rPr lang="en-US" sz="3000" dirty="0">
                <a:solidFill>
                  <a:srgbClr val="BA0C2F"/>
                </a:solidFill>
                <a:latin typeface="Sakkal Majalla" panose="02000000000000000000" pitchFamily="2" charset="-78"/>
                <a:cs typeface="Sakkal Majalla" panose="02000000000000000000" pitchFamily="2" charset="-78"/>
                <a:sym typeface="Gill Sans"/>
              </a:rPr>
              <a:t> </a:t>
            </a:r>
            <a:r>
              <a:rPr lang="ar-EG" sz="3000" dirty="0">
                <a:solidFill>
                  <a:srgbClr val="BA0C2F"/>
                </a:solidFill>
                <a:latin typeface="Sakkal Majalla" panose="02000000000000000000" pitchFamily="2" charset="-78"/>
                <a:cs typeface="Sakkal Majalla" panose="02000000000000000000" pitchFamily="2" charset="-78"/>
                <a:sym typeface="Gill Sans"/>
              </a:rPr>
              <a:t>وتقييم فرص تطوير ادارة النفايات</a:t>
            </a:r>
          </a:p>
          <a:p>
            <a:pPr algn="r" rtl="1">
              <a:spcAft>
                <a:spcPts val="1200"/>
              </a:spcAft>
            </a:pPr>
            <a:r>
              <a:rPr lang="ar-EG" sz="3000" dirty="0">
                <a:solidFill>
                  <a:srgbClr val="BA0C2F"/>
                </a:solidFill>
                <a:latin typeface="Sakkal Majalla" panose="02000000000000000000" pitchFamily="2" charset="-78"/>
                <a:cs typeface="Sakkal Majalla" panose="02000000000000000000" pitchFamily="2" charset="-78"/>
              </a:rPr>
              <a:t>شرح لمعايير تقييم الفرص</a:t>
            </a:r>
          </a:p>
        </p:txBody>
      </p:sp>
      <p:graphicFrame>
        <p:nvGraphicFramePr>
          <p:cNvPr id="5" name="Table 4">
            <a:extLst>
              <a:ext uri="{FF2B5EF4-FFF2-40B4-BE49-F238E27FC236}">
                <a16:creationId xmlns:a16="http://schemas.microsoft.com/office/drawing/2014/main" id="{E9FE1D4A-0B69-4FC1-A3E2-8759C3D2D5C1}"/>
              </a:ext>
            </a:extLst>
          </p:cNvPr>
          <p:cNvGraphicFramePr>
            <a:graphicFrameLocks noGrp="1"/>
          </p:cNvGraphicFramePr>
          <p:nvPr>
            <p:extLst>
              <p:ext uri="{D42A27DB-BD31-4B8C-83A1-F6EECF244321}">
                <p14:modId xmlns:p14="http://schemas.microsoft.com/office/powerpoint/2010/main" val="4165304351"/>
              </p:ext>
            </p:extLst>
          </p:nvPr>
        </p:nvGraphicFramePr>
        <p:xfrm>
          <a:off x="273830" y="1872961"/>
          <a:ext cx="8160487" cy="4549717"/>
        </p:xfrm>
        <a:graphic>
          <a:graphicData uri="http://schemas.openxmlformats.org/drawingml/2006/table">
            <a:tbl>
              <a:tblPr rtl="1" firstRow="1" firstCol="1" bandRow="1">
                <a:tableStyleId>{2E8BB8F2-23E0-49C3-ADD4-AE65DBEDF43D}</a:tableStyleId>
              </a:tblPr>
              <a:tblGrid>
                <a:gridCol w="863451">
                  <a:extLst>
                    <a:ext uri="{9D8B030D-6E8A-4147-A177-3AD203B41FA5}">
                      <a16:colId xmlns:a16="http://schemas.microsoft.com/office/drawing/2014/main" val="997786921"/>
                    </a:ext>
                  </a:extLst>
                </a:gridCol>
                <a:gridCol w="1852454">
                  <a:extLst>
                    <a:ext uri="{9D8B030D-6E8A-4147-A177-3AD203B41FA5}">
                      <a16:colId xmlns:a16="http://schemas.microsoft.com/office/drawing/2014/main" val="2401601993"/>
                    </a:ext>
                  </a:extLst>
                </a:gridCol>
                <a:gridCol w="1992573">
                  <a:extLst>
                    <a:ext uri="{9D8B030D-6E8A-4147-A177-3AD203B41FA5}">
                      <a16:colId xmlns:a16="http://schemas.microsoft.com/office/drawing/2014/main" val="2504320121"/>
                    </a:ext>
                  </a:extLst>
                </a:gridCol>
                <a:gridCol w="1405720">
                  <a:extLst>
                    <a:ext uri="{9D8B030D-6E8A-4147-A177-3AD203B41FA5}">
                      <a16:colId xmlns:a16="http://schemas.microsoft.com/office/drawing/2014/main" val="2414391907"/>
                    </a:ext>
                  </a:extLst>
                </a:gridCol>
                <a:gridCol w="2046289">
                  <a:extLst>
                    <a:ext uri="{9D8B030D-6E8A-4147-A177-3AD203B41FA5}">
                      <a16:colId xmlns:a16="http://schemas.microsoft.com/office/drawing/2014/main" val="2301125087"/>
                    </a:ext>
                  </a:extLst>
                </a:gridCol>
              </a:tblGrid>
              <a:tr h="515397">
                <a:tc rowSpan="2" gridSpan="2">
                  <a:txBody>
                    <a:bodyPr/>
                    <a:lstStyle/>
                    <a:p>
                      <a:pPr marL="0" marR="0" algn="ctr" rtl="1">
                        <a:lnSpc>
                          <a:spcPts val="1400"/>
                        </a:lnSpc>
                        <a:spcBef>
                          <a:spcPts val="0"/>
                        </a:spcBef>
                        <a:spcAft>
                          <a:spcPts val="0"/>
                        </a:spcAft>
                      </a:pPr>
                      <a:r>
                        <a:rPr lang="ar-SA" sz="2400" dirty="0">
                          <a:effectLst/>
                          <a:latin typeface="Sakkal Majalla" panose="02000000000000000000" pitchFamily="2" charset="-78"/>
                          <a:cs typeface="Sakkal Majalla" panose="02000000000000000000" pitchFamily="2" charset="-78"/>
                        </a:rPr>
                        <a:t> </a:t>
                      </a:r>
                    </a:p>
                    <a:p>
                      <a:pPr marL="0" marR="0" algn="ctr" rtl="1">
                        <a:lnSpc>
                          <a:spcPts val="1400"/>
                        </a:lnSpc>
                        <a:spcBef>
                          <a:spcPts val="0"/>
                        </a:spcBef>
                        <a:spcAft>
                          <a:spcPts val="0"/>
                        </a:spcAft>
                      </a:pPr>
                      <a:r>
                        <a:rPr lang="ar-EG" sz="2400" dirty="0">
                          <a:effectLst/>
                          <a:latin typeface="Sakkal Majalla" panose="02000000000000000000" pitchFamily="2" charset="-78"/>
                          <a:cs typeface="Sakkal Majalla" panose="02000000000000000000" pitchFamily="2" charset="-78"/>
                        </a:rPr>
                        <a:t>معايير التقييم</a:t>
                      </a:r>
                      <a:endParaRPr lang="en-US" sz="24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rowSpan="2" hMerge="1">
                  <a:txBody>
                    <a:bodyPr/>
                    <a:lstStyle/>
                    <a:p>
                      <a:pPr marL="0" marR="0" algn="ctr" rtl="1">
                        <a:lnSpc>
                          <a:spcPts val="1400"/>
                        </a:lnSpc>
                        <a:spcBef>
                          <a:spcPts val="0"/>
                        </a:spcBef>
                        <a:spcAft>
                          <a:spcPts val="0"/>
                        </a:spcAft>
                      </a:pPr>
                      <a:r>
                        <a:rPr lang="ar-EG" sz="1800" dirty="0">
                          <a:effectLst/>
                          <a:latin typeface="Sakkal Majalla" panose="02000000000000000000" pitchFamily="2" charset="-78"/>
                          <a:cs typeface="Sakkal Majalla" panose="02000000000000000000" pitchFamily="2" charset="-78"/>
                        </a:rPr>
                        <a:t>معايير التقييم</a:t>
                      </a:r>
                      <a:endParaRPr lang="en-US" sz="18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gridSpan="3">
                  <a:txBody>
                    <a:bodyPr/>
                    <a:lstStyle/>
                    <a:p>
                      <a:pPr marL="0" marR="0" algn="ctr" rtl="1">
                        <a:lnSpc>
                          <a:spcPts val="1400"/>
                        </a:lnSpc>
                        <a:spcBef>
                          <a:spcPts val="0"/>
                        </a:spcBef>
                        <a:spcAft>
                          <a:spcPts val="0"/>
                        </a:spcAft>
                      </a:pPr>
                      <a:r>
                        <a:rPr lang="ar-EG" sz="2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درجات التقييم</a:t>
                      </a:r>
                      <a:endParaRPr lang="en-US" sz="2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78300465"/>
                  </a:ext>
                </a:extLst>
              </a:tr>
              <a:tr h="1076805">
                <a:tc gridSpan="2" vMerge="1">
                  <a:txBody>
                    <a:bodyPr/>
                    <a:lstStyle/>
                    <a:p>
                      <a:pPr marL="0" marR="0" algn="ctr" rtl="1">
                        <a:lnSpc>
                          <a:spcPts val="1400"/>
                        </a:lnSpc>
                        <a:spcBef>
                          <a:spcPts val="0"/>
                        </a:spcBef>
                        <a:spcAft>
                          <a:spcPts val="0"/>
                        </a:spcAft>
                      </a:pPr>
                      <a:r>
                        <a:rPr lang="ar-SA" sz="1800" dirty="0">
                          <a:effectLst/>
                          <a:latin typeface="Sakkal Majalla" panose="02000000000000000000" pitchFamily="2" charset="-78"/>
                          <a:cs typeface="Sakkal Majalla" panose="02000000000000000000" pitchFamily="2" charset="-78"/>
                        </a:rPr>
                        <a:t> </a:t>
                      </a:r>
                      <a:endParaRPr lang="en-US" sz="18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vert="vert270" anchor="ctr"/>
                </a:tc>
                <a:tc hMerge="1" vMerge="1">
                  <a:txBody>
                    <a:bodyPr/>
                    <a:lstStyle/>
                    <a:p>
                      <a:pPr marL="0" marR="0" algn="ctr" rtl="1">
                        <a:lnSpc>
                          <a:spcPts val="1400"/>
                        </a:lnSpc>
                        <a:spcBef>
                          <a:spcPts val="0"/>
                        </a:spcBef>
                        <a:spcAft>
                          <a:spcPts val="0"/>
                        </a:spcAft>
                      </a:pPr>
                      <a:endParaRPr lang="en-US" sz="18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1">
                        <a:lnSpc>
                          <a:spcPct val="113000"/>
                        </a:lnSpc>
                        <a:spcBef>
                          <a:spcPts val="0"/>
                        </a:spcBef>
                        <a:spcAft>
                          <a:spcPts val="0"/>
                        </a:spcAft>
                        <a:buClr>
                          <a:srgbClr val="000000"/>
                        </a:buClr>
                        <a:buFont typeface="Arial"/>
                      </a:pPr>
                      <a:r>
                        <a:rPr lang="ar-SA" sz="2400" b="0" i="0" u="none" strike="noStrike" cap="none"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sym typeface="Arial"/>
                        </a:rPr>
                        <a:t>الدرجة الأعلى تفضيلا</a:t>
                      </a:r>
                      <a:endParaRPr lang="en-US" sz="2400" b="0" i="0" u="none" strike="noStrike" cap="none"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sym typeface="Arial"/>
                      </a:endParaRPr>
                    </a:p>
                    <a:p>
                      <a:pPr marL="0" marR="0" algn="ctr" rtl="1">
                        <a:lnSpc>
                          <a:spcPct val="113000"/>
                        </a:lnSpc>
                        <a:spcBef>
                          <a:spcPts val="0"/>
                        </a:spcBef>
                        <a:spcAft>
                          <a:spcPts val="0"/>
                        </a:spcAft>
                        <a:buClr>
                          <a:srgbClr val="000000"/>
                        </a:buClr>
                        <a:buFont typeface="Arial"/>
                      </a:pPr>
                      <a:r>
                        <a:rPr lang="ar-SA" sz="2400" b="0" i="0" u="none" strike="noStrike" cap="none"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sym typeface="Arial"/>
                        </a:rPr>
                        <a:t>= </a:t>
                      </a:r>
                      <a:r>
                        <a:rPr lang="ar-EG" sz="2400" b="0" i="0" u="none" strike="noStrike" cap="none"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sym typeface="Arial"/>
                        </a:rPr>
                        <a:t>3</a:t>
                      </a:r>
                      <a:endParaRPr lang="en-US" sz="2400" b="0" i="0" u="none" strike="noStrike" cap="none"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sym typeface="Arial"/>
                      </a:endParaRPr>
                    </a:p>
                  </a:txBody>
                  <a:tcPr marL="68580" marR="68580" marT="0" marB="0" anchor="ctr">
                    <a:solidFill>
                      <a:srgbClr val="002060"/>
                    </a:solidFill>
                  </a:tcPr>
                </a:tc>
                <a:tc>
                  <a:txBody>
                    <a:bodyPr/>
                    <a:lstStyle/>
                    <a:p>
                      <a:pPr marL="0" marR="0" algn="ctr" rtl="1">
                        <a:lnSpc>
                          <a:spcPct val="113000"/>
                        </a:lnSpc>
                        <a:spcBef>
                          <a:spcPts val="0"/>
                        </a:spcBef>
                        <a:spcAft>
                          <a:spcPts val="0"/>
                        </a:spcAft>
                        <a:buClr>
                          <a:srgbClr val="000000"/>
                        </a:buClr>
                        <a:buFont typeface="Arial"/>
                      </a:pPr>
                      <a:r>
                        <a:rPr lang="ar-SA" sz="2400" b="0" i="0" u="none" strike="noStrike" cap="none"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sym typeface="Arial"/>
                        </a:rPr>
                        <a:t>الدرجة الملائمة </a:t>
                      </a:r>
                      <a:endParaRPr lang="ar-EG" sz="2400" b="0" i="0" u="none" strike="noStrike" cap="none"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sym typeface="Arial"/>
                      </a:endParaRPr>
                    </a:p>
                    <a:p>
                      <a:pPr marL="0" marR="0" algn="ctr" rtl="1">
                        <a:lnSpc>
                          <a:spcPct val="113000"/>
                        </a:lnSpc>
                        <a:spcBef>
                          <a:spcPts val="0"/>
                        </a:spcBef>
                        <a:spcAft>
                          <a:spcPts val="0"/>
                        </a:spcAft>
                        <a:buClr>
                          <a:srgbClr val="000000"/>
                        </a:buClr>
                        <a:buFont typeface="Arial"/>
                      </a:pPr>
                      <a:r>
                        <a:rPr lang="ar-SA" sz="2400" b="0" i="0" u="none" strike="noStrike" cap="none"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sym typeface="Arial"/>
                        </a:rPr>
                        <a:t> = </a:t>
                      </a:r>
                      <a:r>
                        <a:rPr lang="ar-EG" sz="2400" b="0" i="0" u="none" strike="noStrike" cap="none"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sym typeface="Arial"/>
                        </a:rPr>
                        <a:t>2</a:t>
                      </a:r>
                      <a:endParaRPr lang="en-US" sz="2400" b="0" i="0" u="none" strike="noStrike" cap="none"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sym typeface="Arial"/>
                      </a:endParaRPr>
                    </a:p>
                  </a:txBody>
                  <a:tcPr marL="68580" marR="68580" marT="0" marB="0" anchor="ctr">
                    <a:solidFill>
                      <a:srgbClr val="002060"/>
                    </a:solidFill>
                  </a:tcPr>
                </a:tc>
                <a:tc>
                  <a:txBody>
                    <a:bodyPr/>
                    <a:lstStyle/>
                    <a:p>
                      <a:pPr marL="0" marR="0" algn="ctr" rtl="1">
                        <a:lnSpc>
                          <a:spcPct val="113000"/>
                        </a:lnSpc>
                        <a:spcBef>
                          <a:spcPts val="0"/>
                        </a:spcBef>
                        <a:spcAft>
                          <a:spcPts val="0"/>
                        </a:spcAft>
                        <a:buClr>
                          <a:srgbClr val="000000"/>
                        </a:buClr>
                        <a:buFont typeface="Arial"/>
                      </a:pPr>
                      <a:r>
                        <a:rPr lang="ar-EG" sz="2400" b="0" i="0" u="none" strike="noStrike" cap="none"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sym typeface="Arial"/>
                        </a:rPr>
                        <a:t>الدرجة </a:t>
                      </a:r>
                      <a:r>
                        <a:rPr lang="ar-SA" sz="2400" b="0" i="0" u="none" strike="noStrike" cap="none"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sym typeface="Arial"/>
                        </a:rPr>
                        <a:t>الأقل تفضيلًا</a:t>
                      </a:r>
                      <a:endParaRPr lang="en-US" sz="2400" b="0" i="0" u="none" strike="noStrike" cap="none"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sym typeface="Arial"/>
                      </a:endParaRPr>
                    </a:p>
                    <a:p>
                      <a:pPr marL="0" marR="0" algn="ctr" rtl="1">
                        <a:lnSpc>
                          <a:spcPct val="113000"/>
                        </a:lnSpc>
                        <a:spcBef>
                          <a:spcPts val="0"/>
                        </a:spcBef>
                        <a:spcAft>
                          <a:spcPts val="0"/>
                        </a:spcAft>
                        <a:buClr>
                          <a:srgbClr val="000000"/>
                        </a:buClr>
                        <a:buFont typeface="Arial"/>
                      </a:pPr>
                      <a:r>
                        <a:rPr lang="ar-SA" sz="2400" b="0" i="0" u="none" strike="noStrike" cap="none"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sym typeface="Arial"/>
                        </a:rPr>
                        <a:t>= 1 </a:t>
                      </a:r>
                      <a:endParaRPr lang="en-US" sz="2400" b="0" i="0" u="none" strike="noStrike" cap="none"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sym typeface="Arial"/>
                      </a:endParaRPr>
                    </a:p>
                  </a:txBody>
                  <a:tcPr marL="68580" marR="68580" marT="0" marB="0" anchor="ctr">
                    <a:solidFill>
                      <a:srgbClr val="002060"/>
                    </a:solidFill>
                  </a:tcPr>
                </a:tc>
                <a:extLst>
                  <a:ext uri="{0D108BD9-81ED-4DB2-BD59-A6C34878D82A}">
                    <a16:rowId xmlns:a16="http://schemas.microsoft.com/office/drawing/2014/main" val="3043389830"/>
                  </a:ext>
                </a:extLst>
              </a:tr>
              <a:tr h="773098">
                <a:tc>
                  <a:txBody>
                    <a:bodyPr/>
                    <a:lstStyle/>
                    <a:p>
                      <a:pPr marL="0" marR="0" algn="ctr" rtl="1">
                        <a:lnSpc>
                          <a:spcPts val="1400"/>
                        </a:lnSpc>
                        <a:spcBef>
                          <a:spcPts val="0"/>
                        </a:spcBef>
                        <a:spcAft>
                          <a:spcPts val="0"/>
                        </a:spcAft>
                      </a:pPr>
                      <a:r>
                        <a:rPr lang="ar-SA" sz="2400">
                          <a:effectLst/>
                          <a:latin typeface="Sakkal Majalla" panose="02000000000000000000" pitchFamily="2" charset="-78"/>
                          <a:cs typeface="Sakkal Majalla" panose="02000000000000000000" pitchFamily="2" charset="-78"/>
                        </a:rPr>
                        <a:t>1</a:t>
                      </a:r>
                      <a:endParaRPr lang="en-US" sz="240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1">
                        <a:lnSpc>
                          <a:spcPct val="113000"/>
                        </a:lnSpc>
                        <a:spcBef>
                          <a:spcPts val="0"/>
                        </a:spcBef>
                        <a:spcAft>
                          <a:spcPts val="0"/>
                        </a:spcAft>
                      </a:pPr>
                      <a:r>
                        <a:rPr lang="ar-EG" sz="2400" dirty="0">
                          <a:effectLst/>
                          <a:latin typeface="Sakkal Majalla" panose="02000000000000000000" pitchFamily="2" charset="-78"/>
                          <a:cs typeface="Sakkal Majalla" panose="02000000000000000000" pitchFamily="2" charset="-78"/>
                        </a:rPr>
                        <a:t>سهولة التنفيذ</a:t>
                      </a:r>
                      <a:endParaRPr lang="en-US" sz="24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20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سهل التنفيذ</a:t>
                      </a:r>
                      <a:endParaRPr lang="en-US" sz="20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2000" dirty="0">
                          <a:solidFill>
                            <a:schemeClr val="tx1"/>
                          </a:solidFill>
                          <a:effectLst/>
                          <a:latin typeface="Sakkal Majalla" panose="02000000000000000000" pitchFamily="2" charset="-78"/>
                          <a:cs typeface="Sakkal Majalla" panose="02000000000000000000" pitchFamily="2" charset="-78"/>
                        </a:rPr>
                        <a:t>متوسط</a:t>
                      </a:r>
                      <a:endParaRPr lang="en-US" sz="20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20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صعب التنفيذ</a:t>
                      </a:r>
                      <a:endParaRPr lang="en-US" sz="20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1402848419"/>
                  </a:ext>
                </a:extLst>
              </a:tr>
              <a:tr h="728139">
                <a:tc>
                  <a:txBody>
                    <a:bodyPr/>
                    <a:lstStyle/>
                    <a:p>
                      <a:pPr marL="0" marR="0" algn="ctr" rtl="1">
                        <a:lnSpc>
                          <a:spcPts val="1400"/>
                        </a:lnSpc>
                        <a:spcBef>
                          <a:spcPts val="0"/>
                        </a:spcBef>
                        <a:spcAft>
                          <a:spcPts val="0"/>
                        </a:spcAft>
                      </a:pPr>
                      <a:r>
                        <a:rPr lang="ar-SA" sz="2400" dirty="0">
                          <a:effectLst/>
                          <a:latin typeface="Sakkal Majalla" panose="02000000000000000000" pitchFamily="2" charset="-78"/>
                          <a:cs typeface="Sakkal Majalla" panose="02000000000000000000" pitchFamily="2" charset="-78"/>
                        </a:rPr>
                        <a:t>2</a:t>
                      </a:r>
                      <a:endParaRPr lang="en-US" sz="24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1">
                        <a:lnSpc>
                          <a:spcPct val="113000"/>
                        </a:lnSpc>
                        <a:spcBef>
                          <a:spcPts val="0"/>
                        </a:spcBef>
                        <a:spcAft>
                          <a:spcPts val="0"/>
                        </a:spcAft>
                      </a:pPr>
                      <a:r>
                        <a:rPr lang="ar-EG" sz="2400" dirty="0">
                          <a:effectLst/>
                          <a:latin typeface="Sakkal Majalla" panose="02000000000000000000" pitchFamily="2" charset="-78"/>
                          <a:cs typeface="Sakkal Majalla" panose="02000000000000000000" pitchFamily="2" charset="-78"/>
                        </a:rPr>
                        <a:t>الأثر على المؤسسة</a:t>
                      </a:r>
                      <a:endParaRPr lang="en-US" sz="24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20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عالي الأثر</a:t>
                      </a:r>
                      <a:endParaRPr lang="en-US" sz="20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2000" dirty="0">
                          <a:solidFill>
                            <a:schemeClr val="tx1"/>
                          </a:solidFill>
                          <a:effectLst/>
                          <a:latin typeface="Sakkal Majalla" panose="02000000000000000000" pitchFamily="2" charset="-78"/>
                          <a:cs typeface="Sakkal Majalla" panose="02000000000000000000" pitchFamily="2" charset="-78"/>
                        </a:rPr>
                        <a:t>متوسط</a:t>
                      </a:r>
                      <a:endParaRPr lang="en-US" sz="20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20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منخفض الأثر</a:t>
                      </a:r>
                      <a:endParaRPr lang="en-US" sz="20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395488307"/>
                  </a:ext>
                </a:extLst>
              </a:tr>
              <a:tr h="728139">
                <a:tc>
                  <a:txBody>
                    <a:bodyPr/>
                    <a:lstStyle/>
                    <a:p>
                      <a:pPr marL="0" marR="0" algn="ctr" rtl="1">
                        <a:lnSpc>
                          <a:spcPts val="1400"/>
                        </a:lnSpc>
                        <a:spcBef>
                          <a:spcPts val="0"/>
                        </a:spcBef>
                        <a:spcAft>
                          <a:spcPts val="0"/>
                        </a:spcAft>
                      </a:pPr>
                      <a:r>
                        <a:rPr lang="ar-EG" sz="2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3</a:t>
                      </a:r>
                      <a:endParaRPr lang="en-US" sz="2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1">
                        <a:lnSpc>
                          <a:spcPct val="113000"/>
                        </a:lnSpc>
                        <a:spcBef>
                          <a:spcPts val="0"/>
                        </a:spcBef>
                        <a:spcAft>
                          <a:spcPts val="0"/>
                        </a:spcAft>
                      </a:pPr>
                      <a:r>
                        <a:rPr lang="ar-EG" sz="2400" b="0" i="0" u="none" strike="noStrike" cap="none" dirty="0">
                          <a:solidFill>
                            <a:schemeClr val="dk1"/>
                          </a:solidFill>
                          <a:effectLst/>
                          <a:latin typeface="Sakkal Majalla" panose="02000000000000000000" pitchFamily="2" charset="-78"/>
                          <a:ea typeface="Gill Sans MT"/>
                          <a:cs typeface="Sakkal Majalla" panose="02000000000000000000" pitchFamily="2" charset="-78"/>
                          <a:sym typeface="Arial"/>
                        </a:rPr>
                        <a:t>قبول العملاء</a:t>
                      </a:r>
                      <a:endParaRPr lang="en-US" sz="2400" b="0" i="0" u="none" strike="noStrike" cap="none" dirty="0">
                        <a:solidFill>
                          <a:schemeClr val="dk1"/>
                        </a:solidFill>
                        <a:effectLst/>
                        <a:latin typeface="Sakkal Majalla" panose="02000000000000000000" pitchFamily="2" charset="-78"/>
                        <a:ea typeface="Gill Sans MT"/>
                        <a:cs typeface="Sakkal Majalla" panose="02000000000000000000" pitchFamily="2" charset="-78"/>
                        <a:sym typeface="Arial"/>
                      </a:endParaRPr>
                    </a:p>
                  </a:txBody>
                  <a:tcPr marL="58907" marR="58907" marT="0" marB="0" anchor="ctr"/>
                </a:tc>
                <a:tc>
                  <a:txBody>
                    <a:bodyPr/>
                    <a:lstStyle/>
                    <a:p>
                      <a:pPr marL="0" marR="0" algn="ctr" rtl="0">
                        <a:lnSpc>
                          <a:spcPct val="113000"/>
                        </a:lnSpc>
                        <a:spcBef>
                          <a:spcPts val="0"/>
                        </a:spcBef>
                        <a:spcAft>
                          <a:spcPts val="0"/>
                        </a:spcAft>
                      </a:pPr>
                      <a:r>
                        <a:rPr lang="ar-EG" sz="20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قبول عالي</a:t>
                      </a:r>
                      <a:endParaRPr lang="en-US" sz="20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2000" dirty="0">
                          <a:solidFill>
                            <a:schemeClr val="tx1"/>
                          </a:solidFill>
                          <a:effectLst/>
                          <a:latin typeface="Sakkal Majalla" panose="02000000000000000000" pitchFamily="2" charset="-78"/>
                          <a:cs typeface="Sakkal Majalla" panose="02000000000000000000" pitchFamily="2" charset="-78"/>
                        </a:rPr>
                        <a:t>متوسط</a:t>
                      </a:r>
                      <a:endParaRPr lang="en-US" sz="20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20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قبول منخفض</a:t>
                      </a:r>
                      <a:endParaRPr lang="en-US" sz="20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3942880466"/>
                  </a:ext>
                </a:extLst>
              </a:tr>
              <a:tr h="728139">
                <a:tc>
                  <a:txBody>
                    <a:bodyPr/>
                    <a:lstStyle/>
                    <a:p>
                      <a:pPr marL="0" marR="0" algn="ctr" rtl="1">
                        <a:lnSpc>
                          <a:spcPts val="1400"/>
                        </a:lnSpc>
                        <a:spcBef>
                          <a:spcPts val="0"/>
                        </a:spcBef>
                        <a:spcAft>
                          <a:spcPts val="0"/>
                        </a:spcAft>
                      </a:pPr>
                      <a:r>
                        <a:rPr lang="ar-EG" sz="2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4</a:t>
                      </a:r>
                      <a:endParaRPr lang="en-US" sz="2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lvl="0" indent="0" algn="ctr" defTabSz="914400" rtl="1" eaLnBrk="1" fontAlgn="auto" latinLnBrk="0" hangingPunct="1">
                        <a:lnSpc>
                          <a:spcPct val="113000"/>
                        </a:lnSpc>
                        <a:spcBef>
                          <a:spcPts val="0"/>
                        </a:spcBef>
                        <a:spcAft>
                          <a:spcPts val="0"/>
                        </a:spcAft>
                        <a:buClr>
                          <a:srgbClr val="000000"/>
                        </a:buClr>
                        <a:buSzTx/>
                        <a:buFont typeface="Arial"/>
                        <a:buNone/>
                        <a:tabLst/>
                        <a:defRPr/>
                      </a:pPr>
                      <a:r>
                        <a:rPr lang="ar-EG" sz="24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اطار التنفيذ</a:t>
                      </a:r>
                    </a:p>
                  </a:txBody>
                  <a:tcPr marL="58907" marR="58907" marT="0" marB="0" anchor="ctr"/>
                </a:tc>
                <a:tc>
                  <a:txBody>
                    <a:bodyPr/>
                    <a:lstStyle/>
                    <a:p>
                      <a:pPr marL="0" marR="0" algn="ctr" rtl="0">
                        <a:lnSpc>
                          <a:spcPct val="113000"/>
                        </a:lnSpc>
                        <a:spcBef>
                          <a:spcPts val="0"/>
                        </a:spcBef>
                        <a:spcAft>
                          <a:spcPts val="0"/>
                        </a:spcAft>
                      </a:pPr>
                      <a:r>
                        <a:rPr lang="ar-EG" sz="20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الآن</a:t>
                      </a:r>
                      <a:endParaRPr lang="en-US" sz="20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20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مدى متوسط</a:t>
                      </a:r>
                      <a:endParaRPr lang="en-US" sz="20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20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مدى طويل</a:t>
                      </a:r>
                      <a:endParaRPr lang="en-US" sz="20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2561754970"/>
                  </a:ext>
                </a:extLst>
              </a:tr>
            </a:tbl>
          </a:graphicData>
        </a:graphic>
      </p:graphicFrame>
    </p:spTree>
    <p:extLst>
      <p:ext uri="{BB962C8B-B14F-4D97-AF65-F5344CB8AC3E}">
        <p14:creationId xmlns:p14="http://schemas.microsoft.com/office/powerpoint/2010/main" val="2731373947"/>
      </p:ext>
    </p:extLst>
  </p:cSld>
  <p:clrMapOvr>
    <a:masterClrMapping/>
  </p:clrMapOvr>
  <mc:AlternateContent xmlns:mc="http://schemas.openxmlformats.org/markup-compatibility/2006" xmlns:p14="http://schemas.microsoft.com/office/powerpoint/2010/main">
    <mc:Choice Requires="p14">
      <p:transition spd="slow" p14:dur="2000" advTm="94245"/>
    </mc:Choice>
    <mc:Fallback xmlns="">
      <p:transition spd="slow" advTm="94245"/>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9FE1D4A-0B69-4FC1-A3E2-8759C3D2D5C1}"/>
              </a:ext>
            </a:extLst>
          </p:cNvPr>
          <p:cNvGraphicFramePr>
            <a:graphicFrameLocks noGrp="1"/>
          </p:cNvGraphicFramePr>
          <p:nvPr>
            <p:extLst>
              <p:ext uri="{D42A27DB-BD31-4B8C-83A1-F6EECF244321}">
                <p14:modId xmlns:p14="http://schemas.microsoft.com/office/powerpoint/2010/main" val="1445190557"/>
              </p:ext>
            </p:extLst>
          </p:nvPr>
        </p:nvGraphicFramePr>
        <p:xfrm>
          <a:off x="273832" y="1872961"/>
          <a:ext cx="8189727" cy="4610966"/>
        </p:xfrm>
        <a:graphic>
          <a:graphicData uri="http://schemas.openxmlformats.org/drawingml/2006/table">
            <a:tbl>
              <a:tblPr rtl="1" firstRow="1" firstCol="1" bandRow="1">
                <a:tableStyleId>{2E8BB8F2-23E0-49C3-ADD4-AE65DBEDF43D}</a:tableStyleId>
              </a:tblPr>
              <a:tblGrid>
                <a:gridCol w="684838">
                  <a:extLst>
                    <a:ext uri="{9D8B030D-6E8A-4147-A177-3AD203B41FA5}">
                      <a16:colId xmlns:a16="http://schemas.microsoft.com/office/drawing/2014/main" val="997786921"/>
                    </a:ext>
                  </a:extLst>
                </a:gridCol>
                <a:gridCol w="3211609">
                  <a:extLst>
                    <a:ext uri="{9D8B030D-6E8A-4147-A177-3AD203B41FA5}">
                      <a16:colId xmlns:a16="http://schemas.microsoft.com/office/drawing/2014/main" val="2401601993"/>
                    </a:ext>
                  </a:extLst>
                </a:gridCol>
                <a:gridCol w="858656">
                  <a:extLst>
                    <a:ext uri="{9D8B030D-6E8A-4147-A177-3AD203B41FA5}">
                      <a16:colId xmlns:a16="http://schemas.microsoft.com/office/drawing/2014/main" val="2504320121"/>
                    </a:ext>
                  </a:extLst>
                </a:gridCol>
                <a:gridCol w="858656">
                  <a:extLst>
                    <a:ext uri="{9D8B030D-6E8A-4147-A177-3AD203B41FA5}">
                      <a16:colId xmlns:a16="http://schemas.microsoft.com/office/drawing/2014/main" val="2414391907"/>
                    </a:ext>
                  </a:extLst>
                </a:gridCol>
                <a:gridCol w="858656">
                  <a:extLst>
                    <a:ext uri="{9D8B030D-6E8A-4147-A177-3AD203B41FA5}">
                      <a16:colId xmlns:a16="http://schemas.microsoft.com/office/drawing/2014/main" val="2301125087"/>
                    </a:ext>
                  </a:extLst>
                </a:gridCol>
                <a:gridCol w="858656">
                  <a:extLst>
                    <a:ext uri="{9D8B030D-6E8A-4147-A177-3AD203B41FA5}">
                      <a16:colId xmlns:a16="http://schemas.microsoft.com/office/drawing/2014/main" val="261131327"/>
                    </a:ext>
                  </a:extLst>
                </a:gridCol>
                <a:gridCol w="858656">
                  <a:extLst>
                    <a:ext uri="{9D8B030D-6E8A-4147-A177-3AD203B41FA5}">
                      <a16:colId xmlns:a16="http://schemas.microsoft.com/office/drawing/2014/main" val="293577878"/>
                    </a:ext>
                  </a:extLst>
                </a:gridCol>
              </a:tblGrid>
              <a:tr h="465271">
                <a:tc>
                  <a:txBody>
                    <a:bodyPr/>
                    <a:lstStyle/>
                    <a:p>
                      <a:pPr marL="0" marR="0" algn="ctr" rtl="1">
                        <a:lnSpc>
                          <a:spcPts val="1400"/>
                        </a:lnSpc>
                        <a:spcBef>
                          <a:spcPts val="0"/>
                        </a:spcBef>
                        <a:spcAft>
                          <a:spcPts val="0"/>
                        </a:spcAft>
                      </a:pPr>
                      <a:endParaRPr lang="en-US" sz="18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1">
                        <a:lnSpc>
                          <a:spcPts val="1400"/>
                        </a:lnSpc>
                        <a:spcBef>
                          <a:spcPts val="0"/>
                        </a:spcBef>
                        <a:spcAft>
                          <a:spcPts val="0"/>
                        </a:spcAft>
                      </a:pPr>
                      <a:r>
                        <a:rPr lang="ar-SA" sz="1800">
                          <a:effectLst/>
                          <a:latin typeface="Sakkal Majalla" panose="02000000000000000000" pitchFamily="2" charset="-78"/>
                          <a:cs typeface="Sakkal Majalla" panose="02000000000000000000" pitchFamily="2" charset="-78"/>
                        </a:rPr>
                        <a:t>قائمة الفرص</a:t>
                      </a:r>
                      <a:endParaRPr lang="en-US" sz="180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gridSpan="5">
                  <a:txBody>
                    <a:bodyPr/>
                    <a:lstStyle/>
                    <a:p>
                      <a:pPr marL="0" marR="0" algn="ctr" rtl="1">
                        <a:lnSpc>
                          <a:spcPts val="1400"/>
                        </a:lnSpc>
                        <a:spcBef>
                          <a:spcPts val="0"/>
                        </a:spcBef>
                        <a:spcAft>
                          <a:spcPts val="0"/>
                        </a:spcAft>
                      </a:pPr>
                      <a:r>
                        <a:rPr lang="ar-EG" sz="1800" dirty="0">
                          <a:effectLst/>
                          <a:latin typeface="Sakkal Majalla" panose="02000000000000000000" pitchFamily="2" charset="-78"/>
                          <a:cs typeface="Sakkal Majalla" panose="02000000000000000000" pitchFamily="2" charset="-78"/>
                        </a:rPr>
                        <a:t>معايير التقييم</a:t>
                      </a:r>
                      <a:endParaRPr lang="en-US" sz="18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rtl="1">
                        <a:lnSpc>
                          <a:spcPts val="1400"/>
                        </a:lnSpc>
                        <a:spcBef>
                          <a:spcPts val="0"/>
                        </a:spcBef>
                        <a:spcAft>
                          <a:spcPts val="0"/>
                        </a:spcAft>
                      </a:pPr>
                      <a:endParaRPr lang="en-US" sz="18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2078300465"/>
                  </a:ext>
                </a:extLst>
              </a:tr>
              <a:tr h="930382">
                <a:tc>
                  <a:txBody>
                    <a:bodyPr/>
                    <a:lstStyle/>
                    <a:p>
                      <a:pPr marL="0" marR="0" algn="ctr" rtl="1">
                        <a:lnSpc>
                          <a:spcPts val="1400"/>
                        </a:lnSpc>
                        <a:spcBef>
                          <a:spcPts val="0"/>
                        </a:spcBef>
                        <a:spcAft>
                          <a:spcPts val="0"/>
                        </a:spcAft>
                      </a:pPr>
                      <a:r>
                        <a:rPr lang="ar-SA" sz="1800">
                          <a:effectLst/>
                          <a:latin typeface="Sakkal Majalla" panose="02000000000000000000" pitchFamily="2" charset="-78"/>
                          <a:cs typeface="Sakkal Majalla" panose="02000000000000000000" pitchFamily="2" charset="-78"/>
                        </a:rPr>
                        <a:t> </a:t>
                      </a:r>
                      <a:endParaRPr lang="en-US" sz="180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vert="vert270" anchor="ctr"/>
                </a:tc>
                <a:tc>
                  <a:txBody>
                    <a:bodyPr/>
                    <a:lstStyle/>
                    <a:p>
                      <a:pPr marL="0" marR="0" algn="ctr" rtl="1">
                        <a:lnSpc>
                          <a:spcPts val="1400"/>
                        </a:lnSpc>
                        <a:spcBef>
                          <a:spcPts val="0"/>
                        </a:spcBef>
                        <a:spcAft>
                          <a:spcPts val="0"/>
                        </a:spcAft>
                      </a:pPr>
                      <a:r>
                        <a:rPr lang="ar-SA" sz="1800" dirty="0">
                          <a:solidFill>
                            <a:schemeClr val="bg1"/>
                          </a:solidFill>
                          <a:effectLst/>
                          <a:latin typeface="Sakkal Majalla" panose="02000000000000000000" pitchFamily="2" charset="-78"/>
                          <a:cs typeface="Sakkal Majalla" panose="02000000000000000000" pitchFamily="2" charset="-78"/>
                        </a:rPr>
                        <a:t>الوصف</a:t>
                      </a:r>
                      <a:endParaRPr lang="en-US"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solidFill>
                      <a:srgbClr val="002060"/>
                    </a:solidFill>
                  </a:tcPr>
                </a:tc>
                <a:tc>
                  <a:txBody>
                    <a:bodyPr/>
                    <a:lstStyle/>
                    <a:p>
                      <a:pPr marL="0" marR="0" algn="ctr" rtl="1">
                        <a:lnSpc>
                          <a:spcPct val="113000"/>
                        </a:lnSpc>
                        <a:spcBef>
                          <a:spcPts val="0"/>
                        </a:spcBef>
                        <a:spcAft>
                          <a:spcPts val="0"/>
                        </a:spcAft>
                      </a:pPr>
                      <a:r>
                        <a:rPr lang="ar-EG" sz="1800" dirty="0">
                          <a:solidFill>
                            <a:schemeClr val="bg1"/>
                          </a:solidFill>
                          <a:effectLst/>
                          <a:latin typeface="Sakkal Majalla" panose="02000000000000000000" pitchFamily="2" charset="-78"/>
                          <a:cs typeface="Sakkal Majalla" panose="02000000000000000000" pitchFamily="2" charset="-78"/>
                        </a:rPr>
                        <a:t>سهولة التنفيذ</a:t>
                      </a:r>
                      <a:endParaRPr lang="en-US"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solidFill>
                      <a:srgbClr val="002060"/>
                    </a:solidFill>
                  </a:tcPr>
                </a:tc>
                <a:tc>
                  <a:txBody>
                    <a:bodyPr/>
                    <a:lstStyle/>
                    <a:p>
                      <a:pPr marL="0" marR="0" algn="ctr" rtl="1">
                        <a:lnSpc>
                          <a:spcPct val="113000"/>
                        </a:lnSpc>
                        <a:spcBef>
                          <a:spcPts val="0"/>
                        </a:spcBef>
                        <a:spcAft>
                          <a:spcPts val="0"/>
                        </a:spcAft>
                      </a:pPr>
                      <a:r>
                        <a:rPr lang="ar-EG" sz="1800" dirty="0">
                          <a:solidFill>
                            <a:schemeClr val="bg1"/>
                          </a:solidFill>
                          <a:effectLst/>
                          <a:latin typeface="Sakkal Majalla" panose="02000000000000000000" pitchFamily="2" charset="-78"/>
                          <a:cs typeface="Sakkal Majalla" panose="02000000000000000000" pitchFamily="2" charset="-78"/>
                        </a:rPr>
                        <a:t>الأثر على المؤسسة</a:t>
                      </a:r>
                      <a:endParaRPr lang="en-US"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solidFill>
                      <a:srgbClr val="002060"/>
                    </a:solidFill>
                  </a:tcPr>
                </a:tc>
                <a:tc>
                  <a:txBody>
                    <a:bodyPr/>
                    <a:lstStyle/>
                    <a:p>
                      <a:pPr marL="0" marR="0" algn="ctr" rtl="1">
                        <a:lnSpc>
                          <a:spcPct val="113000"/>
                        </a:lnSpc>
                        <a:spcBef>
                          <a:spcPts val="0"/>
                        </a:spcBef>
                        <a:spcAft>
                          <a:spcPts val="0"/>
                        </a:spcAft>
                      </a:pPr>
                      <a:r>
                        <a:rPr lang="ar-EG" sz="1800" b="0" i="0" u="none" strike="noStrike" cap="none" dirty="0">
                          <a:solidFill>
                            <a:schemeClr val="bg1"/>
                          </a:solidFill>
                          <a:effectLst/>
                          <a:latin typeface="Sakkal Majalla" panose="02000000000000000000" pitchFamily="2" charset="-78"/>
                          <a:ea typeface="Gill Sans MT"/>
                          <a:cs typeface="Sakkal Majalla" panose="02000000000000000000" pitchFamily="2" charset="-78"/>
                          <a:sym typeface="Arial"/>
                        </a:rPr>
                        <a:t>قبول العملاء</a:t>
                      </a:r>
                      <a:endParaRPr lang="en-US" sz="1800" b="0" i="0" u="none" strike="noStrike" cap="none" dirty="0">
                        <a:solidFill>
                          <a:schemeClr val="bg1"/>
                        </a:solidFill>
                        <a:effectLst/>
                        <a:latin typeface="Sakkal Majalla" panose="02000000000000000000" pitchFamily="2" charset="-78"/>
                        <a:ea typeface="Gill Sans MT"/>
                        <a:cs typeface="Sakkal Majalla" panose="02000000000000000000" pitchFamily="2" charset="-78"/>
                        <a:sym typeface="Arial"/>
                      </a:endParaRPr>
                    </a:p>
                  </a:txBody>
                  <a:tcPr marL="58907" marR="58907" marT="0" marB="0" anchor="ctr">
                    <a:solidFill>
                      <a:srgbClr val="002060"/>
                    </a:solidFill>
                  </a:tcPr>
                </a:tc>
                <a:tc>
                  <a:txBody>
                    <a:bodyPr/>
                    <a:lstStyle/>
                    <a:p>
                      <a:pPr marL="0" marR="0" algn="ctr" rtl="1">
                        <a:lnSpc>
                          <a:spcPct val="113000"/>
                        </a:lnSpc>
                        <a:spcBef>
                          <a:spcPts val="0"/>
                        </a:spcBef>
                        <a:spcAft>
                          <a:spcPts val="0"/>
                        </a:spcAft>
                      </a:pPr>
                      <a:r>
                        <a:rPr lang="ar-EG"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اطار التنفيذ</a:t>
                      </a:r>
                    </a:p>
                  </a:txBody>
                  <a:tcPr marL="58907" marR="58907" marT="0" marB="0" anchor="ctr">
                    <a:solidFill>
                      <a:srgbClr val="002060"/>
                    </a:solidFill>
                  </a:tcPr>
                </a:tc>
                <a:tc>
                  <a:txBody>
                    <a:bodyPr/>
                    <a:lstStyle/>
                    <a:p>
                      <a:pPr marL="0" marR="0" lvl="0" indent="0" algn="ctr" defTabSz="914400" rtl="1" eaLnBrk="1" fontAlgn="auto" latinLnBrk="0" hangingPunct="1">
                        <a:lnSpc>
                          <a:spcPct val="113000"/>
                        </a:lnSpc>
                        <a:spcBef>
                          <a:spcPts val="0"/>
                        </a:spcBef>
                        <a:spcAft>
                          <a:spcPts val="0"/>
                        </a:spcAft>
                        <a:buClr>
                          <a:srgbClr val="000000"/>
                        </a:buClr>
                        <a:buSzTx/>
                        <a:buFont typeface="Arial"/>
                        <a:buNone/>
                        <a:tabLst/>
                        <a:defRPr/>
                      </a:pPr>
                      <a:r>
                        <a:rPr lang="ar-EG" sz="1800" dirty="0">
                          <a:solidFill>
                            <a:schemeClr val="bg1"/>
                          </a:solidFill>
                          <a:effectLst/>
                          <a:latin typeface="Sakkal Majalla" panose="02000000000000000000" pitchFamily="2" charset="-78"/>
                          <a:cs typeface="Sakkal Majalla" panose="02000000000000000000" pitchFamily="2" charset="-78"/>
                        </a:rPr>
                        <a:t>المجموع</a:t>
                      </a:r>
                      <a:endParaRPr lang="en-US"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p>
                      <a:pPr marL="0" marR="0" algn="ctr" rtl="1">
                        <a:lnSpc>
                          <a:spcPct val="113000"/>
                        </a:lnSpc>
                        <a:spcBef>
                          <a:spcPts val="0"/>
                        </a:spcBef>
                        <a:spcAft>
                          <a:spcPts val="0"/>
                        </a:spcAft>
                      </a:pPr>
                      <a:endParaRPr lang="ar-EG"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solidFill>
                      <a:srgbClr val="002060"/>
                    </a:solidFill>
                  </a:tcPr>
                </a:tc>
                <a:extLst>
                  <a:ext uri="{0D108BD9-81ED-4DB2-BD59-A6C34878D82A}">
                    <a16:rowId xmlns:a16="http://schemas.microsoft.com/office/drawing/2014/main" val="3043389830"/>
                  </a:ext>
                </a:extLst>
              </a:tr>
              <a:tr h="1071771">
                <a:tc>
                  <a:txBody>
                    <a:bodyPr/>
                    <a:lstStyle/>
                    <a:p>
                      <a:pPr marL="0" marR="0" algn="ctr" rtl="1">
                        <a:lnSpc>
                          <a:spcPts val="1400"/>
                        </a:lnSpc>
                        <a:spcBef>
                          <a:spcPts val="0"/>
                        </a:spcBef>
                        <a:spcAft>
                          <a:spcPts val="0"/>
                        </a:spcAft>
                      </a:pPr>
                      <a:r>
                        <a:rPr lang="ar-SA" sz="1800">
                          <a:effectLst/>
                          <a:latin typeface="Sakkal Majalla" panose="02000000000000000000" pitchFamily="2" charset="-78"/>
                          <a:cs typeface="Sakkal Majalla" panose="02000000000000000000" pitchFamily="2" charset="-78"/>
                        </a:rPr>
                        <a:t>1</a:t>
                      </a:r>
                      <a:endParaRPr lang="en-US" sz="180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r>
                        <a:rPr lang="ar-SA" sz="1800" dirty="0">
                          <a:effectLst/>
                          <a:latin typeface="Sakkal Majalla" panose="02000000000000000000" pitchFamily="2" charset="-78"/>
                          <a:cs typeface="Sakkal Majalla" panose="02000000000000000000" pitchFamily="2" charset="-78"/>
                        </a:rPr>
                        <a:t>طباعة الورق على الوجهين</a:t>
                      </a:r>
                    </a:p>
                  </a:txBody>
                  <a:tcPr marL="58907" marR="58907" marT="0" marB="0" anchor="ctr"/>
                </a:tc>
                <a:tc>
                  <a:txBody>
                    <a:bodyPr/>
                    <a:lstStyle/>
                    <a:p>
                      <a:pPr marL="0" marR="0" algn="ctr" rtl="0">
                        <a:lnSpc>
                          <a:spcPct val="113000"/>
                        </a:lnSpc>
                        <a:spcBef>
                          <a:spcPts val="0"/>
                        </a:spcBef>
                        <a:spcAft>
                          <a:spcPts val="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3</a:t>
                      </a: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en-US" sz="1800" dirty="0">
                          <a:solidFill>
                            <a:schemeClr val="tx1"/>
                          </a:solidFill>
                          <a:effectLst/>
                          <a:latin typeface="Sakkal Majalla" panose="02000000000000000000" pitchFamily="2" charset="-78"/>
                          <a:cs typeface="Sakkal Majalla" panose="02000000000000000000" pitchFamily="2" charset="-78"/>
                        </a:rPr>
                        <a:t>1</a:t>
                      </a: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2</a:t>
                      </a: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lvl="0" indent="0" algn="ctr" defTabSz="914400" rtl="0" eaLnBrk="1" fontAlgn="auto" latinLnBrk="0" hangingPunct="1">
                        <a:lnSpc>
                          <a:spcPct val="113000"/>
                        </a:lnSpc>
                        <a:spcBef>
                          <a:spcPts val="0"/>
                        </a:spcBef>
                        <a:spcAft>
                          <a:spcPts val="0"/>
                        </a:spcAft>
                        <a:buClr>
                          <a:srgbClr val="000000"/>
                        </a:buClr>
                        <a:buSzTx/>
                        <a:buFont typeface="Arial"/>
                        <a:buNone/>
                        <a:tabLst/>
                        <a:defRPr/>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مدي طويل</a:t>
                      </a:r>
                    </a:p>
                    <a:p>
                      <a:pPr marL="0" marR="0" algn="ctr" rtl="1">
                        <a:lnSpc>
                          <a:spcPct val="113000"/>
                        </a:lnSpc>
                        <a:spcBef>
                          <a:spcPts val="0"/>
                        </a:spcBef>
                        <a:spcAft>
                          <a:spcPts val="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a:t>
                      </a:r>
                      <a:r>
                        <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1</a:t>
                      </a: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a:t>
                      </a: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en-US" sz="1800" dirty="0">
                          <a:solidFill>
                            <a:schemeClr val="tx1"/>
                          </a:solidFill>
                          <a:effectLst/>
                          <a:latin typeface="Sakkal Majalla" panose="02000000000000000000" pitchFamily="2" charset="-78"/>
                          <a:cs typeface="Sakkal Majalla" panose="02000000000000000000" pitchFamily="2" charset="-78"/>
                        </a:rPr>
                        <a:t>9</a:t>
                      </a: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1402848419"/>
                  </a:ext>
                </a:extLst>
              </a:tr>
              <a:tr h="1071771">
                <a:tc>
                  <a:txBody>
                    <a:bodyPr/>
                    <a:lstStyle/>
                    <a:p>
                      <a:pPr marL="0" marR="0" algn="ctr" rtl="1">
                        <a:lnSpc>
                          <a:spcPts val="1400"/>
                        </a:lnSpc>
                        <a:spcBef>
                          <a:spcPts val="0"/>
                        </a:spcBef>
                        <a:spcAft>
                          <a:spcPts val="0"/>
                        </a:spcAft>
                      </a:pPr>
                      <a:r>
                        <a:rPr lang="ar-SA" sz="1800" dirty="0">
                          <a:effectLst/>
                          <a:latin typeface="Sakkal Majalla" panose="02000000000000000000" pitchFamily="2" charset="-78"/>
                          <a:cs typeface="Sakkal Majalla" panose="02000000000000000000" pitchFamily="2" charset="-78"/>
                        </a:rPr>
                        <a:t>2</a:t>
                      </a:r>
                      <a:endParaRPr lang="en-US" sz="18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r>
                        <a:rPr lang="ar-SA" sz="1800" dirty="0">
                          <a:effectLst/>
                          <a:latin typeface="Sakkal Majalla" panose="02000000000000000000" pitchFamily="2" charset="-78"/>
                          <a:cs typeface="Sakkal Majalla" panose="02000000000000000000" pitchFamily="2" charset="-78"/>
                        </a:rPr>
                        <a:t>فصل النفايات من المصدر  للحد من النفايات المرسلة إلى مكبات النفايات</a:t>
                      </a:r>
                      <a:endParaRPr lang="en-US" sz="18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1</a:t>
                      </a: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3</a:t>
                      </a:r>
                    </a:p>
                  </a:txBody>
                  <a:tcPr marL="58907" marR="58907" marT="0" marB="0" anchor="ctr"/>
                </a:tc>
                <a:tc>
                  <a:txBody>
                    <a:bodyPr/>
                    <a:lstStyle/>
                    <a:p>
                      <a:pPr marL="0" marR="0" algn="ctr" rtl="0">
                        <a:lnSpc>
                          <a:spcPct val="113000"/>
                        </a:lnSpc>
                        <a:spcBef>
                          <a:spcPts val="0"/>
                        </a:spcBef>
                        <a:spcAft>
                          <a:spcPts val="0"/>
                        </a:spcAft>
                      </a:pPr>
                      <a:r>
                        <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3</a:t>
                      </a:r>
                    </a:p>
                  </a:txBody>
                  <a:tcPr marL="58907" marR="58907" marT="0" marB="0" anchor="ctr"/>
                </a:tc>
                <a:tc>
                  <a:txBody>
                    <a:bodyPr/>
                    <a:lstStyle/>
                    <a:p>
                      <a:pPr marL="0" marR="0" algn="ctr" rtl="0">
                        <a:lnSpc>
                          <a:spcPct val="113000"/>
                        </a:lnSpc>
                        <a:spcBef>
                          <a:spcPts val="0"/>
                        </a:spcBef>
                        <a:spcAft>
                          <a:spcPts val="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مدي متوسط</a:t>
                      </a:r>
                    </a:p>
                    <a:p>
                      <a:pPr marL="0" marR="0" algn="ctr" rtl="0">
                        <a:lnSpc>
                          <a:spcPct val="113000"/>
                        </a:lnSpc>
                        <a:spcBef>
                          <a:spcPts val="0"/>
                        </a:spcBef>
                        <a:spcAft>
                          <a:spcPts val="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(2)</a:t>
                      </a: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9</a:t>
                      </a:r>
                    </a:p>
                  </a:txBody>
                  <a:tcPr marL="58907" marR="58907" marT="0" marB="0" anchor="ctr"/>
                </a:tc>
                <a:extLst>
                  <a:ext uri="{0D108BD9-81ED-4DB2-BD59-A6C34878D82A}">
                    <a16:rowId xmlns:a16="http://schemas.microsoft.com/office/drawing/2014/main" val="395488307"/>
                  </a:ext>
                </a:extLst>
              </a:tr>
              <a:tr h="1071771">
                <a:tc>
                  <a:txBody>
                    <a:bodyPr/>
                    <a:lstStyle/>
                    <a:p>
                      <a:pPr marL="0" marR="0" algn="ctr" rtl="1">
                        <a:lnSpc>
                          <a:spcPts val="1400"/>
                        </a:lnSpc>
                        <a:spcBef>
                          <a:spcPts val="0"/>
                        </a:spcBef>
                        <a:spcAft>
                          <a:spcPts val="0"/>
                        </a:spcAft>
                      </a:pPr>
                      <a:r>
                        <a:rPr lang="ar-EG"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3</a:t>
                      </a:r>
                      <a:endParaRPr lang="en-US"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تقديم زجاجات مياه قابلة لاعادة الاستخدام</a:t>
                      </a: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2</a:t>
                      </a: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3</a:t>
                      </a:r>
                    </a:p>
                  </a:txBody>
                  <a:tcPr marL="58907" marR="58907" marT="0" marB="0" anchor="ctr"/>
                </a:tc>
                <a:tc>
                  <a:txBody>
                    <a:bodyPr/>
                    <a:lstStyle/>
                    <a:p>
                      <a:pPr marL="0" marR="0" algn="ctr" rtl="0">
                        <a:lnSpc>
                          <a:spcPct val="113000"/>
                        </a:lnSpc>
                        <a:spcBef>
                          <a:spcPts val="0"/>
                        </a:spcBef>
                        <a:spcAft>
                          <a:spcPts val="0"/>
                        </a:spcAft>
                      </a:pPr>
                      <a:r>
                        <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3</a:t>
                      </a:r>
                    </a:p>
                  </a:txBody>
                  <a:tcPr marL="58907" marR="58907" marT="0" marB="0" anchor="ctr"/>
                </a:tc>
                <a:tc>
                  <a:txBody>
                    <a:bodyPr/>
                    <a:lstStyle/>
                    <a:p>
                      <a:pPr marL="0" marR="0" algn="ctr" rtl="0">
                        <a:lnSpc>
                          <a:spcPct val="113000"/>
                        </a:lnSpc>
                        <a:spcBef>
                          <a:spcPts val="0"/>
                        </a:spcBef>
                        <a:spcAft>
                          <a:spcPts val="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الان</a:t>
                      </a:r>
                    </a:p>
                    <a:p>
                      <a:pPr marL="0" marR="0" algn="ctr" rtl="1">
                        <a:lnSpc>
                          <a:spcPct val="113000"/>
                        </a:lnSpc>
                        <a:spcBef>
                          <a:spcPts val="0"/>
                        </a:spcBef>
                        <a:spcAft>
                          <a:spcPts val="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a:t>
                      </a:r>
                      <a:r>
                        <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3</a:t>
                      </a: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a:t>
                      </a: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11</a:t>
                      </a: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3942880466"/>
                  </a:ext>
                </a:extLst>
              </a:tr>
            </a:tbl>
          </a:graphicData>
        </a:graphic>
      </p:graphicFrame>
      <p:sp>
        <p:nvSpPr>
          <p:cNvPr id="7" name="Title 1">
            <a:extLst>
              <a:ext uri="{FF2B5EF4-FFF2-40B4-BE49-F238E27FC236}">
                <a16:creationId xmlns:a16="http://schemas.microsoft.com/office/drawing/2014/main" id="{A5EFDCE1-F95B-4C6D-932F-6FDC99A08C81}"/>
              </a:ext>
            </a:extLst>
          </p:cNvPr>
          <p:cNvSpPr txBox="1">
            <a:spLocks/>
          </p:cNvSpPr>
          <p:nvPr/>
        </p:nvSpPr>
        <p:spPr>
          <a:xfrm>
            <a:off x="1363579" y="70586"/>
            <a:ext cx="7218303"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3000" dirty="0">
                <a:solidFill>
                  <a:srgbClr val="BA0C2F"/>
                </a:solidFill>
                <a:latin typeface="Sakkal Majalla" panose="02000000000000000000" pitchFamily="2" charset="-78"/>
                <a:cs typeface="Sakkal Majalla" panose="02000000000000000000" pitchFamily="2" charset="-78"/>
                <a:sym typeface="Gill Sans"/>
              </a:rPr>
              <a:t>تدريب جماعي– تحديد</a:t>
            </a:r>
            <a:r>
              <a:rPr lang="en-US" sz="3000" dirty="0">
                <a:solidFill>
                  <a:srgbClr val="BA0C2F"/>
                </a:solidFill>
                <a:latin typeface="Sakkal Majalla" panose="02000000000000000000" pitchFamily="2" charset="-78"/>
                <a:cs typeface="Sakkal Majalla" panose="02000000000000000000" pitchFamily="2" charset="-78"/>
                <a:sym typeface="Gill Sans"/>
              </a:rPr>
              <a:t> </a:t>
            </a:r>
            <a:r>
              <a:rPr lang="ar-EG" sz="3000" dirty="0">
                <a:solidFill>
                  <a:srgbClr val="BA0C2F"/>
                </a:solidFill>
                <a:latin typeface="Sakkal Majalla" panose="02000000000000000000" pitchFamily="2" charset="-78"/>
                <a:cs typeface="Sakkal Majalla" panose="02000000000000000000" pitchFamily="2" charset="-78"/>
                <a:sym typeface="Gill Sans"/>
              </a:rPr>
              <a:t>وتقييم فرص تطوير ادارة النفايات</a:t>
            </a:r>
          </a:p>
          <a:p>
            <a:pPr algn="r" rtl="1">
              <a:spcAft>
                <a:spcPts val="1200"/>
              </a:spcAft>
            </a:pPr>
            <a:r>
              <a:rPr lang="ar-EG" sz="3000" dirty="0">
                <a:solidFill>
                  <a:srgbClr val="BA0C2F"/>
                </a:solidFill>
                <a:latin typeface="Sakkal Majalla" panose="02000000000000000000" pitchFamily="2" charset="-78"/>
                <a:cs typeface="Sakkal Majalla" panose="02000000000000000000" pitchFamily="2" charset="-78"/>
              </a:rPr>
              <a:t>مثال</a:t>
            </a:r>
          </a:p>
        </p:txBody>
      </p:sp>
    </p:spTree>
    <p:extLst>
      <p:ext uri="{BB962C8B-B14F-4D97-AF65-F5344CB8AC3E}">
        <p14:creationId xmlns:p14="http://schemas.microsoft.com/office/powerpoint/2010/main" val="146635958"/>
      </p:ext>
    </p:extLst>
  </p:cSld>
  <p:clrMapOvr>
    <a:masterClrMapping/>
  </p:clrMapOvr>
  <mc:AlternateContent xmlns:mc="http://schemas.openxmlformats.org/markup-compatibility/2006" xmlns:p14="http://schemas.microsoft.com/office/powerpoint/2010/main">
    <mc:Choice Requires="p14">
      <p:transition spd="slow" p14:dur="2000" advTm="94245"/>
    </mc:Choice>
    <mc:Fallback xmlns="">
      <p:transition spd="slow" advTm="9424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7F1EF3-F6A2-4005-89B7-0AB4EC3C89DE}"/>
              </a:ext>
            </a:extLst>
          </p:cNvPr>
          <p:cNvSpPr>
            <a:spLocks noGrp="1"/>
          </p:cNvSpPr>
          <p:nvPr>
            <p:ph type="title"/>
          </p:nvPr>
        </p:nvSpPr>
        <p:spPr/>
        <p:txBody>
          <a:bodyPr>
            <a:normAutofit/>
          </a:bodyPr>
          <a:lstStyle/>
          <a:p>
            <a:pPr algn="r" rtl="1"/>
            <a:r>
              <a:rPr lang="ar-EG" sz="3150" dirty="0"/>
              <a:t>مقدمة وتعارف</a:t>
            </a:r>
            <a:endParaRPr lang="en-US" sz="3150" dirty="0"/>
          </a:p>
        </p:txBody>
      </p:sp>
      <p:sp>
        <p:nvSpPr>
          <p:cNvPr id="2" name="Content Placeholder 1">
            <a:extLst>
              <a:ext uri="{FF2B5EF4-FFF2-40B4-BE49-F238E27FC236}">
                <a16:creationId xmlns:a16="http://schemas.microsoft.com/office/drawing/2014/main" id="{F275CEB3-294B-40A9-A79B-76DADEC65C4D}"/>
              </a:ext>
            </a:extLst>
          </p:cNvPr>
          <p:cNvSpPr>
            <a:spLocks noGrp="1"/>
          </p:cNvSpPr>
          <p:nvPr>
            <p:ph type="body" idx="1"/>
          </p:nvPr>
        </p:nvSpPr>
        <p:spPr/>
        <p:txBody>
          <a:bodyPr>
            <a:normAutofit/>
          </a:bodyPr>
          <a:lstStyle/>
          <a:p>
            <a:pPr algn="r" rtl="1">
              <a:lnSpc>
                <a:spcPct val="114000"/>
              </a:lnSpc>
              <a:spcBef>
                <a:spcPts val="450"/>
              </a:spcBef>
              <a:spcAft>
                <a:spcPts val="450"/>
              </a:spcAft>
            </a:pPr>
            <a:r>
              <a:rPr lang="ar-EG" sz="3200" dirty="0"/>
              <a:t>ما أسمك؟</a:t>
            </a:r>
            <a:endParaRPr lang="en-US" sz="3200" dirty="0"/>
          </a:p>
          <a:p>
            <a:pPr algn="r" rtl="1">
              <a:lnSpc>
                <a:spcPct val="114000"/>
              </a:lnSpc>
              <a:spcBef>
                <a:spcPts val="450"/>
              </a:spcBef>
              <a:spcAft>
                <a:spcPts val="450"/>
              </a:spcAft>
            </a:pPr>
            <a:r>
              <a:rPr lang="ar-EG" sz="3200" dirty="0"/>
              <a:t>أين تعيش؟</a:t>
            </a:r>
            <a:endParaRPr lang="en-US" sz="3200" dirty="0"/>
          </a:p>
          <a:p>
            <a:pPr algn="r" rtl="1">
              <a:lnSpc>
                <a:spcPct val="114000"/>
              </a:lnSpc>
              <a:spcBef>
                <a:spcPts val="450"/>
              </a:spcBef>
              <a:spcAft>
                <a:spcPts val="450"/>
              </a:spcAft>
            </a:pPr>
            <a:r>
              <a:rPr lang="ar-EG" sz="3200" dirty="0"/>
              <a:t>لماذا انت هنا؟</a:t>
            </a:r>
            <a:endParaRPr lang="en-US" sz="3200" dirty="0"/>
          </a:p>
          <a:p>
            <a:pPr algn="r" rtl="1">
              <a:lnSpc>
                <a:spcPct val="114000"/>
              </a:lnSpc>
              <a:spcBef>
                <a:spcPts val="450"/>
              </a:spcBef>
              <a:spcAft>
                <a:spcPts val="450"/>
              </a:spcAft>
            </a:pPr>
            <a:r>
              <a:rPr lang="ar-EG" sz="3200" dirty="0"/>
              <a:t>ما هو حلمك؟</a:t>
            </a:r>
            <a:endParaRPr lang="en-US" sz="3200" dirty="0"/>
          </a:p>
        </p:txBody>
      </p:sp>
      <p:pic>
        <p:nvPicPr>
          <p:cNvPr id="6" name="Picture 5">
            <a:extLst>
              <a:ext uri="{FF2B5EF4-FFF2-40B4-BE49-F238E27FC236}">
                <a16:creationId xmlns:a16="http://schemas.microsoft.com/office/drawing/2014/main" id="{B967A881-448D-4686-A5B5-7109D5F94495}"/>
              </a:ext>
            </a:extLst>
          </p:cNvPr>
          <p:cNvPicPr>
            <a:picLocks noChangeAspect="1"/>
          </p:cNvPicPr>
          <p:nvPr/>
        </p:nvPicPr>
        <p:blipFill>
          <a:blip r:embed="rId3"/>
          <a:stretch>
            <a:fillRect/>
          </a:stretch>
        </p:blipFill>
        <p:spPr>
          <a:xfrm>
            <a:off x="262160" y="1849464"/>
            <a:ext cx="5257176" cy="2959709"/>
          </a:xfrm>
          <a:prstGeom prst="rect">
            <a:avLst/>
          </a:prstGeom>
        </p:spPr>
      </p:pic>
      <p:sp>
        <p:nvSpPr>
          <p:cNvPr id="8" name="TextBox 7">
            <a:extLst>
              <a:ext uri="{FF2B5EF4-FFF2-40B4-BE49-F238E27FC236}">
                <a16:creationId xmlns:a16="http://schemas.microsoft.com/office/drawing/2014/main" id="{68897BC2-9221-4C8A-82B0-B6B1224292F4}"/>
              </a:ext>
            </a:extLst>
          </p:cNvPr>
          <p:cNvSpPr txBox="1"/>
          <p:nvPr/>
        </p:nvSpPr>
        <p:spPr>
          <a:xfrm>
            <a:off x="223043" y="228600"/>
            <a:ext cx="1626197" cy="461665"/>
          </a:xfrm>
          <a:prstGeom prst="rect">
            <a:avLst/>
          </a:prstGeom>
          <a:solidFill>
            <a:schemeClr val="bg1"/>
          </a:solidFill>
        </p:spPr>
        <p:txBody>
          <a:bodyPr wrap="square" rtlCol="0">
            <a:spAutoFit/>
          </a:bodyPr>
          <a:lstStyle/>
          <a:p>
            <a:r>
              <a:rPr lang="en-US" sz="2400" b="1" dirty="0">
                <a:latin typeface="Sakkal Majalla" panose="02000000000000000000" pitchFamily="2" charset="-78"/>
                <a:cs typeface="Sakkal Majalla" panose="02000000000000000000" pitchFamily="2" charset="-78"/>
              </a:rPr>
              <a:t>10:15 – 10:30</a:t>
            </a:r>
          </a:p>
        </p:txBody>
      </p:sp>
    </p:spTree>
    <p:extLst>
      <p:ext uri="{BB962C8B-B14F-4D97-AF65-F5344CB8AC3E}">
        <p14:creationId xmlns:p14="http://schemas.microsoft.com/office/powerpoint/2010/main" val="12803696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9FE1D4A-0B69-4FC1-A3E2-8759C3D2D5C1}"/>
              </a:ext>
            </a:extLst>
          </p:cNvPr>
          <p:cNvGraphicFramePr>
            <a:graphicFrameLocks noGrp="1"/>
          </p:cNvGraphicFramePr>
          <p:nvPr/>
        </p:nvGraphicFramePr>
        <p:xfrm>
          <a:off x="273832" y="1872961"/>
          <a:ext cx="8189727" cy="4610966"/>
        </p:xfrm>
        <a:graphic>
          <a:graphicData uri="http://schemas.openxmlformats.org/drawingml/2006/table">
            <a:tbl>
              <a:tblPr rtl="1" firstRow="1" firstCol="1" bandRow="1">
                <a:tableStyleId>{2E8BB8F2-23E0-49C3-ADD4-AE65DBEDF43D}</a:tableStyleId>
              </a:tblPr>
              <a:tblGrid>
                <a:gridCol w="684838">
                  <a:extLst>
                    <a:ext uri="{9D8B030D-6E8A-4147-A177-3AD203B41FA5}">
                      <a16:colId xmlns:a16="http://schemas.microsoft.com/office/drawing/2014/main" val="997786921"/>
                    </a:ext>
                  </a:extLst>
                </a:gridCol>
                <a:gridCol w="3211609">
                  <a:extLst>
                    <a:ext uri="{9D8B030D-6E8A-4147-A177-3AD203B41FA5}">
                      <a16:colId xmlns:a16="http://schemas.microsoft.com/office/drawing/2014/main" val="2401601993"/>
                    </a:ext>
                  </a:extLst>
                </a:gridCol>
                <a:gridCol w="858656">
                  <a:extLst>
                    <a:ext uri="{9D8B030D-6E8A-4147-A177-3AD203B41FA5}">
                      <a16:colId xmlns:a16="http://schemas.microsoft.com/office/drawing/2014/main" val="2504320121"/>
                    </a:ext>
                  </a:extLst>
                </a:gridCol>
                <a:gridCol w="858656">
                  <a:extLst>
                    <a:ext uri="{9D8B030D-6E8A-4147-A177-3AD203B41FA5}">
                      <a16:colId xmlns:a16="http://schemas.microsoft.com/office/drawing/2014/main" val="2414391907"/>
                    </a:ext>
                  </a:extLst>
                </a:gridCol>
                <a:gridCol w="858656">
                  <a:extLst>
                    <a:ext uri="{9D8B030D-6E8A-4147-A177-3AD203B41FA5}">
                      <a16:colId xmlns:a16="http://schemas.microsoft.com/office/drawing/2014/main" val="2301125087"/>
                    </a:ext>
                  </a:extLst>
                </a:gridCol>
                <a:gridCol w="858656">
                  <a:extLst>
                    <a:ext uri="{9D8B030D-6E8A-4147-A177-3AD203B41FA5}">
                      <a16:colId xmlns:a16="http://schemas.microsoft.com/office/drawing/2014/main" val="261131327"/>
                    </a:ext>
                  </a:extLst>
                </a:gridCol>
                <a:gridCol w="858656">
                  <a:extLst>
                    <a:ext uri="{9D8B030D-6E8A-4147-A177-3AD203B41FA5}">
                      <a16:colId xmlns:a16="http://schemas.microsoft.com/office/drawing/2014/main" val="293577878"/>
                    </a:ext>
                  </a:extLst>
                </a:gridCol>
              </a:tblGrid>
              <a:tr h="465271">
                <a:tc>
                  <a:txBody>
                    <a:bodyPr/>
                    <a:lstStyle/>
                    <a:p>
                      <a:pPr marL="0" marR="0" algn="ctr" rtl="1">
                        <a:lnSpc>
                          <a:spcPts val="1400"/>
                        </a:lnSpc>
                        <a:spcBef>
                          <a:spcPts val="0"/>
                        </a:spcBef>
                        <a:spcAft>
                          <a:spcPts val="0"/>
                        </a:spcAft>
                      </a:pPr>
                      <a:endParaRPr lang="en-US" sz="18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1">
                        <a:lnSpc>
                          <a:spcPts val="1400"/>
                        </a:lnSpc>
                        <a:spcBef>
                          <a:spcPts val="0"/>
                        </a:spcBef>
                        <a:spcAft>
                          <a:spcPts val="0"/>
                        </a:spcAft>
                      </a:pPr>
                      <a:r>
                        <a:rPr lang="ar-SA" sz="1800">
                          <a:effectLst/>
                          <a:latin typeface="Sakkal Majalla" panose="02000000000000000000" pitchFamily="2" charset="-78"/>
                          <a:cs typeface="Sakkal Majalla" panose="02000000000000000000" pitchFamily="2" charset="-78"/>
                        </a:rPr>
                        <a:t>قائمة الفرص</a:t>
                      </a:r>
                      <a:endParaRPr lang="en-US" sz="180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gridSpan="5">
                  <a:txBody>
                    <a:bodyPr/>
                    <a:lstStyle/>
                    <a:p>
                      <a:pPr marL="0" marR="0" algn="ctr" rtl="1">
                        <a:lnSpc>
                          <a:spcPts val="1400"/>
                        </a:lnSpc>
                        <a:spcBef>
                          <a:spcPts val="0"/>
                        </a:spcBef>
                        <a:spcAft>
                          <a:spcPts val="0"/>
                        </a:spcAft>
                      </a:pPr>
                      <a:r>
                        <a:rPr lang="ar-EG" sz="1800" dirty="0">
                          <a:effectLst/>
                          <a:latin typeface="Sakkal Majalla" panose="02000000000000000000" pitchFamily="2" charset="-78"/>
                          <a:cs typeface="Sakkal Majalla" panose="02000000000000000000" pitchFamily="2" charset="-78"/>
                        </a:rPr>
                        <a:t>معايير التقييم</a:t>
                      </a:r>
                      <a:endParaRPr lang="en-US" sz="18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rtl="1">
                        <a:lnSpc>
                          <a:spcPts val="1400"/>
                        </a:lnSpc>
                        <a:spcBef>
                          <a:spcPts val="0"/>
                        </a:spcBef>
                        <a:spcAft>
                          <a:spcPts val="0"/>
                        </a:spcAft>
                      </a:pPr>
                      <a:endParaRPr lang="en-US" sz="18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2078300465"/>
                  </a:ext>
                </a:extLst>
              </a:tr>
              <a:tr h="930382">
                <a:tc>
                  <a:txBody>
                    <a:bodyPr/>
                    <a:lstStyle/>
                    <a:p>
                      <a:pPr marL="0" marR="0" algn="ctr" rtl="1">
                        <a:lnSpc>
                          <a:spcPts val="1400"/>
                        </a:lnSpc>
                        <a:spcBef>
                          <a:spcPts val="0"/>
                        </a:spcBef>
                        <a:spcAft>
                          <a:spcPts val="0"/>
                        </a:spcAft>
                      </a:pPr>
                      <a:r>
                        <a:rPr lang="ar-SA" sz="1800">
                          <a:effectLst/>
                          <a:latin typeface="Sakkal Majalla" panose="02000000000000000000" pitchFamily="2" charset="-78"/>
                          <a:cs typeface="Sakkal Majalla" panose="02000000000000000000" pitchFamily="2" charset="-78"/>
                        </a:rPr>
                        <a:t> </a:t>
                      </a:r>
                      <a:endParaRPr lang="en-US" sz="180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vert="vert270" anchor="ctr"/>
                </a:tc>
                <a:tc>
                  <a:txBody>
                    <a:bodyPr/>
                    <a:lstStyle/>
                    <a:p>
                      <a:pPr marL="0" marR="0" algn="ctr" rtl="1">
                        <a:lnSpc>
                          <a:spcPts val="1400"/>
                        </a:lnSpc>
                        <a:spcBef>
                          <a:spcPts val="0"/>
                        </a:spcBef>
                        <a:spcAft>
                          <a:spcPts val="0"/>
                        </a:spcAft>
                      </a:pPr>
                      <a:r>
                        <a:rPr lang="ar-SA" sz="1800" dirty="0">
                          <a:effectLst/>
                          <a:latin typeface="Sakkal Majalla" panose="02000000000000000000" pitchFamily="2" charset="-78"/>
                          <a:cs typeface="Sakkal Majalla" panose="02000000000000000000" pitchFamily="2" charset="-78"/>
                        </a:rPr>
                        <a:t>الوصف</a:t>
                      </a:r>
                      <a:endParaRPr lang="en-US" sz="18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1">
                        <a:lnSpc>
                          <a:spcPct val="113000"/>
                        </a:lnSpc>
                        <a:spcBef>
                          <a:spcPts val="0"/>
                        </a:spcBef>
                        <a:spcAft>
                          <a:spcPts val="0"/>
                        </a:spcAft>
                      </a:pPr>
                      <a:r>
                        <a:rPr lang="ar-EG" sz="1800" dirty="0">
                          <a:effectLst/>
                          <a:latin typeface="Sakkal Majalla" panose="02000000000000000000" pitchFamily="2" charset="-78"/>
                          <a:cs typeface="Sakkal Majalla" panose="02000000000000000000" pitchFamily="2" charset="-78"/>
                        </a:rPr>
                        <a:t>سهولة التنفيذ</a:t>
                      </a:r>
                      <a:endParaRPr lang="en-US" sz="18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1">
                        <a:lnSpc>
                          <a:spcPct val="113000"/>
                        </a:lnSpc>
                        <a:spcBef>
                          <a:spcPts val="0"/>
                        </a:spcBef>
                        <a:spcAft>
                          <a:spcPts val="0"/>
                        </a:spcAft>
                      </a:pPr>
                      <a:r>
                        <a:rPr lang="ar-EG" sz="1800" dirty="0">
                          <a:effectLst/>
                          <a:latin typeface="Sakkal Majalla" panose="02000000000000000000" pitchFamily="2" charset="-78"/>
                          <a:cs typeface="Sakkal Majalla" panose="02000000000000000000" pitchFamily="2" charset="-78"/>
                        </a:rPr>
                        <a:t>الأثر على المؤسسة</a:t>
                      </a:r>
                      <a:endParaRPr lang="en-US" sz="18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1">
                        <a:lnSpc>
                          <a:spcPct val="113000"/>
                        </a:lnSpc>
                        <a:spcBef>
                          <a:spcPts val="0"/>
                        </a:spcBef>
                        <a:spcAft>
                          <a:spcPts val="0"/>
                        </a:spcAft>
                      </a:pPr>
                      <a:r>
                        <a:rPr lang="ar-EG" sz="1800" b="0" i="0" u="none" strike="noStrike" cap="none" dirty="0">
                          <a:solidFill>
                            <a:schemeClr val="dk1"/>
                          </a:solidFill>
                          <a:effectLst/>
                          <a:latin typeface="Sakkal Majalla" panose="02000000000000000000" pitchFamily="2" charset="-78"/>
                          <a:ea typeface="Gill Sans MT"/>
                          <a:cs typeface="Sakkal Majalla" panose="02000000000000000000" pitchFamily="2" charset="-78"/>
                          <a:sym typeface="Arial"/>
                        </a:rPr>
                        <a:t>قبول العملاء</a:t>
                      </a:r>
                      <a:endParaRPr lang="en-US" sz="1800" b="0" i="0" u="none" strike="noStrike" cap="none" dirty="0">
                        <a:solidFill>
                          <a:schemeClr val="dk1"/>
                        </a:solidFill>
                        <a:effectLst/>
                        <a:latin typeface="Sakkal Majalla" panose="02000000000000000000" pitchFamily="2" charset="-78"/>
                        <a:ea typeface="Gill Sans MT"/>
                        <a:cs typeface="Sakkal Majalla" panose="02000000000000000000" pitchFamily="2" charset="-78"/>
                        <a:sym typeface="Arial"/>
                      </a:endParaRPr>
                    </a:p>
                  </a:txBody>
                  <a:tcPr marL="58907" marR="58907" marT="0" marB="0" anchor="ctr"/>
                </a:tc>
                <a:tc>
                  <a:txBody>
                    <a:bodyPr/>
                    <a:lstStyle/>
                    <a:p>
                      <a:pPr marL="0" marR="0" algn="ctr" rtl="1">
                        <a:lnSpc>
                          <a:spcPct val="113000"/>
                        </a:lnSpc>
                        <a:spcBef>
                          <a:spcPts val="0"/>
                        </a:spcBef>
                        <a:spcAft>
                          <a:spcPts val="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اطار التنفيذ</a:t>
                      </a:r>
                    </a:p>
                  </a:txBody>
                  <a:tcPr marL="58907" marR="58907" marT="0" marB="0" anchor="ctr"/>
                </a:tc>
                <a:tc>
                  <a:txBody>
                    <a:bodyPr/>
                    <a:lstStyle/>
                    <a:p>
                      <a:pPr marL="0" marR="0" lvl="0" indent="0" algn="ctr" defTabSz="914400" rtl="1" eaLnBrk="1" fontAlgn="auto" latinLnBrk="0" hangingPunct="1">
                        <a:lnSpc>
                          <a:spcPct val="113000"/>
                        </a:lnSpc>
                        <a:spcBef>
                          <a:spcPts val="0"/>
                        </a:spcBef>
                        <a:spcAft>
                          <a:spcPts val="0"/>
                        </a:spcAft>
                        <a:buClr>
                          <a:srgbClr val="000000"/>
                        </a:buClr>
                        <a:buSzTx/>
                        <a:buFont typeface="Arial"/>
                        <a:buNone/>
                        <a:tabLst/>
                        <a:defRPr/>
                      </a:pPr>
                      <a:r>
                        <a:rPr lang="ar-EG" sz="1800" dirty="0">
                          <a:effectLst/>
                          <a:latin typeface="Sakkal Majalla" panose="02000000000000000000" pitchFamily="2" charset="-78"/>
                          <a:cs typeface="Sakkal Majalla" panose="02000000000000000000" pitchFamily="2" charset="-78"/>
                        </a:rPr>
                        <a:t>المجموع</a:t>
                      </a:r>
                      <a:endParaRPr lang="en-US" sz="18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p>
                      <a:pPr marL="0" marR="0" algn="ctr" rtl="1">
                        <a:lnSpc>
                          <a:spcPct val="113000"/>
                        </a:lnSpc>
                        <a:spcBef>
                          <a:spcPts val="0"/>
                        </a:spcBef>
                        <a:spcAft>
                          <a:spcPts val="0"/>
                        </a:spcAft>
                      </a:pPr>
                      <a:endPar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3043389830"/>
                  </a:ext>
                </a:extLst>
              </a:tr>
              <a:tr h="1071771">
                <a:tc>
                  <a:txBody>
                    <a:bodyPr/>
                    <a:lstStyle/>
                    <a:p>
                      <a:pPr marL="0" marR="0" algn="ctr" rtl="1">
                        <a:lnSpc>
                          <a:spcPts val="1400"/>
                        </a:lnSpc>
                        <a:spcBef>
                          <a:spcPts val="0"/>
                        </a:spcBef>
                        <a:spcAft>
                          <a:spcPts val="0"/>
                        </a:spcAft>
                      </a:pPr>
                      <a:r>
                        <a:rPr lang="ar-SA" sz="1800">
                          <a:effectLst/>
                          <a:latin typeface="Sakkal Majalla" panose="02000000000000000000" pitchFamily="2" charset="-78"/>
                          <a:cs typeface="Sakkal Majalla" panose="02000000000000000000" pitchFamily="2" charset="-78"/>
                        </a:rPr>
                        <a:t>1</a:t>
                      </a:r>
                      <a:endParaRPr lang="en-US" sz="180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r>
                        <a:rPr lang="ar-SA" sz="1800">
                          <a:effectLst/>
                          <a:latin typeface="Sakkal Majalla" panose="02000000000000000000" pitchFamily="2" charset="-78"/>
                          <a:cs typeface="Sakkal Majalla" panose="02000000000000000000" pitchFamily="2" charset="-78"/>
                        </a:rPr>
                        <a:t>إنشاء نظام تجميع مركزي من خلال تحديد نقاط التجميع بطريقة استراتيجية لأنواع النفايات المختلفة</a:t>
                      </a:r>
                      <a:endParaRPr lang="en-US" sz="180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3</a:t>
                      </a: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1800" dirty="0">
                          <a:solidFill>
                            <a:schemeClr val="tx1"/>
                          </a:solidFill>
                          <a:effectLst/>
                          <a:latin typeface="Sakkal Majalla" panose="02000000000000000000" pitchFamily="2" charset="-78"/>
                          <a:cs typeface="Sakkal Majalla" panose="02000000000000000000" pitchFamily="2" charset="-78"/>
                        </a:rPr>
                        <a:t>2</a:t>
                      </a: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2</a:t>
                      </a: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الان</a:t>
                      </a:r>
                    </a:p>
                    <a:p>
                      <a:pPr marL="0" marR="0" algn="ctr" rtl="0">
                        <a:lnSpc>
                          <a:spcPct val="113000"/>
                        </a:lnSpc>
                        <a:spcBef>
                          <a:spcPts val="0"/>
                        </a:spcBef>
                        <a:spcAft>
                          <a:spcPts val="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(3)</a:t>
                      </a: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1800" dirty="0">
                          <a:solidFill>
                            <a:schemeClr val="tx1"/>
                          </a:solidFill>
                          <a:effectLst/>
                          <a:latin typeface="Sakkal Majalla" panose="02000000000000000000" pitchFamily="2" charset="-78"/>
                          <a:cs typeface="Sakkal Majalla" panose="02000000000000000000" pitchFamily="2" charset="-78"/>
                        </a:rPr>
                        <a:t>7</a:t>
                      </a: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1402848419"/>
                  </a:ext>
                </a:extLst>
              </a:tr>
              <a:tr h="1071771">
                <a:tc>
                  <a:txBody>
                    <a:bodyPr/>
                    <a:lstStyle/>
                    <a:p>
                      <a:pPr marL="0" marR="0" algn="ctr" rtl="1">
                        <a:lnSpc>
                          <a:spcPts val="1400"/>
                        </a:lnSpc>
                        <a:spcBef>
                          <a:spcPts val="0"/>
                        </a:spcBef>
                        <a:spcAft>
                          <a:spcPts val="0"/>
                        </a:spcAft>
                      </a:pPr>
                      <a:r>
                        <a:rPr lang="ar-SA" sz="1800" dirty="0">
                          <a:effectLst/>
                          <a:latin typeface="Sakkal Majalla" panose="02000000000000000000" pitchFamily="2" charset="-78"/>
                          <a:cs typeface="Sakkal Majalla" panose="02000000000000000000" pitchFamily="2" charset="-78"/>
                        </a:rPr>
                        <a:t>2</a:t>
                      </a:r>
                      <a:endParaRPr lang="en-US" sz="18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r>
                        <a:rPr lang="ar-SA" sz="1800" dirty="0">
                          <a:effectLst/>
                          <a:latin typeface="Sakkal Majalla" panose="02000000000000000000" pitchFamily="2" charset="-78"/>
                          <a:cs typeface="Sakkal Majalla" panose="02000000000000000000" pitchFamily="2" charset="-78"/>
                        </a:rPr>
                        <a:t>فصل النفايات من المصدر  للحد من النفايات المرسلة إلى مكبات النفايات</a:t>
                      </a:r>
                      <a:endParaRPr lang="en-US" sz="18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1</a:t>
                      </a: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1</a:t>
                      </a: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1</a:t>
                      </a: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مدي طويل</a:t>
                      </a:r>
                    </a:p>
                    <a:p>
                      <a:pPr marL="0" marR="0" algn="ctr" rtl="0">
                        <a:lnSpc>
                          <a:spcPct val="113000"/>
                        </a:lnSpc>
                        <a:spcBef>
                          <a:spcPts val="0"/>
                        </a:spcBef>
                        <a:spcAft>
                          <a:spcPts val="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(1)</a:t>
                      </a: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3</a:t>
                      </a: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395488307"/>
                  </a:ext>
                </a:extLst>
              </a:tr>
              <a:tr h="1071771">
                <a:tc>
                  <a:txBody>
                    <a:bodyPr/>
                    <a:lstStyle/>
                    <a:p>
                      <a:pPr marL="0" marR="0" algn="ctr" rtl="1">
                        <a:lnSpc>
                          <a:spcPts val="1400"/>
                        </a:lnSpc>
                        <a:spcBef>
                          <a:spcPts val="0"/>
                        </a:spcBef>
                        <a:spcAft>
                          <a:spcPts val="0"/>
                        </a:spcAft>
                      </a:pPr>
                      <a:r>
                        <a:rPr lang="ar-EG"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3</a:t>
                      </a:r>
                      <a:endParaRPr lang="en-US"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تقديم زجاجات مياه قابلة لاعادة الاستخدام</a:t>
                      </a: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2</a:t>
                      </a: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1</a:t>
                      </a: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2</a:t>
                      </a: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مدي متوسط</a:t>
                      </a:r>
                    </a:p>
                    <a:p>
                      <a:pPr marL="0" marR="0" algn="ctr" rtl="0">
                        <a:lnSpc>
                          <a:spcPct val="113000"/>
                        </a:lnSpc>
                        <a:spcBef>
                          <a:spcPts val="0"/>
                        </a:spcBef>
                        <a:spcAft>
                          <a:spcPts val="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(2)</a:t>
                      </a: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5</a:t>
                      </a: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3942880466"/>
                  </a:ext>
                </a:extLst>
              </a:tr>
            </a:tbl>
          </a:graphicData>
        </a:graphic>
      </p:graphicFrame>
      <p:sp>
        <p:nvSpPr>
          <p:cNvPr id="7" name="TextBox 6">
            <a:extLst>
              <a:ext uri="{FF2B5EF4-FFF2-40B4-BE49-F238E27FC236}">
                <a16:creationId xmlns:a16="http://schemas.microsoft.com/office/drawing/2014/main" id="{CAE0B13B-9F74-4B74-95CA-47F7D11ABC11}"/>
              </a:ext>
            </a:extLst>
          </p:cNvPr>
          <p:cNvSpPr txBox="1"/>
          <p:nvPr/>
        </p:nvSpPr>
        <p:spPr>
          <a:xfrm>
            <a:off x="273830" y="1695444"/>
            <a:ext cx="8530015" cy="3970318"/>
          </a:xfrm>
          <a:prstGeom prst="rect">
            <a:avLst/>
          </a:prstGeom>
          <a:solidFill>
            <a:schemeClr val="tx2">
              <a:lumMod val="20000"/>
              <a:lumOff val="80000"/>
            </a:schemeClr>
          </a:solidFill>
        </p:spPr>
        <p:txBody>
          <a:bodyPr wrap="square" rtlCol="0">
            <a:spAutoFit/>
          </a:bodyPr>
          <a:lstStyle/>
          <a:p>
            <a:pPr algn="r" rtl="1"/>
            <a:r>
              <a:rPr lang="ar-SA" sz="2800" dirty="0">
                <a:latin typeface="Sakkal Majalla" panose="02000000000000000000" pitchFamily="2" charset="-78"/>
                <a:ea typeface="Arial" charset="0"/>
                <a:cs typeface="Sakkal Majalla" panose="02000000000000000000" pitchFamily="2" charset="-78"/>
              </a:rPr>
              <a:t>دليل المدربين:</a:t>
            </a: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الهدف: </a:t>
            </a:r>
            <a:r>
              <a:rPr lang="ar-SA" sz="2800" dirty="0">
                <a:latin typeface="Sakkal Majalla" panose="02000000000000000000" pitchFamily="2" charset="-78"/>
                <a:ea typeface="Arial" charset="0"/>
                <a:cs typeface="Sakkal Majalla" panose="02000000000000000000" pitchFamily="2" charset="-78"/>
              </a:rPr>
              <a:t>شرح للمتدربين كيفية تحديد</a:t>
            </a:r>
            <a:r>
              <a:rPr lang="ar-EG" sz="2800" dirty="0">
                <a:latin typeface="Sakkal Majalla" panose="02000000000000000000" pitchFamily="2" charset="-78"/>
                <a:ea typeface="Arial" charset="0"/>
                <a:cs typeface="Sakkal Majalla" panose="02000000000000000000" pitchFamily="2" charset="-78"/>
              </a:rPr>
              <a:t> وتقييم</a:t>
            </a:r>
            <a:r>
              <a:rPr lang="ar-SA" sz="2800" dirty="0">
                <a:latin typeface="Sakkal Majalla" panose="02000000000000000000" pitchFamily="2" charset="-78"/>
                <a:ea typeface="Arial" charset="0"/>
                <a:cs typeface="Sakkal Majalla" panose="02000000000000000000" pitchFamily="2" charset="-78"/>
              </a:rPr>
              <a:t> </a:t>
            </a:r>
            <a:r>
              <a:rPr lang="ar-EG" sz="2800" dirty="0">
                <a:latin typeface="Sakkal Majalla" panose="02000000000000000000" pitchFamily="2" charset="-78"/>
                <a:ea typeface="Arial" charset="0"/>
                <a:cs typeface="Sakkal Majalla" panose="02000000000000000000" pitchFamily="2" charset="-78"/>
              </a:rPr>
              <a:t>ال</a:t>
            </a:r>
            <a:r>
              <a:rPr lang="ar-SA" sz="2800" dirty="0">
                <a:latin typeface="Sakkal Majalla" panose="02000000000000000000" pitchFamily="2" charset="-78"/>
                <a:ea typeface="Arial" charset="0"/>
                <a:cs typeface="Sakkal Majalla" panose="02000000000000000000" pitchFamily="2" charset="-78"/>
              </a:rPr>
              <a:t>فرص </a:t>
            </a:r>
            <a:r>
              <a:rPr lang="ar-EG" sz="2800" dirty="0">
                <a:latin typeface="Sakkal Majalla" panose="02000000000000000000" pitchFamily="2" charset="-78"/>
                <a:ea typeface="Arial" charset="0"/>
                <a:cs typeface="Sakkal Majalla" panose="02000000000000000000" pitchFamily="2" charset="-78"/>
              </a:rPr>
              <a:t>ذات الاولوية للمنشأة</a:t>
            </a:r>
            <a:endParaRPr lang="ar-SA" sz="2800" dirty="0">
              <a:latin typeface="Sakkal Majalla" panose="02000000000000000000" pitchFamily="2" charset="-78"/>
              <a:ea typeface="Arial" charset="0"/>
              <a:cs typeface="Sakkal Majalla" panose="02000000000000000000" pitchFamily="2" charset="-78"/>
            </a:endParaRP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الرسالة: </a:t>
            </a:r>
            <a:r>
              <a:rPr lang="ar-EG" sz="2800" dirty="0">
                <a:latin typeface="Sakkal Majalla" panose="02000000000000000000" pitchFamily="2" charset="-78"/>
                <a:ea typeface="Arial" charset="0"/>
                <a:cs typeface="Sakkal Majalla" panose="02000000000000000000" pitchFamily="2" charset="-78"/>
              </a:rPr>
              <a:t>من أجل تحديد فرص التطور اللازمة، يجب تقييم مدى سهولة تنفيذ الفرص، الأثر الفعلي على المؤسسة، مدي قبول العملاء، وتحديد اطار التنفيذ (الآن، قصير المدي، أم طويل المدى)</a:t>
            </a:r>
          </a:p>
          <a:p>
            <a:pPr marL="214313" indent="-214313" algn="r" rtl="1">
              <a:buFont typeface="Arial" charset="0"/>
              <a:buChar char="•"/>
            </a:pPr>
            <a:r>
              <a:rPr lang="ar-EG" sz="2800" dirty="0">
                <a:latin typeface="Sakkal Majalla" panose="02000000000000000000" pitchFamily="2" charset="-78"/>
                <a:ea typeface="Arial" charset="0"/>
                <a:cs typeface="Sakkal Majalla" panose="02000000000000000000" pitchFamily="2" charset="-78"/>
              </a:rPr>
              <a:t> </a:t>
            </a:r>
            <a:r>
              <a:rPr lang="ar" sz="2800" u="sng" dirty="0">
                <a:latin typeface="Sakkal Majalla" panose="02000000000000000000" pitchFamily="2" charset="-78"/>
                <a:ea typeface="Arial" charset="0"/>
                <a:cs typeface="Sakkal Majalla" panose="02000000000000000000" pitchFamily="2" charset="-78"/>
              </a:rPr>
              <a:t>نصائح: </a:t>
            </a:r>
            <a:r>
              <a:rPr lang="ar" sz="2800" dirty="0">
                <a:latin typeface="Sakkal Majalla" panose="02000000000000000000" pitchFamily="2" charset="-78"/>
                <a:ea typeface="Arial" charset="0"/>
                <a:cs typeface="Sakkal Majalla" panose="02000000000000000000" pitchFamily="2" charset="-78"/>
              </a:rPr>
              <a:t>استخدام أكبر عدد ممكن من الأمثلة لتوضيح هذه النقطة من</a:t>
            </a:r>
            <a:endParaRPr lang="ar-EG" sz="2800" dirty="0">
              <a:latin typeface="Sakkal Majalla" panose="02000000000000000000" pitchFamily="2" charset="-78"/>
              <a:ea typeface="Arial" charset="0"/>
              <a:cs typeface="Sakkal Majalla" panose="02000000000000000000" pitchFamily="2" charset="-78"/>
            </a:endParaRPr>
          </a:p>
          <a:p>
            <a:pPr marL="214313" indent="-214313" algn="r" rtl="1">
              <a:buFont typeface="Arial" charset="0"/>
              <a:buChar char="•"/>
            </a:pPr>
            <a:r>
              <a:rPr lang="ar-SA" sz="2800" u="sng" dirty="0">
                <a:latin typeface="Sakkal Majalla" panose="02000000000000000000" pitchFamily="2" charset="-78"/>
                <a:ea typeface="Arial" charset="0"/>
                <a:cs typeface="Sakkal Majalla" panose="02000000000000000000" pitchFamily="2" charset="-78"/>
              </a:rPr>
              <a:t>المواد الازمة</a:t>
            </a:r>
            <a:r>
              <a:rPr lang="ar-SA" sz="2800" dirty="0">
                <a:latin typeface="Sakkal Majalla" panose="02000000000000000000" pitchFamily="2" charset="-78"/>
                <a:ea typeface="Arial" charset="0"/>
                <a:cs typeface="Sakkal Majalla" panose="02000000000000000000" pitchFamily="2" charset="-78"/>
              </a:rPr>
              <a:t>:</a:t>
            </a:r>
            <a:r>
              <a:rPr lang="en-US" sz="2800" dirty="0">
                <a:latin typeface="Sakkal Majalla" panose="02000000000000000000" pitchFamily="2" charset="-78"/>
                <a:ea typeface="Arial" charset="0"/>
                <a:cs typeface="Sakkal Majalla" panose="02000000000000000000" pitchFamily="2" charset="-78"/>
              </a:rPr>
              <a:t> </a:t>
            </a:r>
            <a:r>
              <a:rPr lang="ar-SA" sz="2800" dirty="0">
                <a:latin typeface="Sakkal Majalla" panose="02000000000000000000" pitchFamily="2" charset="-78"/>
                <a:ea typeface="Arial" charset="0"/>
                <a:cs typeface="Sakkal Majalla" panose="02000000000000000000" pitchFamily="2" charset="-78"/>
              </a:rPr>
              <a:t>شرائح العرض</a:t>
            </a:r>
            <a:r>
              <a:rPr lang="en-US" sz="2800" dirty="0">
                <a:latin typeface="Sakkal Majalla" panose="02000000000000000000" pitchFamily="2" charset="-78"/>
                <a:ea typeface="Arial" charset="0"/>
                <a:cs typeface="Sakkal Majalla" panose="02000000000000000000" pitchFamily="2" charset="-78"/>
              </a:rPr>
              <a:t> </a:t>
            </a:r>
            <a:r>
              <a:rPr lang="ar-EG" sz="2800" dirty="0">
                <a:latin typeface="Sakkal Majalla" panose="02000000000000000000" pitchFamily="2" charset="-78"/>
                <a:ea typeface="Arial" charset="0"/>
                <a:cs typeface="Sakkal Majalla" panose="02000000000000000000" pitchFamily="2" charset="-78"/>
              </a:rPr>
              <a:t> مع ذكر بعض أمثلة خاطئة والتأكد من ان الكل على علم بذلك مع تصحيحها</a:t>
            </a:r>
            <a:endParaRPr lang="ar-SA" sz="2800" dirty="0">
              <a:latin typeface="Sakkal Majalla" panose="02000000000000000000" pitchFamily="2" charset="-78"/>
              <a:ea typeface="Arial" charset="0"/>
              <a:cs typeface="Sakkal Majalla" panose="02000000000000000000" pitchFamily="2" charset="-78"/>
            </a:endParaRPr>
          </a:p>
          <a:p>
            <a:pPr marL="257175" indent="-257175" algn="r" rtl="1">
              <a:buFont typeface="Arial" panose="020B0604020202020204" pitchFamily="34" charset="0"/>
              <a:buChar char="•"/>
            </a:pPr>
            <a:r>
              <a:rPr lang="ar" sz="2800" u="sng" dirty="0">
                <a:latin typeface="Sakkal Majalla" panose="02000000000000000000" pitchFamily="2" charset="-78"/>
                <a:ea typeface="Arial" charset="0"/>
                <a:cs typeface="Sakkal Majalla" panose="02000000000000000000" pitchFamily="2" charset="-78"/>
              </a:rPr>
              <a:t>التقديم:</a:t>
            </a:r>
            <a:r>
              <a:rPr lang="ar" sz="2800" dirty="0">
                <a:latin typeface="Sakkal Majalla" panose="02000000000000000000" pitchFamily="2" charset="-78"/>
                <a:ea typeface="Arial" charset="0"/>
                <a:cs typeface="Sakkal Majalla" panose="02000000000000000000" pitchFamily="2" charset="-78"/>
              </a:rPr>
              <a:t> محاضرة</a:t>
            </a:r>
          </a:p>
        </p:txBody>
      </p:sp>
      <p:sp>
        <p:nvSpPr>
          <p:cNvPr id="8" name="Title 1">
            <a:extLst>
              <a:ext uri="{FF2B5EF4-FFF2-40B4-BE49-F238E27FC236}">
                <a16:creationId xmlns:a16="http://schemas.microsoft.com/office/drawing/2014/main" id="{8370B943-0346-4FC7-B528-0782A64FAE74}"/>
              </a:ext>
            </a:extLst>
          </p:cNvPr>
          <p:cNvSpPr txBox="1">
            <a:spLocks/>
          </p:cNvSpPr>
          <p:nvPr/>
        </p:nvSpPr>
        <p:spPr>
          <a:xfrm>
            <a:off x="1363579" y="70586"/>
            <a:ext cx="7218303"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3000" dirty="0">
                <a:solidFill>
                  <a:srgbClr val="BA0C2F"/>
                </a:solidFill>
                <a:latin typeface="Sakkal Majalla" panose="02000000000000000000" pitchFamily="2" charset="-78"/>
                <a:cs typeface="Sakkal Majalla" panose="02000000000000000000" pitchFamily="2" charset="-78"/>
                <a:sym typeface="Gill Sans"/>
              </a:rPr>
              <a:t>تدريب جماعي– تحديد</a:t>
            </a:r>
            <a:r>
              <a:rPr lang="en-US" sz="3000" dirty="0">
                <a:solidFill>
                  <a:srgbClr val="BA0C2F"/>
                </a:solidFill>
                <a:latin typeface="Sakkal Majalla" panose="02000000000000000000" pitchFamily="2" charset="-78"/>
                <a:cs typeface="Sakkal Majalla" panose="02000000000000000000" pitchFamily="2" charset="-78"/>
                <a:sym typeface="Gill Sans"/>
              </a:rPr>
              <a:t> </a:t>
            </a:r>
            <a:r>
              <a:rPr lang="ar-EG" sz="3000" dirty="0">
                <a:solidFill>
                  <a:srgbClr val="BA0C2F"/>
                </a:solidFill>
                <a:latin typeface="Sakkal Majalla" panose="02000000000000000000" pitchFamily="2" charset="-78"/>
                <a:cs typeface="Sakkal Majalla" panose="02000000000000000000" pitchFamily="2" charset="-78"/>
                <a:sym typeface="Gill Sans"/>
              </a:rPr>
              <a:t>وتقييم فرص تطوير ادارة النفايات</a:t>
            </a:r>
          </a:p>
          <a:p>
            <a:pPr algn="r" rtl="1">
              <a:spcAft>
                <a:spcPts val="1200"/>
              </a:spcAft>
            </a:pPr>
            <a:r>
              <a:rPr lang="ar-EG" sz="3000" dirty="0">
                <a:solidFill>
                  <a:srgbClr val="BA0C2F"/>
                </a:solidFill>
                <a:latin typeface="Sakkal Majalla" panose="02000000000000000000" pitchFamily="2" charset="-78"/>
                <a:cs typeface="Sakkal Majalla" panose="02000000000000000000" pitchFamily="2" charset="-78"/>
              </a:rPr>
              <a:t>مثال</a:t>
            </a:r>
          </a:p>
        </p:txBody>
      </p:sp>
    </p:spTree>
    <p:extLst>
      <p:ext uri="{BB962C8B-B14F-4D97-AF65-F5344CB8AC3E}">
        <p14:creationId xmlns:p14="http://schemas.microsoft.com/office/powerpoint/2010/main" val="3419140849"/>
      </p:ext>
    </p:extLst>
  </p:cSld>
  <p:clrMapOvr>
    <a:masterClrMapping/>
  </p:clrMapOvr>
  <mc:AlternateContent xmlns:mc="http://schemas.openxmlformats.org/markup-compatibility/2006" xmlns:p14="http://schemas.microsoft.com/office/powerpoint/2010/main">
    <mc:Choice Requires="p14">
      <p:transition spd="slow" p14:dur="2000" advTm="94245"/>
    </mc:Choice>
    <mc:Fallback xmlns="">
      <p:transition spd="slow" advTm="94245"/>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9FE1D4A-0B69-4FC1-A3E2-8759C3D2D5C1}"/>
              </a:ext>
            </a:extLst>
          </p:cNvPr>
          <p:cNvGraphicFramePr>
            <a:graphicFrameLocks noGrp="1"/>
          </p:cNvGraphicFramePr>
          <p:nvPr>
            <p:extLst>
              <p:ext uri="{D42A27DB-BD31-4B8C-83A1-F6EECF244321}">
                <p14:modId xmlns:p14="http://schemas.microsoft.com/office/powerpoint/2010/main" val="97475890"/>
              </p:ext>
            </p:extLst>
          </p:nvPr>
        </p:nvGraphicFramePr>
        <p:xfrm>
          <a:off x="240631" y="189488"/>
          <a:ext cx="8676833" cy="6542151"/>
        </p:xfrm>
        <a:graphic>
          <a:graphicData uri="http://schemas.openxmlformats.org/drawingml/2006/table">
            <a:tbl>
              <a:tblPr rtl="1" firstRow="1" firstCol="1" bandRow="1">
                <a:tableStyleId>{2E8BB8F2-23E0-49C3-ADD4-AE65DBEDF43D}</a:tableStyleId>
              </a:tblPr>
              <a:tblGrid>
                <a:gridCol w="263984">
                  <a:extLst>
                    <a:ext uri="{9D8B030D-6E8A-4147-A177-3AD203B41FA5}">
                      <a16:colId xmlns:a16="http://schemas.microsoft.com/office/drawing/2014/main" val="997786921"/>
                    </a:ext>
                  </a:extLst>
                </a:gridCol>
                <a:gridCol w="4019856">
                  <a:extLst>
                    <a:ext uri="{9D8B030D-6E8A-4147-A177-3AD203B41FA5}">
                      <a16:colId xmlns:a16="http://schemas.microsoft.com/office/drawing/2014/main" val="2401601993"/>
                    </a:ext>
                  </a:extLst>
                </a:gridCol>
                <a:gridCol w="754085">
                  <a:extLst>
                    <a:ext uri="{9D8B030D-6E8A-4147-A177-3AD203B41FA5}">
                      <a16:colId xmlns:a16="http://schemas.microsoft.com/office/drawing/2014/main" val="2504320121"/>
                    </a:ext>
                  </a:extLst>
                </a:gridCol>
                <a:gridCol w="909727">
                  <a:extLst>
                    <a:ext uri="{9D8B030D-6E8A-4147-A177-3AD203B41FA5}">
                      <a16:colId xmlns:a16="http://schemas.microsoft.com/office/drawing/2014/main" val="2414391907"/>
                    </a:ext>
                  </a:extLst>
                </a:gridCol>
                <a:gridCol w="909727">
                  <a:extLst>
                    <a:ext uri="{9D8B030D-6E8A-4147-A177-3AD203B41FA5}">
                      <a16:colId xmlns:a16="http://schemas.microsoft.com/office/drawing/2014/main" val="2301125087"/>
                    </a:ext>
                  </a:extLst>
                </a:gridCol>
                <a:gridCol w="909727">
                  <a:extLst>
                    <a:ext uri="{9D8B030D-6E8A-4147-A177-3AD203B41FA5}">
                      <a16:colId xmlns:a16="http://schemas.microsoft.com/office/drawing/2014/main" val="261131327"/>
                    </a:ext>
                  </a:extLst>
                </a:gridCol>
                <a:gridCol w="909727">
                  <a:extLst>
                    <a:ext uri="{9D8B030D-6E8A-4147-A177-3AD203B41FA5}">
                      <a16:colId xmlns:a16="http://schemas.microsoft.com/office/drawing/2014/main" val="2721665880"/>
                    </a:ext>
                  </a:extLst>
                </a:gridCol>
              </a:tblGrid>
              <a:tr h="263138">
                <a:tc>
                  <a:txBody>
                    <a:bodyPr/>
                    <a:lstStyle/>
                    <a:p>
                      <a:pPr marL="0" marR="0" algn="ctr" rtl="1">
                        <a:lnSpc>
                          <a:spcPts val="1400"/>
                        </a:lnSpc>
                        <a:spcBef>
                          <a:spcPts val="0"/>
                        </a:spcBef>
                        <a:spcAft>
                          <a:spcPts val="0"/>
                        </a:spcAft>
                      </a:pPr>
                      <a:endParaRPr lang="en-US" sz="18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1">
                        <a:lnSpc>
                          <a:spcPct val="100000"/>
                        </a:lnSpc>
                        <a:spcBef>
                          <a:spcPts val="0"/>
                        </a:spcBef>
                        <a:spcAft>
                          <a:spcPts val="0"/>
                        </a:spcAft>
                      </a:pPr>
                      <a:r>
                        <a:rPr lang="ar-SA" sz="1800" dirty="0">
                          <a:effectLst/>
                          <a:latin typeface="Sakkal Majalla" panose="02000000000000000000" pitchFamily="2" charset="-78"/>
                          <a:cs typeface="Sakkal Majalla" panose="02000000000000000000" pitchFamily="2" charset="-78"/>
                        </a:rPr>
                        <a:t>قائمة الفرص</a:t>
                      </a:r>
                      <a:endParaRPr lang="en-US" sz="18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gridSpan="5">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ar-EG" sz="1800" dirty="0">
                          <a:effectLst/>
                          <a:latin typeface="Sakkal Majalla" panose="02000000000000000000" pitchFamily="2" charset="-78"/>
                          <a:cs typeface="Sakkal Majalla" panose="02000000000000000000" pitchFamily="2" charset="-78"/>
                        </a:rPr>
                        <a:t>معايير التقييم</a:t>
                      </a:r>
                      <a:endParaRPr lang="en-US" sz="18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78300465"/>
                  </a:ext>
                </a:extLst>
              </a:tr>
              <a:tr h="462563">
                <a:tc>
                  <a:txBody>
                    <a:bodyPr/>
                    <a:lstStyle/>
                    <a:p>
                      <a:pPr marL="0" marR="0" algn="ctr" rtl="1">
                        <a:lnSpc>
                          <a:spcPts val="1400"/>
                        </a:lnSpc>
                        <a:spcBef>
                          <a:spcPts val="0"/>
                        </a:spcBef>
                        <a:spcAft>
                          <a:spcPts val="0"/>
                        </a:spcAft>
                      </a:pPr>
                      <a:r>
                        <a:rPr lang="ar-SA" sz="1800" dirty="0">
                          <a:effectLst/>
                          <a:latin typeface="Sakkal Majalla" panose="02000000000000000000" pitchFamily="2" charset="-78"/>
                          <a:cs typeface="Sakkal Majalla" panose="02000000000000000000" pitchFamily="2" charset="-78"/>
                        </a:rPr>
                        <a:t> </a:t>
                      </a:r>
                      <a:endParaRPr lang="en-US" sz="18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vert="vert270" anchor="ctr"/>
                </a:tc>
                <a:tc>
                  <a:txBody>
                    <a:bodyPr/>
                    <a:lstStyle/>
                    <a:p>
                      <a:pPr marL="0" marR="0" algn="ctr" rtl="1">
                        <a:lnSpc>
                          <a:spcPts val="1400"/>
                        </a:lnSpc>
                        <a:spcBef>
                          <a:spcPts val="0"/>
                        </a:spcBef>
                        <a:spcAft>
                          <a:spcPts val="0"/>
                        </a:spcAft>
                      </a:pPr>
                      <a:r>
                        <a:rPr lang="ar-SA" sz="1400" b="1" dirty="0">
                          <a:effectLst/>
                          <a:latin typeface="Sakkal Majalla" panose="02000000000000000000" pitchFamily="2" charset="-78"/>
                          <a:cs typeface="Sakkal Majalla" panose="02000000000000000000" pitchFamily="2" charset="-78"/>
                        </a:rPr>
                        <a:t>الوصف</a:t>
                      </a:r>
                      <a:endParaRPr lang="en-US" sz="1400" b="1"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1">
                        <a:lnSpc>
                          <a:spcPct val="113000"/>
                        </a:lnSpc>
                        <a:spcBef>
                          <a:spcPts val="0"/>
                        </a:spcBef>
                        <a:spcAft>
                          <a:spcPts val="0"/>
                        </a:spcAft>
                      </a:pPr>
                      <a:r>
                        <a:rPr lang="ar-EG" sz="1400" b="1" dirty="0">
                          <a:effectLst/>
                          <a:latin typeface="Sakkal Majalla" panose="02000000000000000000" pitchFamily="2" charset="-78"/>
                          <a:cs typeface="Sakkal Majalla" panose="02000000000000000000" pitchFamily="2" charset="-78"/>
                        </a:rPr>
                        <a:t>سهولة التنفيذ</a:t>
                      </a:r>
                      <a:endParaRPr lang="en-US" sz="1400" b="1"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1">
                        <a:lnSpc>
                          <a:spcPct val="113000"/>
                        </a:lnSpc>
                        <a:spcBef>
                          <a:spcPts val="0"/>
                        </a:spcBef>
                        <a:spcAft>
                          <a:spcPts val="0"/>
                        </a:spcAft>
                      </a:pPr>
                      <a:r>
                        <a:rPr lang="ar-EG" sz="1400" b="1" dirty="0">
                          <a:effectLst/>
                          <a:latin typeface="Sakkal Majalla" panose="02000000000000000000" pitchFamily="2" charset="-78"/>
                          <a:cs typeface="Sakkal Majalla" panose="02000000000000000000" pitchFamily="2" charset="-78"/>
                        </a:rPr>
                        <a:t>الأثر على المؤسسة</a:t>
                      </a:r>
                      <a:endParaRPr lang="en-US" sz="1400" b="1"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1">
                        <a:lnSpc>
                          <a:spcPct val="113000"/>
                        </a:lnSpc>
                        <a:spcBef>
                          <a:spcPts val="0"/>
                        </a:spcBef>
                        <a:spcAft>
                          <a:spcPts val="0"/>
                        </a:spcAft>
                      </a:pPr>
                      <a:r>
                        <a:rPr lang="ar-EG" sz="1400" b="1" i="0" u="none" strike="noStrike" cap="none" dirty="0">
                          <a:solidFill>
                            <a:schemeClr val="dk1"/>
                          </a:solidFill>
                          <a:effectLst/>
                          <a:latin typeface="Sakkal Majalla" panose="02000000000000000000" pitchFamily="2" charset="-78"/>
                          <a:ea typeface="Gill Sans MT"/>
                          <a:cs typeface="Sakkal Majalla" panose="02000000000000000000" pitchFamily="2" charset="-78"/>
                          <a:sym typeface="Arial"/>
                        </a:rPr>
                        <a:t>قبول العملاء</a:t>
                      </a:r>
                      <a:endParaRPr lang="en-US" sz="1400" b="1" i="0" u="none" strike="noStrike" cap="none" dirty="0">
                        <a:solidFill>
                          <a:schemeClr val="dk1"/>
                        </a:solidFill>
                        <a:effectLst/>
                        <a:latin typeface="Sakkal Majalla" panose="02000000000000000000" pitchFamily="2" charset="-78"/>
                        <a:ea typeface="Gill Sans MT"/>
                        <a:cs typeface="Sakkal Majalla" panose="02000000000000000000" pitchFamily="2" charset="-78"/>
                        <a:sym typeface="Arial"/>
                      </a:endParaRPr>
                    </a:p>
                  </a:txBody>
                  <a:tcPr marL="58907" marR="58907" marT="0" marB="0" anchor="ctr"/>
                </a:tc>
                <a:tc>
                  <a:txBody>
                    <a:bodyPr/>
                    <a:lstStyle/>
                    <a:p>
                      <a:pPr marL="0" marR="0" lvl="0" indent="0" algn="ctr" defTabSz="914400" rtl="1" eaLnBrk="1" fontAlgn="auto" latinLnBrk="0" hangingPunct="1">
                        <a:lnSpc>
                          <a:spcPct val="113000"/>
                        </a:lnSpc>
                        <a:spcBef>
                          <a:spcPts val="0"/>
                        </a:spcBef>
                        <a:spcAft>
                          <a:spcPts val="0"/>
                        </a:spcAft>
                        <a:buClr>
                          <a:srgbClr val="000000"/>
                        </a:buClr>
                        <a:buSzTx/>
                        <a:buFont typeface="Arial"/>
                        <a:buNone/>
                        <a:tabLst/>
                        <a:defRPr/>
                      </a:pPr>
                      <a:r>
                        <a:rPr lang="ar-EG" sz="1400" b="1"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اطار التنفيذ</a:t>
                      </a:r>
                    </a:p>
                  </a:txBody>
                  <a:tcPr marL="58907" marR="58907" marT="0" marB="0" anchor="ctr"/>
                </a:tc>
                <a:tc>
                  <a:txBody>
                    <a:bodyPr/>
                    <a:lstStyle/>
                    <a:p>
                      <a:pPr marL="0" marR="0" lvl="0" indent="0" algn="ctr" defTabSz="914400" rtl="1" eaLnBrk="1" fontAlgn="auto" latinLnBrk="0" hangingPunct="1">
                        <a:lnSpc>
                          <a:spcPct val="113000"/>
                        </a:lnSpc>
                        <a:spcBef>
                          <a:spcPts val="0"/>
                        </a:spcBef>
                        <a:spcAft>
                          <a:spcPts val="0"/>
                        </a:spcAft>
                        <a:buClr>
                          <a:srgbClr val="000000"/>
                        </a:buClr>
                        <a:buSzTx/>
                        <a:buFont typeface="Arial"/>
                        <a:buNone/>
                        <a:tabLst/>
                        <a:defRPr/>
                      </a:pPr>
                      <a:r>
                        <a:rPr lang="ar-EG" sz="1400" b="1" dirty="0">
                          <a:effectLst/>
                          <a:latin typeface="Sakkal Majalla" panose="02000000000000000000" pitchFamily="2" charset="-78"/>
                          <a:cs typeface="Sakkal Majalla" panose="02000000000000000000" pitchFamily="2" charset="-78"/>
                        </a:rPr>
                        <a:t>المجموع</a:t>
                      </a:r>
                      <a:endParaRPr lang="en-US" sz="1400" b="1"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3043389830"/>
                  </a:ext>
                </a:extLst>
              </a:tr>
              <a:tr h="396413">
                <a:tc>
                  <a:txBody>
                    <a:bodyPr/>
                    <a:lstStyle/>
                    <a:p>
                      <a:pPr marL="0" marR="0" algn="ctr" rtl="1">
                        <a:lnSpc>
                          <a:spcPts val="1400"/>
                        </a:lnSpc>
                        <a:spcBef>
                          <a:spcPts val="0"/>
                        </a:spcBef>
                        <a:spcAft>
                          <a:spcPts val="0"/>
                        </a:spcAft>
                      </a:pPr>
                      <a:r>
                        <a:rPr lang="ar-SA" sz="1400" dirty="0">
                          <a:solidFill>
                            <a:schemeClr val="bg1"/>
                          </a:solidFill>
                          <a:effectLst/>
                          <a:latin typeface="Sakkal Majalla" panose="02000000000000000000" pitchFamily="2" charset="-78"/>
                          <a:cs typeface="Sakkal Majalla" panose="02000000000000000000" pitchFamily="2" charset="-78"/>
                        </a:rPr>
                        <a:t>1</a:t>
                      </a:r>
                      <a:endParaRPr lang="en-US" sz="1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r>
                        <a:rPr lang="ar-EG" sz="12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rPr>
                        <a:t>......................................................................................................................................................................................................................................................................................................</a:t>
                      </a:r>
                      <a:endParaRPr lang="en-US" sz="12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1402848419"/>
                  </a:ext>
                </a:extLst>
              </a:tr>
              <a:tr h="396413">
                <a:tc>
                  <a:txBody>
                    <a:bodyPr/>
                    <a:lstStyle/>
                    <a:p>
                      <a:pPr marL="0" marR="0" algn="ctr" rtl="1">
                        <a:lnSpc>
                          <a:spcPts val="1400"/>
                        </a:lnSpc>
                        <a:spcBef>
                          <a:spcPts val="0"/>
                        </a:spcBef>
                        <a:spcAft>
                          <a:spcPts val="0"/>
                        </a:spcAft>
                      </a:pPr>
                      <a:r>
                        <a:rPr lang="ar-EG" sz="1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2</a:t>
                      </a:r>
                      <a:endParaRPr lang="en-US" sz="1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r>
                        <a:rPr lang="ar-EG" sz="12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rPr>
                        <a:t>......................................................................................................................................................................................................................................................................................................</a:t>
                      </a:r>
                      <a:endParaRPr lang="en-US" sz="12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2541038462"/>
                  </a:ext>
                </a:extLst>
              </a:tr>
              <a:tr h="396413">
                <a:tc>
                  <a:txBody>
                    <a:bodyPr/>
                    <a:lstStyle/>
                    <a:p>
                      <a:pPr marL="0" marR="0" algn="ctr" rtl="1">
                        <a:lnSpc>
                          <a:spcPts val="1400"/>
                        </a:lnSpc>
                        <a:spcBef>
                          <a:spcPts val="0"/>
                        </a:spcBef>
                        <a:spcAft>
                          <a:spcPts val="0"/>
                        </a:spcAft>
                      </a:pPr>
                      <a:r>
                        <a:rPr lang="ar-EG" sz="1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3</a:t>
                      </a:r>
                      <a:endParaRPr lang="en-US" sz="1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r>
                        <a:rPr lang="ar-EG" sz="12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rPr>
                        <a:t>......................................................................................................................................................................................................................................................................................................</a:t>
                      </a:r>
                      <a:endParaRPr lang="en-US" sz="12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2908250888"/>
                  </a:ext>
                </a:extLst>
              </a:tr>
              <a:tr h="396413">
                <a:tc>
                  <a:txBody>
                    <a:bodyPr/>
                    <a:lstStyle/>
                    <a:p>
                      <a:pPr marL="0" marR="0" algn="ctr" rtl="1">
                        <a:lnSpc>
                          <a:spcPts val="1400"/>
                        </a:lnSpc>
                        <a:spcBef>
                          <a:spcPts val="0"/>
                        </a:spcBef>
                        <a:spcAft>
                          <a:spcPts val="0"/>
                        </a:spcAft>
                      </a:pPr>
                      <a:r>
                        <a:rPr lang="ar-EG" sz="1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4</a:t>
                      </a:r>
                      <a:endParaRPr lang="en-US" sz="1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r>
                        <a:rPr lang="ar-EG" sz="12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rPr>
                        <a:t>......................................................................................................................................................................................................................................................................................................</a:t>
                      </a:r>
                      <a:endParaRPr lang="en-US" sz="12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346720645"/>
                  </a:ext>
                </a:extLst>
              </a:tr>
              <a:tr h="396413">
                <a:tc>
                  <a:txBody>
                    <a:bodyPr/>
                    <a:lstStyle/>
                    <a:p>
                      <a:pPr marL="0" marR="0" algn="ctr" rtl="1">
                        <a:lnSpc>
                          <a:spcPts val="1400"/>
                        </a:lnSpc>
                        <a:spcBef>
                          <a:spcPts val="0"/>
                        </a:spcBef>
                        <a:spcAft>
                          <a:spcPts val="0"/>
                        </a:spcAft>
                      </a:pPr>
                      <a:r>
                        <a:rPr lang="ar-EG" sz="1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5</a:t>
                      </a:r>
                      <a:endParaRPr lang="en-US" sz="1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r>
                        <a:rPr lang="ar-EG" sz="12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rPr>
                        <a:t>......................................................................................................................................................................................................................................................................................................</a:t>
                      </a:r>
                      <a:endParaRPr lang="en-US" sz="12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1987798017"/>
                  </a:ext>
                </a:extLst>
              </a:tr>
              <a:tr h="396413">
                <a:tc>
                  <a:txBody>
                    <a:bodyPr/>
                    <a:lstStyle/>
                    <a:p>
                      <a:pPr marL="0" marR="0" algn="ctr" rtl="1">
                        <a:lnSpc>
                          <a:spcPts val="1400"/>
                        </a:lnSpc>
                        <a:spcBef>
                          <a:spcPts val="0"/>
                        </a:spcBef>
                        <a:spcAft>
                          <a:spcPts val="0"/>
                        </a:spcAft>
                      </a:pPr>
                      <a:r>
                        <a:rPr lang="ar-EG" sz="1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6</a:t>
                      </a:r>
                      <a:endParaRPr lang="en-US" sz="1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r>
                        <a:rPr lang="ar-EG" sz="12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rPr>
                        <a:t>......................................................................................................................................................................................................................................................................................................</a:t>
                      </a:r>
                      <a:endParaRPr lang="en-US" sz="12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3746530573"/>
                  </a:ext>
                </a:extLst>
              </a:tr>
              <a:tr h="396413">
                <a:tc>
                  <a:txBody>
                    <a:bodyPr/>
                    <a:lstStyle/>
                    <a:p>
                      <a:pPr marL="0" marR="0" algn="ctr" rtl="1">
                        <a:lnSpc>
                          <a:spcPts val="1400"/>
                        </a:lnSpc>
                        <a:spcBef>
                          <a:spcPts val="0"/>
                        </a:spcBef>
                        <a:spcAft>
                          <a:spcPts val="0"/>
                        </a:spcAft>
                      </a:pPr>
                      <a:r>
                        <a:rPr lang="ar-EG" sz="1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7</a:t>
                      </a:r>
                      <a:endParaRPr lang="en-US" sz="1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r>
                        <a:rPr lang="ar-EG" sz="12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rPr>
                        <a:t>......................................................................................................................................................................................................................................................................................................</a:t>
                      </a:r>
                      <a:endParaRPr lang="en-US" sz="12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1593012247"/>
                  </a:ext>
                </a:extLst>
              </a:tr>
              <a:tr h="396413">
                <a:tc>
                  <a:txBody>
                    <a:bodyPr/>
                    <a:lstStyle/>
                    <a:p>
                      <a:pPr marL="0" marR="0" algn="ctr" rtl="1">
                        <a:lnSpc>
                          <a:spcPts val="1400"/>
                        </a:lnSpc>
                        <a:spcBef>
                          <a:spcPts val="0"/>
                        </a:spcBef>
                        <a:spcAft>
                          <a:spcPts val="0"/>
                        </a:spcAft>
                      </a:pPr>
                      <a:r>
                        <a:rPr lang="ar-EG" sz="1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8</a:t>
                      </a:r>
                      <a:endParaRPr lang="en-US" sz="1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r>
                        <a:rPr lang="ar-EG" sz="12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rPr>
                        <a:t>......................................................................................................................................................................................................................................................................................................</a:t>
                      </a:r>
                      <a:endParaRPr lang="en-US" sz="12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1758518000"/>
                  </a:ext>
                </a:extLst>
              </a:tr>
              <a:tr h="396413">
                <a:tc>
                  <a:txBody>
                    <a:bodyPr/>
                    <a:lstStyle/>
                    <a:p>
                      <a:pPr marL="0" marR="0" algn="ctr" rtl="1">
                        <a:lnSpc>
                          <a:spcPts val="1400"/>
                        </a:lnSpc>
                        <a:spcBef>
                          <a:spcPts val="0"/>
                        </a:spcBef>
                        <a:spcAft>
                          <a:spcPts val="0"/>
                        </a:spcAft>
                      </a:pPr>
                      <a:r>
                        <a:rPr lang="ar-EG" sz="1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9</a:t>
                      </a:r>
                      <a:endParaRPr lang="en-US" sz="1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r>
                        <a:rPr lang="ar-EG" sz="12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rPr>
                        <a:t>......................................................................................................................................................................................................................................................................................................</a:t>
                      </a:r>
                      <a:endParaRPr lang="en-US" sz="12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1261836861"/>
                  </a:ext>
                </a:extLst>
              </a:tr>
              <a:tr h="396413">
                <a:tc>
                  <a:txBody>
                    <a:bodyPr/>
                    <a:lstStyle/>
                    <a:p>
                      <a:pPr marL="0" marR="0" algn="ctr" rtl="1">
                        <a:lnSpc>
                          <a:spcPts val="1400"/>
                        </a:lnSpc>
                        <a:spcBef>
                          <a:spcPts val="0"/>
                        </a:spcBef>
                        <a:spcAft>
                          <a:spcPts val="0"/>
                        </a:spcAft>
                      </a:pPr>
                      <a:r>
                        <a:rPr lang="ar-EG" sz="1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10</a:t>
                      </a:r>
                      <a:endParaRPr lang="en-US" sz="1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r>
                        <a:rPr lang="ar-EG" sz="12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rPr>
                        <a:t>......................................................................................................................................................................................................................................................................................................</a:t>
                      </a:r>
                      <a:endParaRPr lang="en-US" sz="12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3408417013"/>
                  </a:ext>
                </a:extLst>
              </a:tr>
              <a:tr h="396413">
                <a:tc>
                  <a:txBody>
                    <a:bodyPr/>
                    <a:lstStyle/>
                    <a:p>
                      <a:pPr marL="0" marR="0" algn="ctr" rtl="1">
                        <a:lnSpc>
                          <a:spcPts val="1400"/>
                        </a:lnSpc>
                        <a:spcBef>
                          <a:spcPts val="0"/>
                        </a:spcBef>
                        <a:spcAft>
                          <a:spcPts val="0"/>
                        </a:spcAft>
                      </a:pPr>
                      <a:r>
                        <a:rPr lang="ar-EG" sz="1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11</a:t>
                      </a:r>
                      <a:endParaRPr lang="en-US" sz="1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r>
                        <a:rPr lang="ar-EG" sz="12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rPr>
                        <a:t>......................................................................................................................................................................................................................................................................................................</a:t>
                      </a:r>
                      <a:endParaRPr lang="en-US" sz="12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1958598637"/>
                  </a:ext>
                </a:extLst>
              </a:tr>
              <a:tr h="396413">
                <a:tc>
                  <a:txBody>
                    <a:bodyPr/>
                    <a:lstStyle/>
                    <a:p>
                      <a:pPr marL="0" marR="0" algn="ctr" rtl="1">
                        <a:lnSpc>
                          <a:spcPts val="1400"/>
                        </a:lnSpc>
                        <a:spcBef>
                          <a:spcPts val="0"/>
                        </a:spcBef>
                        <a:spcAft>
                          <a:spcPts val="0"/>
                        </a:spcAft>
                      </a:pPr>
                      <a:r>
                        <a:rPr lang="ar-EG" sz="1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12</a:t>
                      </a:r>
                      <a:endParaRPr lang="en-US" sz="1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r>
                        <a:rPr lang="ar-EG" sz="12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rPr>
                        <a:t>......................................................................................................................................................................................................................................................................................................</a:t>
                      </a:r>
                      <a:endParaRPr lang="en-US" sz="12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2388116638"/>
                  </a:ext>
                </a:extLst>
              </a:tr>
              <a:tr h="396413">
                <a:tc>
                  <a:txBody>
                    <a:bodyPr/>
                    <a:lstStyle/>
                    <a:p>
                      <a:pPr marL="0" marR="0" algn="ctr" rtl="1">
                        <a:lnSpc>
                          <a:spcPts val="1400"/>
                        </a:lnSpc>
                        <a:spcBef>
                          <a:spcPts val="0"/>
                        </a:spcBef>
                        <a:spcAft>
                          <a:spcPts val="0"/>
                        </a:spcAft>
                      </a:pPr>
                      <a:r>
                        <a:rPr lang="ar-EG" sz="1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13</a:t>
                      </a:r>
                      <a:endParaRPr lang="en-US" sz="1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r>
                        <a:rPr lang="ar-EG" sz="12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rPr>
                        <a:t>......................................................................................................................................................................................................................................................................................................</a:t>
                      </a:r>
                      <a:endParaRPr lang="en-US" sz="12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1205613571"/>
                  </a:ext>
                </a:extLst>
              </a:tr>
              <a:tr h="396413">
                <a:tc>
                  <a:txBody>
                    <a:bodyPr/>
                    <a:lstStyle/>
                    <a:p>
                      <a:pPr marL="0" marR="0" algn="ctr" rtl="1">
                        <a:lnSpc>
                          <a:spcPts val="1400"/>
                        </a:lnSpc>
                        <a:spcBef>
                          <a:spcPts val="0"/>
                        </a:spcBef>
                        <a:spcAft>
                          <a:spcPts val="0"/>
                        </a:spcAft>
                      </a:pPr>
                      <a:r>
                        <a:rPr lang="ar-EG" sz="1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14</a:t>
                      </a:r>
                      <a:endParaRPr lang="en-US" sz="14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r>
                        <a:rPr lang="ar-EG" sz="12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rPr>
                        <a:t>......................................................................................................................................................................................................................................................................................................</a:t>
                      </a:r>
                      <a:endParaRPr lang="en-US" sz="12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206409275"/>
                  </a:ext>
                </a:extLst>
              </a:tr>
            </a:tbl>
          </a:graphicData>
        </a:graphic>
      </p:graphicFrame>
    </p:spTree>
    <p:extLst>
      <p:ext uri="{BB962C8B-B14F-4D97-AF65-F5344CB8AC3E}">
        <p14:creationId xmlns:p14="http://schemas.microsoft.com/office/powerpoint/2010/main" val="1147238647"/>
      </p:ext>
    </p:extLst>
  </p:cSld>
  <p:clrMapOvr>
    <a:masterClrMapping/>
  </p:clrMapOvr>
  <mc:AlternateContent xmlns:mc="http://schemas.openxmlformats.org/markup-compatibility/2006">
    <mc:Choice xmlns:p14="http://schemas.microsoft.com/office/powerpoint/2010/main" Requires="p14">
      <p:transition spd="slow" p14:dur="2000" advTm="94245"/>
    </mc:Choice>
    <mc:Fallback>
      <p:transition spd="slow" advTm="94245"/>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4" name="Rectangle 3">
            <a:extLst>
              <a:ext uri="{FF2B5EF4-FFF2-40B4-BE49-F238E27FC236}">
                <a16:creationId xmlns:a16="http://schemas.microsoft.com/office/drawing/2014/main" id="{1DD94B04-05D2-4AE7-A26F-52517DADEE92}"/>
              </a:ext>
            </a:extLst>
          </p:cNvPr>
          <p:cNvSpPr/>
          <p:nvPr/>
        </p:nvSpPr>
        <p:spPr>
          <a:xfrm>
            <a:off x="1964667" y="3276089"/>
            <a:ext cx="4877684" cy="584775"/>
          </a:xfrm>
          <a:prstGeom prst="rect">
            <a:avLst/>
          </a:prstGeom>
        </p:spPr>
        <p:txBody>
          <a:bodyPr wrap="square">
            <a:spAutoFit/>
          </a:bodyPr>
          <a:lstStyle/>
          <a:p>
            <a:pPr algn="ctr" rtl="1">
              <a:spcAft>
                <a:spcPts val="1200"/>
              </a:spcAft>
            </a:pPr>
            <a:r>
              <a:rPr lang="ar-EG" sz="3200" b="1" dirty="0">
                <a:solidFill>
                  <a:schemeClr val="bg1"/>
                </a:solidFill>
                <a:latin typeface="Sakkal Majalla" panose="02000000000000000000" pitchFamily="2" charset="-78"/>
                <a:ea typeface="Gill Sans"/>
                <a:cs typeface="Sakkal Majalla" panose="02000000000000000000" pitchFamily="2" charset="-78"/>
                <a:sym typeface="Gill Sans"/>
              </a:rPr>
              <a:t>عرض نتائج التدريب</a:t>
            </a:r>
          </a:p>
        </p:txBody>
      </p:sp>
      <p:sp>
        <p:nvSpPr>
          <p:cNvPr id="5" name="Rectangle 4"/>
          <p:cNvSpPr/>
          <p:nvPr/>
        </p:nvSpPr>
        <p:spPr>
          <a:xfrm>
            <a:off x="674914" y="3712029"/>
            <a:ext cx="489857" cy="35922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41594" y="1936587"/>
            <a:ext cx="7543800" cy="391011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74D6FE6-6CF3-46B6-93C2-D478564EE03F}"/>
              </a:ext>
            </a:extLst>
          </p:cNvPr>
          <p:cNvSpPr txBox="1"/>
          <p:nvPr/>
        </p:nvSpPr>
        <p:spPr>
          <a:xfrm>
            <a:off x="3590410" y="3891642"/>
            <a:ext cx="1626197" cy="461665"/>
          </a:xfrm>
          <a:prstGeom prst="rect">
            <a:avLst/>
          </a:prstGeom>
          <a:solidFill>
            <a:schemeClr val="bg1"/>
          </a:solidFill>
        </p:spPr>
        <p:txBody>
          <a:bodyPr wrap="square" rtlCol="0">
            <a:spAutoFit/>
          </a:bodyPr>
          <a:lstStyle/>
          <a:p>
            <a:r>
              <a:rPr lang="en-US" sz="2400" b="1" dirty="0">
                <a:latin typeface="Sakkal Majalla" panose="02000000000000000000" pitchFamily="2" charset="-78"/>
                <a:cs typeface="Sakkal Majalla" panose="02000000000000000000" pitchFamily="2" charset="-78"/>
              </a:rPr>
              <a:t>14.45 – 15.00</a:t>
            </a:r>
          </a:p>
        </p:txBody>
      </p:sp>
    </p:spTree>
    <p:extLst>
      <p:ext uri="{BB962C8B-B14F-4D97-AF65-F5344CB8AC3E}">
        <p14:creationId xmlns:p14="http://schemas.microsoft.com/office/powerpoint/2010/main" val="1848919634"/>
      </p:ext>
    </p:extLst>
  </p:cSld>
  <p:clrMapOvr>
    <a:masterClrMapping/>
  </p:clrMapOvr>
  <mc:AlternateContent xmlns:mc="http://schemas.openxmlformats.org/markup-compatibility/2006" xmlns:p14="http://schemas.microsoft.com/office/powerpoint/2010/main">
    <mc:Choice Requires="p14">
      <p:transition spd="slow" p14:dur="2000" advTm="57328"/>
    </mc:Choice>
    <mc:Fallback xmlns="">
      <p:transition spd="slow" advTm="57328"/>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9FE1D4A-0B69-4FC1-A3E2-8759C3D2D5C1}"/>
              </a:ext>
            </a:extLst>
          </p:cNvPr>
          <p:cNvGraphicFramePr>
            <a:graphicFrameLocks noGrp="1"/>
          </p:cNvGraphicFramePr>
          <p:nvPr>
            <p:extLst>
              <p:ext uri="{D42A27DB-BD31-4B8C-83A1-F6EECF244321}">
                <p14:modId xmlns:p14="http://schemas.microsoft.com/office/powerpoint/2010/main" val="3755988981"/>
              </p:ext>
            </p:extLst>
          </p:nvPr>
        </p:nvGraphicFramePr>
        <p:xfrm>
          <a:off x="227642" y="1542921"/>
          <a:ext cx="8688715" cy="5054557"/>
        </p:xfrm>
        <a:graphic>
          <a:graphicData uri="http://schemas.openxmlformats.org/drawingml/2006/table">
            <a:tbl>
              <a:tblPr rtl="1" firstRow="1" firstCol="1" bandRow="1">
                <a:tableStyleId>{2E8BB8F2-23E0-49C3-ADD4-AE65DBEDF43D}</a:tableStyleId>
              </a:tblPr>
              <a:tblGrid>
                <a:gridCol w="304157">
                  <a:extLst>
                    <a:ext uri="{9D8B030D-6E8A-4147-A177-3AD203B41FA5}">
                      <a16:colId xmlns:a16="http://schemas.microsoft.com/office/drawing/2014/main" val="997786921"/>
                    </a:ext>
                  </a:extLst>
                </a:gridCol>
                <a:gridCol w="3829693">
                  <a:extLst>
                    <a:ext uri="{9D8B030D-6E8A-4147-A177-3AD203B41FA5}">
                      <a16:colId xmlns:a16="http://schemas.microsoft.com/office/drawing/2014/main" val="2401601993"/>
                    </a:ext>
                  </a:extLst>
                </a:gridCol>
                <a:gridCol w="910973">
                  <a:extLst>
                    <a:ext uri="{9D8B030D-6E8A-4147-A177-3AD203B41FA5}">
                      <a16:colId xmlns:a16="http://schemas.microsoft.com/office/drawing/2014/main" val="2504320121"/>
                    </a:ext>
                  </a:extLst>
                </a:gridCol>
                <a:gridCol w="910973">
                  <a:extLst>
                    <a:ext uri="{9D8B030D-6E8A-4147-A177-3AD203B41FA5}">
                      <a16:colId xmlns:a16="http://schemas.microsoft.com/office/drawing/2014/main" val="2414391907"/>
                    </a:ext>
                  </a:extLst>
                </a:gridCol>
                <a:gridCol w="910973">
                  <a:extLst>
                    <a:ext uri="{9D8B030D-6E8A-4147-A177-3AD203B41FA5}">
                      <a16:colId xmlns:a16="http://schemas.microsoft.com/office/drawing/2014/main" val="2301125087"/>
                    </a:ext>
                  </a:extLst>
                </a:gridCol>
                <a:gridCol w="910973">
                  <a:extLst>
                    <a:ext uri="{9D8B030D-6E8A-4147-A177-3AD203B41FA5}">
                      <a16:colId xmlns:a16="http://schemas.microsoft.com/office/drawing/2014/main" val="261131327"/>
                    </a:ext>
                  </a:extLst>
                </a:gridCol>
                <a:gridCol w="910973">
                  <a:extLst>
                    <a:ext uri="{9D8B030D-6E8A-4147-A177-3AD203B41FA5}">
                      <a16:colId xmlns:a16="http://schemas.microsoft.com/office/drawing/2014/main" val="293577878"/>
                    </a:ext>
                  </a:extLst>
                </a:gridCol>
              </a:tblGrid>
              <a:tr h="523088">
                <a:tc>
                  <a:txBody>
                    <a:bodyPr/>
                    <a:lstStyle/>
                    <a:p>
                      <a:pPr marL="0" marR="0" algn="ctr" rtl="1">
                        <a:lnSpc>
                          <a:spcPts val="1400"/>
                        </a:lnSpc>
                        <a:spcBef>
                          <a:spcPts val="0"/>
                        </a:spcBef>
                        <a:spcAft>
                          <a:spcPts val="0"/>
                        </a:spcAft>
                      </a:pPr>
                      <a:endParaRPr lang="en-US" sz="18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1">
                        <a:lnSpc>
                          <a:spcPts val="1400"/>
                        </a:lnSpc>
                        <a:spcBef>
                          <a:spcPts val="0"/>
                        </a:spcBef>
                        <a:spcAft>
                          <a:spcPts val="0"/>
                        </a:spcAft>
                      </a:pPr>
                      <a:r>
                        <a:rPr lang="ar-SA" sz="2000">
                          <a:solidFill>
                            <a:schemeClr val="bg1"/>
                          </a:solidFill>
                          <a:effectLst/>
                          <a:latin typeface="Sakkal Majalla" panose="02000000000000000000" pitchFamily="2" charset="-78"/>
                          <a:cs typeface="Sakkal Majalla" panose="02000000000000000000" pitchFamily="2" charset="-78"/>
                        </a:rPr>
                        <a:t>قائمة الفرص</a:t>
                      </a:r>
                      <a:endParaRPr lang="en-US" sz="200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solidFill>
                      <a:srgbClr val="002060"/>
                    </a:solidFill>
                  </a:tcPr>
                </a:tc>
                <a:tc gridSpan="5">
                  <a:txBody>
                    <a:bodyPr/>
                    <a:lstStyle/>
                    <a:p>
                      <a:pPr marL="0" marR="0" algn="ctr" rtl="1">
                        <a:lnSpc>
                          <a:spcPts val="1400"/>
                        </a:lnSpc>
                        <a:spcBef>
                          <a:spcPts val="0"/>
                        </a:spcBef>
                        <a:spcAft>
                          <a:spcPts val="0"/>
                        </a:spcAft>
                      </a:pPr>
                      <a:r>
                        <a:rPr lang="ar-EG" sz="2000" dirty="0">
                          <a:solidFill>
                            <a:schemeClr val="bg1"/>
                          </a:solidFill>
                          <a:effectLst/>
                          <a:latin typeface="Sakkal Majalla" panose="02000000000000000000" pitchFamily="2" charset="-78"/>
                          <a:cs typeface="Sakkal Majalla" panose="02000000000000000000" pitchFamily="2" charset="-78"/>
                        </a:rPr>
                        <a:t>معايير التقييم</a:t>
                      </a:r>
                      <a:endParaRPr lang="en-US" sz="20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rtl="1">
                        <a:lnSpc>
                          <a:spcPts val="1400"/>
                        </a:lnSpc>
                        <a:spcBef>
                          <a:spcPts val="0"/>
                        </a:spcBef>
                        <a:spcAft>
                          <a:spcPts val="0"/>
                        </a:spcAft>
                      </a:pPr>
                      <a:endParaRPr lang="en-US" sz="18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2078300465"/>
                  </a:ext>
                </a:extLst>
              </a:tr>
              <a:tr h="548595">
                <a:tc>
                  <a:txBody>
                    <a:bodyPr/>
                    <a:lstStyle/>
                    <a:p>
                      <a:pPr marL="0" marR="0" algn="ctr" rtl="1">
                        <a:lnSpc>
                          <a:spcPts val="1400"/>
                        </a:lnSpc>
                        <a:spcBef>
                          <a:spcPts val="0"/>
                        </a:spcBef>
                        <a:spcAft>
                          <a:spcPts val="0"/>
                        </a:spcAft>
                      </a:pPr>
                      <a:r>
                        <a:rPr lang="ar-SA" sz="1800">
                          <a:effectLst/>
                          <a:latin typeface="Sakkal Majalla" panose="02000000000000000000" pitchFamily="2" charset="-78"/>
                          <a:cs typeface="Sakkal Majalla" panose="02000000000000000000" pitchFamily="2" charset="-78"/>
                        </a:rPr>
                        <a:t> </a:t>
                      </a:r>
                      <a:endParaRPr lang="en-US" sz="180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vert="vert270" anchor="ctr"/>
                </a:tc>
                <a:tc>
                  <a:txBody>
                    <a:bodyPr/>
                    <a:lstStyle/>
                    <a:p>
                      <a:pPr marL="0" marR="0" algn="ctr" rtl="1">
                        <a:lnSpc>
                          <a:spcPts val="1400"/>
                        </a:lnSpc>
                        <a:spcBef>
                          <a:spcPts val="0"/>
                        </a:spcBef>
                        <a:spcAft>
                          <a:spcPts val="0"/>
                        </a:spcAft>
                      </a:pPr>
                      <a:r>
                        <a:rPr lang="ar-SA" sz="2000" dirty="0">
                          <a:solidFill>
                            <a:schemeClr val="bg1"/>
                          </a:solidFill>
                          <a:effectLst/>
                          <a:latin typeface="Sakkal Majalla" panose="02000000000000000000" pitchFamily="2" charset="-78"/>
                          <a:cs typeface="Sakkal Majalla" panose="02000000000000000000" pitchFamily="2" charset="-78"/>
                        </a:rPr>
                        <a:t>الوصف</a:t>
                      </a:r>
                      <a:endParaRPr lang="en-US" sz="20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solidFill>
                      <a:srgbClr val="002060"/>
                    </a:solidFill>
                  </a:tcPr>
                </a:tc>
                <a:tc>
                  <a:txBody>
                    <a:bodyPr/>
                    <a:lstStyle/>
                    <a:p>
                      <a:pPr marL="0" marR="0" algn="ctr" rtl="1">
                        <a:lnSpc>
                          <a:spcPct val="113000"/>
                        </a:lnSpc>
                        <a:spcBef>
                          <a:spcPts val="0"/>
                        </a:spcBef>
                        <a:spcAft>
                          <a:spcPts val="0"/>
                        </a:spcAft>
                      </a:pPr>
                      <a:r>
                        <a:rPr lang="ar-EG" sz="2000" dirty="0">
                          <a:solidFill>
                            <a:schemeClr val="bg1"/>
                          </a:solidFill>
                          <a:effectLst/>
                          <a:latin typeface="Sakkal Majalla" panose="02000000000000000000" pitchFamily="2" charset="-78"/>
                          <a:cs typeface="Sakkal Majalla" panose="02000000000000000000" pitchFamily="2" charset="-78"/>
                        </a:rPr>
                        <a:t>سهولة التنفيذ</a:t>
                      </a:r>
                      <a:endParaRPr lang="en-US" sz="20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solidFill>
                      <a:srgbClr val="002060"/>
                    </a:solidFill>
                  </a:tcPr>
                </a:tc>
                <a:tc>
                  <a:txBody>
                    <a:bodyPr/>
                    <a:lstStyle/>
                    <a:p>
                      <a:pPr marL="0" marR="0" algn="ctr" rtl="1">
                        <a:lnSpc>
                          <a:spcPct val="113000"/>
                        </a:lnSpc>
                        <a:spcBef>
                          <a:spcPts val="0"/>
                        </a:spcBef>
                        <a:spcAft>
                          <a:spcPts val="0"/>
                        </a:spcAft>
                      </a:pPr>
                      <a:r>
                        <a:rPr lang="ar-EG" sz="2000" dirty="0">
                          <a:solidFill>
                            <a:schemeClr val="bg1"/>
                          </a:solidFill>
                          <a:effectLst/>
                          <a:latin typeface="Sakkal Majalla" panose="02000000000000000000" pitchFamily="2" charset="-78"/>
                          <a:cs typeface="Sakkal Majalla" panose="02000000000000000000" pitchFamily="2" charset="-78"/>
                        </a:rPr>
                        <a:t>الأثر على المؤسسة</a:t>
                      </a:r>
                      <a:endParaRPr lang="en-US" sz="20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solidFill>
                      <a:srgbClr val="002060"/>
                    </a:solidFill>
                  </a:tcPr>
                </a:tc>
                <a:tc>
                  <a:txBody>
                    <a:bodyPr/>
                    <a:lstStyle/>
                    <a:p>
                      <a:pPr marL="0" marR="0" algn="ctr" rtl="1">
                        <a:lnSpc>
                          <a:spcPct val="113000"/>
                        </a:lnSpc>
                        <a:spcBef>
                          <a:spcPts val="0"/>
                        </a:spcBef>
                        <a:spcAft>
                          <a:spcPts val="0"/>
                        </a:spcAft>
                      </a:pPr>
                      <a:r>
                        <a:rPr lang="ar-EG" sz="2000" b="0" i="0" u="none" strike="noStrike" cap="none" dirty="0">
                          <a:solidFill>
                            <a:schemeClr val="bg1"/>
                          </a:solidFill>
                          <a:effectLst/>
                          <a:latin typeface="Sakkal Majalla" panose="02000000000000000000" pitchFamily="2" charset="-78"/>
                          <a:ea typeface="Gill Sans MT"/>
                          <a:cs typeface="Sakkal Majalla" panose="02000000000000000000" pitchFamily="2" charset="-78"/>
                          <a:sym typeface="Arial"/>
                        </a:rPr>
                        <a:t>قبول العملاء</a:t>
                      </a:r>
                      <a:endParaRPr lang="en-US" sz="2000" b="0" i="0" u="none" strike="noStrike" cap="none" dirty="0">
                        <a:solidFill>
                          <a:schemeClr val="bg1"/>
                        </a:solidFill>
                        <a:effectLst/>
                        <a:latin typeface="Sakkal Majalla" panose="02000000000000000000" pitchFamily="2" charset="-78"/>
                        <a:ea typeface="Gill Sans MT"/>
                        <a:cs typeface="Sakkal Majalla" panose="02000000000000000000" pitchFamily="2" charset="-78"/>
                        <a:sym typeface="Arial"/>
                      </a:endParaRPr>
                    </a:p>
                  </a:txBody>
                  <a:tcPr marL="58907" marR="58907" marT="0" marB="0" anchor="ctr">
                    <a:solidFill>
                      <a:srgbClr val="002060"/>
                    </a:solidFill>
                  </a:tcPr>
                </a:tc>
                <a:tc>
                  <a:txBody>
                    <a:bodyPr/>
                    <a:lstStyle/>
                    <a:p>
                      <a:pPr marL="0" marR="0" algn="ctr" rtl="1">
                        <a:lnSpc>
                          <a:spcPct val="113000"/>
                        </a:lnSpc>
                        <a:spcBef>
                          <a:spcPts val="0"/>
                        </a:spcBef>
                        <a:spcAft>
                          <a:spcPts val="0"/>
                        </a:spcAft>
                      </a:pPr>
                      <a:r>
                        <a:rPr lang="ar-EG" sz="20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اطار التنفيذ</a:t>
                      </a:r>
                    </a:p>
                  </a:txBody>
                  <a:tcPr marL="58907" marR="58907" marT="0" marB="0" anchor="ctr">
                    <a:solidFill>
                      <a:srgbClr val="002060"/>
                    </a:solidFill>
                  </a:tcPr>
                </a:tc>
                <a:tc>
                  <a:txBody>
                    <a:bodyPr/>
                    <a:lstStyle/>
                    <a:p>
                      <a:pPr marL="0" marR="0" lvl="0" indent="0" algn="ctr" defTabSz="914400" rtl="1" eaLnBrk="1" fontAlgn="auto" latinLnBrk="0" hangingPunct="1">
                        <a:lnSpc>
                          <a:spcPct val="113000"/>
                        </a:lnSpc>
                        <a:spcBef>
                          <a:spcPts val="0"/>
                        </a:spcBef>
                        <a:spcAft>
                          <a:spcPts val="0"/>
                        </a:spcAft>
                        <a:buClr>
                          <a:srgbClr val="000000"/>
                        </a:buClr>
                        <a:buSzTx/>
                        <a:buFont typeface="Arial"/>
                        <a:buNone/>
                        <a:tabLst/>
                        <a:defRPr/>
                      </a:pPr>
                      <a:r>
                        <a:rPr lang="ar-EG" sz="2000" dirty="0">
                          <a:solidFill>
                            <a:schemeClr val="bg1"/>
                          </a:solidFill>
                          <a:effectLst/>
                          <a:latin typeface="Sakkal Majalla" panose="02000000000000000000" pitchFamily="2" charset="-78"/>
                          <a:cs typeface="Sakkal Majalla" panose="02000000000000000000" pitchFamily="2" charset="-78"/>
                        </a:rPr>
                        <a:t>المجموع</a:t>
                      </a:r>
                      <a:endParaRPr lang="en-US" sz="20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p>
                      <a:pPr marL="0" marR="0" algn="ctr" rtl="1">
                        <a:lnSpc>
                          <a:spcPct val="113000"/>
                        </a:lnSpc>
                        <a:spcBef>
                          <a:spcPts val="0"/>
                        </a:spcBef>
                        <a:spcAft>
                          <a:spcPts val="0"/>
                        </a:spcAft>
                      </a:pPr>
                      <a:endParaRPr lang="ar-EG" sz="20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solidFill>
                      <a:srgbClr val="002060"/>
                    </a:solidFill>
                  </a:tcPr>
                </a:tc>
                <a:extLst>
                  <a:ext uri="{0D108BD9-81ED-4DB2-BD59-A6C34878D82A}">
                    <a16:rowId xmlns:a16="http://schemas.microsoft.com/office/drawing/2014/main" val="3043389830"/>
                  </a:ext>
                </a:extLst>
              </a:tr>
              <a:tr h="822892">
                <a:tc>
                  <a:txBody>
                    <a:bodyPr/>
                    <a:lstStyle/>
                    <a:p>
                      <a:pPr marL="0" marR="0" algn="ctr" rtl="1">
                        <a:lnSpc>
                          <a:spcPts val="1400"/>
                        </a:lnSpc>
                        <a:spcBef>
                          <a:spcPts val="0"/>
                        </a:spcBef>
                        <a:spcAft>
                          <a:spcPts val="0"/>
                        </a:spcAft>
                      </a:pPr>
                      <a:r>
                        <a:rPr lang="ar-SA" sz="1800" dirty="0">
                          <a:solidFill>
                            <a:schemeClr val="bg1"/>
                          </a:solidFill>
                          <a:effectLst/>
                          <a:latin typeface="Sakkal Majalla" panose="02000000000000000000" pitchFamily="2" charset="-78"/>
                          <a:cs typeface="Sakkal Majalla" panose="02000000000000000000" pitchFamily="2" charset="-78"/>
                        </a:rPr>
                        <a:t>1</a:t>
                      </a:r>
                      <a:endParaRPr lang="en-US"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endParaRPr lang="en-US" sz="1800" dirty="0">
                        <a:solidFill>
                          <a:srgbClr val="6C6463"/>
                        </a:solidFill>
                        <a:effectLst/>
                        <a:highlight>
                          <a:srgbClr val="FFFF00"/>
                        </a:highligh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3200" b="1" u="sng" dirty="0">
                          <a:solidFill>
                            <a:schemeClr val="tx1"/>
                          </a:solidFill>
                          <a:effectLst/>
                          <a:latin typeface="Sakkal Majalla" panose="02000000000000000000" pitchFamily="2" charset="-78"/>
                          <a:cs typeface="Sakkal Majalla" panose="02000000000000000000" pitchFamily="2" charset="-78"/>
                        </a:rPr>
                        <a:t>7</a:t>
                      </a:r>
                      <a:endParaRPr lang="en-US" sz="3200" b="1" u="sng"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1402848419"/>
                  </a:ext>
                </a:extLst>
              </a:tr>
              <a:tr h="822892">
                <a:tc>
                  <a:txBody>
                    <a:bodyPr/>
                    <a:lstStyle/>
                    <a:p>
                      <a:pPr marL="0" marR="0" algn="ctr" rtl="1">
                        <a:lnSpc>
                          <a:spcPts val="1400"/>
                        </a:lnSpc>
                        <a:spcBef>
                          <a:spcPts val="0"/>
                        </a:spcBef>
                        <a:spcAft>
                          <a:spcPts val="0"/>
                        </a:spcAft>
                      </a:pPr>
                      <a:r>
                        <a:rPr lang="ar-EG"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2</a:t>
                      </a:r>
                      <a:endParaRPr lang="en-US"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lvl="0" indent="0" algn="r" defTabSz="914400" rtl="1" eaLnBrk="1" fontAlgn="auto" latinLnBrk="0" hangingPunct="1">
                        <a:lnSpc>
                          <a:spcPct val="113000"/>
                        </a:lnSpc>
                        <a:spcBef>
                          <a:spcPts val="600"/>
                        </a:spcBef>
                        <a:spcAft>
                          <a:spcPts val="600"/>
                        </a:spcAft>
                        <a:buClr>
                          <a:srgbClr val="000000"/>
                        </a:buClr>
                        <a:buSzTx/>
                        <a:buFont typeface="Arial"/>
                        <a:buNone/>
                        <a:tabLst/>
                        <a:defRPr/>
                      </a:pPr>
                      <a:endParaRPr lang="en-US" sz="1800" dirty="0">
                        <a:solidFill>
                          <a:srgbClr val="6C6463"/>
                        </a:solidFill>
                        <a:effectLst/>
                        <a:highlight>
                          <a:srgbClr val="FFFF00"/>
                        </a:highligh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3200" b="1" u="sng"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3</a:t>
                      </a:r>
                      <a:endParaRPr lang="en-US" sz="3200" b="1" u="sng"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3123831340"/>
                  </a:ext>
                </a:extLst>
              </a:tr>
              <a:tr h="822892">
                <a:tc>
                  <a:txBody>
                    <a:bodyPr/>
                    <a:lstStyle/>
                    <a:p>
                      <a:pPr marL="0" marR="0" algn="ctr" rtl="1">
                        <a:lnSpc>
                          <a:spcPts val="1400"/>
                        </a:lnSpc>
                        <a:spcBef>
                          <a:spcPts val="0"/>
                        </a:spcBef>
                        <a:spcAft>
                          <a:spcPts val="0"/>
                        </a:spcAft>
                      </a:pPr>
                      <a:r>
                        <a:rPr lang="ar-EG"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3</a:t>
                      </a:r>
                      <a:endParaRPr lang="en-US"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lvl="0" indent="0" algn="r" defTabSz="914400" rtl="1" eaLnBrk="1" fontAlgn="auto" latinLnBrk="0" hangingPunct="1">
                        <a:lnSpc>
                          <a:spcPct val="113000"/>
                        </a:lnSpc>
                        <a:spcBef>
                          <a:spcPts val="600"/>
                        </a:spcBef>
                        <a:spcAft>
                          <a:spcPts val="600"/>
                        </a:spcAft>
                        <a:buClr>
                          <a:srgbClr val="000000"/>
                        </a:buClr>
                        <a:buSzTx/>
                        <a:buFont typeface="Arial"/>
                        <a:buNone/>
                        <a:tabLst/>
                        <a:defRPr/>
                      </a:pPr>
                      <a:endParaRPr lang="en-US" sz="1800" dirty="0">
                        <a:solidFill>
                          <a:srgbClr val="6C6463"/>
                        </a:solidFill>
                        <a:effectLst/>
                        <a:highlight>
                          <a:srgbClr val="FFFF00"/>
                        </a:highligh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3200" b="1" u="sng"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5</a:t>
                      </a:r>
                      <a:endParaRPr lang="en-US" sz="3200" b="1" u="sng"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2722071695"/>
                  </a:ext>
                </a:extLst>
              </a:tr>
              <a:tr h="548595">
                <a:tc>
                  <a:txBody>
                    <a:bodyPr/>
                    <a:lstStyle/>
                    <a:p>
                      <a:pPr marL="0" marR="0" algn="ctr" rtl="1">
                        <a:lnSpc>
                          <a:spcPts val="1400"/>
                        </a:lnSpc>
                        <a:spcBef>
                          <a:spcPts val="0"/>
                        </a:spcBef>
                        <a:spcAft>
                          <a:spcPts val="0"/>
                        </a:spcAft>
                      </a:pPr>
                      <a:r>
                        <a:rPr lang="ar-EG" sz="1800" dirty="0">
                          <a:solidFill>
                            <a:schemeClr val="bg1"/>
                          </a:solidFill>
                          <a:effectLst/>
                          <a:latin typeface="Sakkal Majalla" panose="02000000000000000000" pitchFamily="2" charset="-78"/>
                          <a:cs typeface="Sakkal Majalla" panose="02000000000000000000" pitchFamily="2" charset="-78"/>
                        </a:rPr>
                        <a:t>4</a:t>
                      </a:r>
                      <a:endParaRPr lang="en-US"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endParaRPr lang="en-US" sz="1800" dirty="0">
                        <a:solidFill>
                          <a:srgbClr val="6C6463"/>
                        </a:solidFill>
                        <a:effectLst/>
                        <a:highlight>
                          <a:srgbClr val="FFFF00"/>
                        </a:highligh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3200" b="1" u="sng"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3</a:t>
                      </a:r>
                      <a:endParaRPr lang="en-US" sz="3200" b="1" u="sng"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395488307"/>
                  </a:ext>
                </a:extLst>
              </a:tr>
              <a:tr h="822892">
                <a:tc>
                  <a:txBody>
                    <a:bodyPr/>
                    <a:lstStyle/>
                    <a:p>
                      <a:pPr marL="0" marR="0" algn="ctr" rtl="1">
                        <a:lnSpc>
                          <a:spcPts val="1400"/>
                        </a:lnSpc>
                        <a:spcBef>
                          <a:spcPts val="0"/>
                        </a:spcBef>
                        <a:spcAft>
                          <a:spcPts val="0"/>
                        </a:spcAft>
                      </a:pPr>
                      <a:r>
                        <a:rPr lang="ar-EG"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5</a:t>
                      </a:r>
                      <a:endParaRPr lang="en-US"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endParaRPr lang="en-US" sz="1800" dirty="0">
                        <a:solidFill>
                          <a:schemeClr val="tx1"/>
                        </a:solidFill>
                        <a:effectLst/>
                        <a:highlight>
                          <a:srgbClr val="FFFF00"/>
                        </a:highligh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3200" b="1" u="sng"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5</a:t>
                      </a:r>
                      <a:endParaRPr lang="en-US" sz="3200" b="1" u="sng"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3942880466"/>
                  </a:ext>
                </a:extLst>
              </a:tr>
            </a:tbl>
          </a:graphicData>
        </a:graphic>
      </p:graphicFrame>
      <p:sp>
        <p:nvSpPr>
          <p:cNvPr id="7" name="Title 1">
            <a:extLst>
              <a:ext uri="{FF2B5EF4-FFF2-40B4-BE49-F238E27FC236}">
                <a16:creationId xmlns:a16="http://schemas.microsoft.com/office/drawing/2014/main" id="{BD7C30BC-9035-4AD4-982D-5FC4A3F63817}"/>
              </a:ext>
            </a:extLst>
          </p:cNvPr>
          <p:cNvSpPr txBox="1">
            <a:spLocks/>
          </p:cNvSpPr>
          <p:nvPr/>
        </p:nvSpPr>
        <p:spPr>
          <a:xfrm>
            <a:off x="1363579" y="70586"/>
            <a:ext cx="7218303"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3000" dirty="0">
                <a:solidFill>
                  <a:srgbClr val="BA0C2F"/>
                </a:solidFill>
                <a:latin typeface="Sakkal Majalla" panose="02000000000000000000" pitchFamily="2" charset="-78"/>
                <a:cs typeface="Sakkal Majalla" panose="02000000000000000000" pitchFamily="2" charset="-78"/>
                <a:sym typeface="Gill Sans"/>
              </a:rPr>
              <a:t>تدريب جماعي– تحديد</a:t>
            </a:r>
            <a:r>
              <a:rPr lang="en-US" sz="3000" dirty="0">
                <a:solidFill>
                  <a:srgbClr val="BA0C2F"/>
                </a:solidFill>
                <a:latin typeface="Sakkal Majalla" panose="02000000000000000000" pitchFamily="2" charset="-78"/>
                <a:cs typeface="Sakkal Majalla" panose="02000000000000000000" pitchFamily="2" charset="-78"/>
                <a:sym typeface="Gill Sans"/>
              </a:rPr>
              <a:t> </a:t>
            </a:r>
            <a:r>
              <a:rPr lang="ar-EG" sz="3000" dirty="0">
                <a:solidFill>
                  <a:srgbClr val="BA0C2F"/>
                </a:solidFill>
                <a:latin typeface="Sakkal Majalla" panose="02000000000000000000" pitchFamily="2" charset="-78"/>
                <a:cs typeface="Sakkal Majalla" panose="02000000000000000000" pitchFamily="2" charset="-78"/>
                <a:sym typeface="Gill Sans"/>
              </a:rPr>
              <a:t>وتقييم فرص تطوير ادارة النفايات</a:t>
            </a:r>
          </a:p>
          <a:p>
            <a:pPr algn="r" rtl="1">
              <a:spcAft>
                <a:spcPts val="1200"/>
              </a:spcAft>
            </a:pPr>
            <a:r>
              <a:rPr lang="ar-EG" sz="3000" dirty="0">
                <a:solidFill>
                  <a:srgbClr val="BA0C2F"/>
                </a:solidFill>
                <a:latin typeface="Sakkal Majalla" panose="02000000000000000000" pitchFamily="2" charset="-78"/>
                <a:cs typeface="Sakkal Majalla" panose="02000000000000000000" pitchFamily="2" charset="-78"/>
              </a:rPr>
              <a:t>نتائج المجموعة الأولى</a:t>
            </a:r>
          </a:p>
        </p:txBody>
      </p:sp>
    </p:spTree>
    <p:extLst>
      <p:ext uri="{BB962C8B-B14F-4D97-AF65-F5344CB8AC3E}">
        <p14:creationId xmlns:p14="http://schemas.microsoft.com/office/powerpoint/2010/main" val="2885000021"/>
      </p:ext>
    </p:extLst>
  </p:cSld>
  <p:clrMapOvr>
    <a:masterClrMapping/>
  </p:clrMapOvr>
  <mc:AlternateContent xmlns:mc="http://schemas.openxmlformats.org/markup-compatibility/2006" xmlns:p14="http://schemas.microsoft.com/office/powerpoint/2010/main">
    <mc:Choice Requires="p14">
      <p:transition spd="slow" p14:dur="2000" advTm="94245"/>
    </mc:Choice>
    <mc:Fallback xmlns="">
      <p:transition spd="slow" advTm="94245"/>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9FE1D4A-0B69-4FC1-A3E2-8759C3D2D5C1}"/>
              </a:ext>
            </a:extLst>
          </p:cNvPr>
          <p:cNvGraphicFramePr>
            <a:graphicFrameLocks noGrp="1"/>
          </p:cNvGraphicFramePr>
          <p:nvPr>
            <p:extLst>
              <p:ext uri="{D42A27DB-BD31-4B8C-83A1-F6EECF244321}">
                <p14:modId xmlns:p14="http://schemas.microsoft.com/office/powerpoint/2010/main" val="1460520540"/>
              </p:ext>
            </p:extLst>
          </p:nvPr>
        </p:nvGraphicFramePr>
        <p:xfrm>
          <a:off x="227642" y="1542921"/>
          <a:ext cx="8688715" cy="5054557"/>
        </p:xfrm>
        <a:graphic>
          <a:graphicData uri="http://schemas.openxmlformats.org/drawingml/2006/table">
            <a:tbl>
              <a:tblPr rtl="1" firstRow="1" firstCol="1" bandRow="1">
                <a:tableStyleId>{2E8BB8F2-23E0-49C3-ADD4-AE65DBEDF43D}</a:tableStyleId>
              </a:tblPr>
              <a:tblGrid>
                <a:gridCol w="304157">
                  <a:extLst>
                    <a:ext uri="{9D8B030D-6E8A-4147-A177-3AD203B41FA5}">
                      <a16:colId xmlns:a16="http://schemas.microsoft.com/office/drawing/2014/main" val="997786921"/>
                    </a:ext>
                  </a:extLst>
                </a:gridCol>
                <a:gridCol w="3829693">
                  <a:extLst>
                    <a:ext uri="{9D8B030D-6E8A-4147-A177-3AD203B41FA5}">
                      <a16:colId xmlns:a16="http://schemas.microsoft.com/office/drawing/2014/main" val="2401601993"/>
                    </a:ext>
                  </a:extLst>
                </a:gridCol>
                <a:gridCol w="910973">
                  <a:extLst>
                    <a:ext uri="{9D8B030D-6E8A-4147-A177-3AD203B41FA5}">
                      <a16:colId xmlns:a16="http://schemas.microsoft.com/office/drawing/2014/main" val="2504320121"/>
                    </a:ext>
                  </a:extLst>
                </a:gridCol>
                <a:gridCol w="910973">
                  <a:extLst>
                    <a:ext uri="{9D8B030D-6E8A-4147-A177-3AD203B41FA5}">
                      <a16:colId xmlns:a16="http://schemas.microsoft.com/office/drawing/2014/main" val="2414391907"/>
                    </a:ext>
                  </a:extLst>
                </a:gridCol>
                <a:gridCol w="910973">
                  <a:extLst>
                    <a:ext uri="{9D8B030D-6E8A-4147-A177-3AD203B41FA5}">
                      <a16:colId xmlns:a16="http://schemas.microsoft.com/office/drawing/2014/main" val="2301125087"/>
                    </a:ext>
                  </a:extLst>
                </a:gridCol>
                <a:gridCol w="910973">
                  <a:extLst>
                    <a:ext uri="{9D8B030D-6E8A-4147-A177-3AD203B41FA5}">
                      <a16:colId xmlns:a16="http://schemas.microsoft.com/office/drawing/2014/main" val="261131327"/>
                    </a:ext>
                  </a:extLst>
                </a:gridCol>
                <a:gridCol w="910973">
                  <a:extLst>
                    <a:ext uri="{9D8B030D-6E8A-4147-A177-3AD203B41FA5}">
                      <a16:colId xmlns:a16="http://schemas.microsoft.com/office/drawing/2014/main" val="293577878"/>
                    </a:ext>
                  </a:extLst>
                </a:gridCol>
              </a:tblGrid>
              <a:tr h="523088">
                <a:tc>
                  <a:txBody>
                    <a:bodyPr/>
                    <a:lstStyle/>
                    <a:p>
                      <a:pPr marL="0" marR="0" algn="ctr" rtl="1">
                        <a:lnSpc>
                          <a:spcPts val="1400"/>
                        </a:lnSpc>
                        <a:spcBef>
                          <a:spcPts val="0"/>
                        </a:spcBef>
                        <a:spcAft>
                          <a:spcPts val="0"/>
                        </a:spcAft>
                      </a:pPr>
                      <a:endParaRPr lang="en-US" sz="18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1">
                        <a:lnSpc>
                          <a:spcPts val="1400"/>
                        </a:lnSpc>
                        <a:spcBef>
                          <a:spcPts val="0"/>
                        </a:spcBef>
                        <a:spcAft>
                          <a:spcPts val="0"/>
                        </a:spcAft>
                      </a:pPr>
                      <a:r>
                        <a:rPr lang="ar-SA" sz="2000">
                          <a:solidFill>
                            <a:schemeClr val="bg1"/>
                          </a:solidFill>
                          <a:effectLst/>
                          <a:latin typeface="Sakkal Majalla" panose="02000000000000000000" pitchFamily="2" charset="-78"/>
                          <a:cs typeface="Sakkal Majalla" panose="02000000000000000000" pitchFamily="2" charset="-78"/>
                        </a:rPr>
                        <a:t>قائمة الفرص</a:t>
                      </a:r>
                      <a:endParaRPr lang="en-US" sz="200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solidFill>
                      <a:srgbClr val="002060"/>
                    </a:solidFill>
                  </a:tcPr>
                </a:tc>
                <a:tc gridSpan="5">
                  <a:txBody>
                    <a:bodyPr/>
                    <a:lstStyle/>
                    <a:p>
                      <a:pPr marL="0" marR="0" algn="ctr" rtl="1">
                        <a:lnSpc>
                          <a:spcPts val="1400"/>
                        </a:lnSpc>
                        <a:spcBef>
                          <a:spcPts val="0"/>
                        </a:spcBef>
                        <a:spcAft>
                          <a:spcPts val="0"/>
                        </a:spcAft>
                      </a:pPr>
                      <a:r>
                        <a:rPr lang="ar-EG" sz="2000" dirty="0">
                          <a:solidFill>
                            <a:schemeClr val="bg1"/>
                          </a:solidFill>
                          <a:effectLst/>
                          <a:latin typeface="Sakkal Majalla" panose="02000000000000000000" pitchFamily="2" charset="-78"/>
                          <a:cs typeface="Sakkal Majalla" panose="02000000000000000000" pitchFamily="2" charset="-78"/>
                        </a:rPr>
                        <a:t>معايير التقييم</a:t>
                      </a:r>
                      <a:endParaRPr lang="en-US" sz="20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rtl="1">
                        <a:lnSpc>
                          <a:spcPts val="1400"/>
                        </a:lnSpc>
                        <a:spcBef>
                          <a:spcPts val="0"/>
                        </a:spcBef>
                        <a:spcAft>
                          <a:spcPts val="0"/>
                        </a:spcAft>
                      </a:pPr>
                      <a:endParaRPr lang="en-US" sz="18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2078300465"/>
                  </a:ext>
                </a:extLst>
              </a:tr>
              <a:tr h="548595">
                <a:tc>
                  <a:txBody>
                    <a:bodyPr/>
                    <a:lstStyle/>
                    <a:p>
                      <a:pPr marL="0" marR="0" algn="ctr" rtl="1">
                        <a:lnSpc>
                          <a:spcPts val="1400"/>
                        </a:lnSpc>
                        <a:spcBef>
                          <a:spcPts val="0"/>
                        </a:spcBef>
                        <a:spcAft>
                          <a:spcPts val="0"/>
                        </a:spcAft>
                      </a:pPr>
                      <a:r>
                        <a:rPr lang="ar-SA" sz="1800">
                          <a:effectLst/>
                          <a:latin typeface="Sakkal Majalla" panose="02000000000000000000" pitchFamily="2" charset="-78"/>
                          <a:cs typeface="Sakkal Majalla" panose="02000000000000000000" pitchFamily="2" charset="-78"/>
                        </a:rPr>
                        <a:t> </a:t>
                      </a:r>
                      <a:endParaRPr lang="en-US" sz="180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vert="vert270" anchor="ctr"/>
                </a:tc>
                <a:tc>
                  <a:txBody>
                    <a:bodyPr/>
                    <a:lstStyle/>
                    <a:p>
                      <a:pPr marL="0" marR="0" algn="ctr" rtl="1">
                        <a:lnSpc>
                          <a:spcPts val="1400"/>
                        </a:lnSpc>
                        <a:spcBef>
                          <a:spcPts val="0"/>
                        </a:spcBef>
                        <a:spcAft>
                          <a:spcPts val="0"/>
                        </a:spcAft>
                      </a:pPr>
                      <a:r>
                        <a:rPr lang="ar-SA" sz="2000" dirty="0">
                          <a:solidFill>
                            <a:schemeClr val="bg1"/>
                          </a:solidFill>
                          <a:effectLst/>
                          <a:latin typeface="Sakkal Majalla" panose="02000000000000000000" pitchFamily="2" charset="-78"/>
                          <a:cs typeface="Sakkal Majalla" panose="02000000000000000000" pitchFamily="2" charset="-78"/>
                        </a:rPr>
                        <a:t>الوصف</a:t>
                      </a:r>
                      <a:endParaRPr lang="en-US" sz="20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solidFill>
                      <a:srgbClr val="002060"/>
                    </a:solidFill>
                  </a:tcPr>
                </a:tc>
                <a:tc>
                  <a:txBody>
                    <a:bodyPr/>
                    <a:lstStyle/>
                    <a:p>
                      <a:pPr marL="0" marR="0" algn="ctr" rtl="1">
                        <a:lnSpc>
                          <a:spcPct val="113000"/>
                        </a:lnSpc>
                        <a:spcBef>
                          <a:spcPts val="0"/>
                        </a:spcBef>
                        <a:spcAft>
                          <a:spcPts val="0"/>
                        </a:spcAft>
                      </a:pPr>
                      <a:r>
                        <a:rPr lang="ar-EG" sz="2000" dirty="0">
                          <a:solidFill>
                            <a:schemeClr val="bg1"/>
                          </a:solidFill>
                          <a:effectLst/>
                          <a:latin typeface="Sakkal Majalla" panose="02000000000000000000" pitchFamily="2" charset="-78"/>
                          <a:cs typeface="Sakkal Majalla" panose="02000000000000000000" pitchFamily="2" charset="-78"/>
                        </a:rPr>
                        <a:t>سهولة التنفيذ</a:t>
                      </a:r>
                      <a:endParaRPr lang="en-US" sz="20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solidFill>
                      <a:srgbClr val="002060"/>
                    </a:solidFill>
                  </a:tcPr>
                </a:tc>
                <a:tc>
                  <a:txBody>
                    <a:bodyPr/>
                    <a:lstStyle/>
                    <a:p>
                      <a:pPr marL="0" marR="0" algn="ctr" rtl="1">
                        <a:lnSpc>
                          <a:spcPct val="113000"/>
                        </a:lnSpc>
                        <a:spcBef>
                          <a:spcPts val="0"/>
                        </a:spcBef>
                        <a:spcAft>
                          <a:spcPts val="0"/>
                        </a:spcAft>
                      </a:pPr>
                      <a:r>
                        <a:rPr lang="ar-EG" sz="2000" dirty="0">
                          <a:solidFill>
                            <a:schemeClr val="bg1"/>
                          </a:solidFill>
                          <a:effectLst/>
                          <a:latin typeface="Sakkal Majalla" panose="02000000000000000000" pitchFamily="2" charset="-78"/>
                          <a:cs typeface="Sakkal Majalla" panose="02000000000000000000" pitchFamily="2" charset="-78"/>
                        </a:rPr>
                        <a:t>الأثر على المؤسسة</a:t>
                      </a:r>
                      <a:endParaRPr lang="en-US" sz="20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solidFill>
                      <a:srgbClr val="002060"/>
                    </a:solidFill>
                  </a:tcPr>
                </a:tc>
                <a:tc>
                  <a:txBody>
                    <a:bodyPr/>
                    <a:lstStyle/>
                    <a:p>
                      <a:pPr marL="0" marR="0" algn="ctr" rtl="1">
                        <a:lnSpc>
                          <a:spcPct val="113000"/>
                        </a:lnSpc>
                        <a:spcBef>
                          <a:spcPts val="0"/>
                        </a:spcBef>
                        <a:spcAft>
                          <a:spcPts val="0"/>
                        </a:spcAft>
                      </a:pPr>
                      <a:r>
                        <a:rPr lang="ar-EG" sz="2000" b="0" i="0" u="none" strike="noStrike" cap="none" dirty="0">
                          <a:solidFill>
                            <a:schemeClr val="bg1"/>
                          </a:solidFill>
                          <a:effectLst/>
                          <a:latin typeface="Sakkal Majalla" panose="02000000000000000000" pitchFamily="2" charset="-78"/>
                          <a:ea typeface="Gill Sans MT"/>
                          <a:cs typeface="Sakkal Majalla" panose="02000000000000000000" pitchFamily="2" charset="-78"/>
                          <a:sym typeface="Arial"/>
                        </a:rPr>
                        <a:t>قبول العملاء</a:t>
                      </a:r>
                      <a:endParaRPr lang="en-US" sz="2000" b="0" i="0" u="none" strike="noStrike" cap="none" dirty="0">
                        <a:solidFill>
                          <a:schemeClr val="bg1"/>
                        </a:solidFill>
                        <a:effectLst/>
                        <a:latin typeface="Sakkal Majalla" panose="02000000000000000000" pitchFamily="2" charset="-78"/>
                        <a:ea typeface="Gill Sans MT"/>
                        <a:cs typeface="Sakkal Majalla" panose="02000000000000000000" pitchFamily="2" charset="-78"/>
                        <a:sym typeface="Arial"/>
                      </a:endParaRPr>
                    </a:p>
                  </a:txBody>
                  <a:tcPr marL="58907" marR="58907" marT="0" marB="0" anchor="ctr">
                    <a:solidFill>
                      <a:srgbClr val="002060"/>
                    </a:solidFill>
                  </a:tcPr>
                </a:tc>
                <a:tc>
                  <a:txBody>
                    <a:bodyPr/>
                    <a:lstStyle/>
                    <a:p>
                      <a:pPr marL="0" marR="0" algn="ctr" rtl="1">
                        <a:lnSpc>
                          <a:spcPct val="113000"/>
                        </a:lnSpc>
                        <a:spcBef>
                          <a:spcPts val="0"/>
                        </a:spcBef>
                        <a:spcAft>
                          <a:spcPts val="0"/>
                        </a:spcAft>
                      </a:pPr>
                      <a:r>
                        <a:rPr lang="ar-EG" sz="20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اطار التنفيذ</a:t>
                      </a:r>
                    </a:p>
                  </a:txBody>
                  <a:tcPr marL="58907" marR="58907" marT="0" marB="0" anchor="ctr">
                    <a:solidFill>
                      <a:srgbClr val="002060"/>
                    </a:solidFill>
                  </a:tcPr>
                </a:tc>
                <a:tc>
                  <a:txBody>
                    <a:bodyPr/>
                    <a:lstStyle/>
                    <a:p>
                      <a:pPr marL="0" marR="0" lvl="0" indent="0" algn="ctr" defTabSz="914400" rtl="1" eaLnBrk="1" fontAlgn="auto" latinLnBrk="0" hangingPunct="1">
                        <a:lnSpc>
                          <a:spcPct val="113000"/>
                        </a:lnSpc>
                        <a:spcBef>
                          <a:spcPts val="0"/>
                        </a:spcBef>
                        <a:spcAft>
                          <a:spcPts val="0"/>
                        </a:spcAft>
                        <a:buClr>
                          <a:srgbClr val="000000"/>
                        </a:buClr>
                        <a:buSzTx/>
                        <a:buFont typeface="Arial"/>
                        <a:buNone/>
                        <a:tabLst/>
                        <a:defRPr/>
                      </a:pPr>
                      <a:r>
                        <a:rPr lang="ar-EG" sz="2000" dirty="0">
                          <a:solidFill>
                            <a:schemeClr val="bg1"/>
                          </a:solidFill>
                          <a:effectLst/>
                          <a:latin typeface="Sakkal Majalla" panose="02000000000000000000" pitchFamily="2" charset="-78"/>
                          <a:cs typeface="Sakkal Majalla" panose="02000000000000000000" pitchFamily="2" charset="-78"/>
                        </a:rPr>
                        <a:t>المجموع</a:t>
                      </a:r>
                      <a:endParaRPr lang="en-US" sz="20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p>
                      <a:pPr marL="0" marR="0" algn="ctr" rtl="1">
                        <a:lnSpc>
                          <a:spcPct val="113000"/>
                        </a:lnSpc>
                        <a:spcBef>
                          <a:spcPts val="0"/>
                        </a:spcBef>
                        <a:spcAft>
                          <a:spcPts val="0"/>
                        </a:spcAft>
                      </a:pPr>
                      <a:endParaRPr lang="ar-EG" sz="20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solidFill>
                      <a:srgbClr val="002060"/>
                    </a:solidFill>
                  </a:tcPr>
                </a:tc>
                <a:extLst>
                  <a:ext uri="{0D108BD9-81ED-4DB2-BD59-A6C34878D82A}">
                    <a16:rowId xmlns:a16="http://schemas.microsoft.com/office/drawing/2014/main" val="3043389830"/>
                  </a:ext>
                </a:extLst>
              </a:tr>
              <a:tr h="822892">
                <a:tc>
                  <a:txBody>
                    <a:bodyPr/>
                    <a:lstStyle/>
                    <a:p>
                      <a:pPr marL="0" marR="0" algn="ctr" rtl="1">
                        <a:lnSpc>
                          <a:spcPts val="1400"/>
                        </a:lnSpc>
                        <a:spcBef>
                          <a:spcPts val="0"/>
                        </a:spcBef>
                        <a:spcAft>
                          <a:spcPts val="0"/>
                        </a:spcAft>
                      </a:pPr>
                      <a:r>
                        <a:rPr lang="ar-SA" sz="1800" dirty="0">
                          <a:solidFill>
                            <a:schemeClr val="bg1"/>
                          </a:solidFill>
                          <a:effectLst/>
                          <a:latin typeface="Sakkal Majalla" panose="02000000000000000000" pitchFamily="2" charset="-78"/>
                          <a:cs typeface="Sakkal Majalla" panose="02000000000000000000" pitchFamily="2" charset="-78"/>
                        </a:rPr>
                        <a:t>1</a:t>
                      </a:r>
                      <a:endParaRPr lang="en-US"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endParaRPr lang="en-US" sz="1800" dirty="0">
                        <a:solidFill>
                          <a:srgbClr val="6C6463"/>
                        </a:solidFill>
                        <a:effectLst/>
                        <a:highlight>
                          <a:srgbClr val="FFFF00"/>
                        </a:highligh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3200" b="1" u="sng" dirty="0">
                          <a:solidFill>
                            <a:schemeClr val="tx1"/>
                          </a:solidFill>
                          <a:effectLst/>
                          <a:latin typeface="Sakkal Majalla" panose="02000000000000000000" pitchFamily="2" charset="-78"/>
                          <a:cs typeface="Sakkal Majalla" panose="02000000000000000000" pitchFamily="2" charset="-78"/>
                        </a:rPr>
                        <a:t>7</a:t>
                      </a:r>
                      <a:endParaRPr lang="en-US" sz="3200" b="1" u="sng"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1402848419"/>
                  </a:ext>
                </a:extLst>
              </a:tr>
              <a:tr h="822892">
                <a:tc>
                  <a:txBody>
                    <a:bodyPr/>
                    <a:lstStyle/>
                    <a:p>
                      <a:pPr marL="0" marR="0" algn="ctr" rtl="1">
                        <a:lnSpc>
                          <a:spcPts val="1400"/>
                        </a:lnSpc>
                        <a:spcBef>
                          <a:spcPts val="0"/>
                        </a:spcBef>
                        <a:spcAft>
                          <a:spcPts val="0"/>
                        </a:spcAft>
                      </a:pPr>
                      <a:r>
                        <a:rPr lang="ar-EG"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2</a:t>
                      </a:r>
                      <a:endParaRPr lang="en-US"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lvl="0" indent="0" algn="r" defTabSz="914400" rtl="1" eaLnBrk="1" fontAlgn="auto" latinLnBrk="0" hangingPunct="1">
                        <a:lnSpc>
                          <a:spcPct val="113000"/>
                        </a:lnSpc>
                        <a:spcBef>
                          <a:spcPts val="600"/>
                        </a:spcBef>
                        <a:spcAft>
                          <a:spcPts val="600"/>
                        </a:spcAft>
                        <a:buClr>
                          <a:srgbClr val="000000"/>
                        </a:buClr>
                        <a:buSzTx/>
                        <a:buFont typeface="Arial"/>
                        <a:buNone/>
                        <a:tabLst/>
                        <a:defRPr/>
                      </a:pPr>
                      <a:endParaRPr lang="en-US" sz="1800" dirty="0">
                        <a:solidFill>
                          <a:srgbClr val="6C6463"/>
                        </a:solidFill>
                        <a:effectLst/>
                        <a:highlight>
                          <a:srgbClr val="FFFF00"/>
                        </a:highligh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3200" b="1" u="sng"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3</a:t>
                      </a:r>
                      <a:endParaRPr lang="en-US" sz="3200" b="1" u="sng"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3123831340"/>
                  </a:ext>
                </a:extLst>
              </a:tr>
              <a:tr h="822892">
                <a:tc>
                  <a:txBody>
                    <a:bodyPr/>
                    <a:lstStyle/>
                    <a:p>
                      <a:pPr marL="0" marR="0" algn="ctr" rtl="1">
                        <a:lnSpc>
                          <a:spcPts val="1400"/>
                        </a:lnSpc>
                        <a:spcBef>
                          <a:spcPts val="0"/>
                        </a:spcBef>
                        <a:spcAft>
                          <a:spcPts val="0"/>
                        </a:spcAft>
                      </a:pPr>
                      <a:r>
                        <a:rPr lang="ar-EG"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3</a:t>
                      </a:r>
                      <a:endParaRPr lang="en-US"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lvl="0" indent="0" algn="r" defTabSz="914400" rtl="1" eaLnBrk="1" fontAlgn="auto" latinLnBrk="0" hangingPunct="1">
                        <a:lnSpc>
                          <a:spcPct val="113000"/>
                        </a:lnSpc>
                        <a:spcBef>
                          <a:spcPts val="600"/>
                        </a:spcBef>
                        <a:spcAft>
                          <a:spcPts val="600"/>
                        </a:spcAft>
                        <a:buClr>
                          <a:srgbClr val="000000"/>
                        </a:buClr>
                        <a:buSzTx/>
                        <a:buFont typeface="Arial"/>
                        <a:buNone/>
                        <a:tabLst/>
                        <a:defRPr/>
                      </a:pPr>
                      <a:endParaRPr lang="en-US" sz="1800" dirty="0">
                        <a:solidFill>
                          <a:srgbClr val="6C6463"/>
                        </a:solidFill>
                        <a:effectLst/>
                        <a:highlight>
                          <a:srgbClr val="FFFF00"/>
                        </a:highligh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3200" b="1" u="sng"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5</a:t>
                      </a:r>
                      <a:endParaRPr lang="en-US" sz="3200" b="1" u="sng"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2722071695"/>
                  </a:ext>
                </a:extLst>
              </a:tr>
              <a:tr h="548595">
                <a:tc>
                  <a:txBody>
                    <a:bodyPr/>
                    <a:lstStyle/>
                    <a:p>
                      <a:pPr marL="0" marR="0" algn="ctr" rtl="1">
                        <a:lnSpc>
                          <a:spcPts val="1400"/>
                        </a:lnSpc>
                        <a:spcBef>
                          <a:spcPts val="0"/>
                        </a:spcBef>
                        <a:spcAft>
                          <a:spcPts val="0"/>
                        </a:spcAft>
                      </a:pPr>
                      <a:r>
                        <a:rPr lang="ar-EG" sz="1800" dirty="0">
                          <a:solidFill>
                            <a:schemeClr val="bg1"/>
                          </a:solidFill>
                          <a:effectLst/>
                          <a:latin typeface="Sakkal Majalla" panose="02000000000000000000" pitchFamily="2" charset="-78"/>
                          <a:cs typeface="Sakkal Majalla" panose="02000000000000000000" pitchFamily="2" charset="-78"/>
                        </a:rPr>
                        <a:t>4</a:t>
                      </a:r>
                      <a:endParaRPr lang="en-US"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endParaRPr lang="en-US" sz="1800" dirty="0">
                        <a:solidFill>
                          <a:srgbClr val="6C6463"/>
                        </a:solidFill>
                        <a:effectLst/>
                        <a:highlight>
                          <a:srgbClr val="FFFF00"/>
                        </a:highligh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3200" b="1" u="sng"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3</a:t>
                      </a:r>
                      <a:endParaRPr lang="en-US" sz="3200" b="1" u="sng"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395488307"/>
                  </a:ext>
                </a:extLst>
              </a:tr>
              <a:tr h="822892">
                <a:tc>
                  <a:txBody>
                    <a:bodyPr/>
                    <a:lstStyle/>
                    <a:p>
                      <a:pPr marL="0" marR="0" algn="ctr" rtl="1">
                        <a:lnSpc>
                          <a:spcPts val="1400"/>
                        </a:lnSpc>
                        <a:spcBef>
                          <a:spcPts val="0"/>
                        </a:spcBef>
                        <a:spcAft>
                          <a:spcPts val="0"/>
                        </a:spcAft>
                      </a:pPr>
                      <a:r>
                        <a:rPr lang="ar-EG"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5</a:t>
                      </a:r>
                      <a:endParaRPr lang="en-US"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endParaRPr lang="en-US" sz="1800" dirty="0">
                        <a:solidFill>
                          <a:schemeClr val="tx1"/>
                        </a:solidFill>
                        <a:effectLst/>
                        <a:highlight>
                          <a:srgbClr val="FFFF00"/>
                        </a:highligh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3200" b="1" u="sng"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5</a:t>
                      </a:r>
                      <a:endParaRPr lang="en-US" sz="3200" b="1" u="sng"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3942880466"/>
                  </a:ext>
                </a:extLst>
              </a:tr>
            </a:tbl>
          </a:graphicData>
        </a:graphic>
      </p:graphicFrame>
      <p:sp>
        <p:nvSpPr>
          <p:cNvPr id="7" name="Title 1">
            <a:extLst>
              <a:ext uri="{FF2B5EF4-FFF2-40B4-BE49-F238E27FC236}">
                <a16:creationId xmlns:a16="http://schemas.microsoft.com/office/drawing/2014/main" id="{BD7C30BC-9035-4AD4-982D-5FC4A3F63817}"/>
              </a:ext>
            </a:extLst>
          </p:cNvPr>
          <p:cNvSpPr txBox="1">
            <a:spLocks/>
          </p:cNvSpPr>
          <p:nvPr/>
        </p:nvSpPr>
        <p:spPr>
          <a:xfrm>
            <a:off x="1363579" y="70586"/>
            <a:ext cx="7218303"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3000" dirty="0">
                <a:solidFill>
                  <a:srgbClr val="BA0C2F"/>
                </a:solidFill>
                <a:latin typeface="Sakkal Majalla" panose="02000000000000000000" pitchFamily="2" charset="-78"/>
                <a:cs typeface="Sakkal Majalla" panose="02000000000000000000" pitchFamily="2" charset="-78"/>
                <a:sym typeface="Gill Sans"/>
              </a:rPr>
              <a:t>تدريب جماعي– تحديد</a:t>
            </a:r>
            <a:r>
              <a:rPr lang="en-US" sz="3000" dirty="0">
                <a:solidFill>
                  <a:srgbClr val="BA0C2F"/>
                </a:solidFill>
                <a:latin typeface="Sakkal Majalla" panose="02000000000000000000" pitchFamily="2" charset="-78"/>
                <a:cs typeface="Sakkal Majalla" panose="02000000000000000000" pitchFamily="2" charset="-78"/>
                <a:sym typeface="Gill Sans"/>
              </a:rPr>
              <a:t> </a:t>
            </a:r>
            <a:r>
              <a:rPr lang="ar-EG" sz="3000" dirty="0">
                <a:solidFill>
                  <a:srgbClr val="BA0C2F"/>
                </a:solidFill>
                <a:latin typeface="Sakkal Majalla" panose="02000000000000000000" pitchFamily="2" charset="-78"/>
                <a:cs typeface="Sakkal Majalla" panose="02000000000000000000" pitchFamily="2" charset="-78"/>
                <a:sym typeface="Gill Sans"/>
              </a:rPr>
              <a:t>وتقييم فرص تطوير ادارة النفايات</a:t>
            </a:r>
          </a:p>
          <a:p>
            <a:pPr algn="r" rtl="1">
              <a:spcAft>
                <a:spcPts val="1200"/>
              </a:spcAft>
            </a:pPr>
            <a:r>
              <a:rPr lang="ar-EG" sz="3000" dirty="0">
                <a:solidFill>
                  <a:srgbClr val="BA0C2F"/>
                </a:solidFill>
                <a:latin typeface="Sakkal Majalla" panose="02000000000000000000" pitchFamily="2" charset="-78"/>
                <a:cs typeface="Sakkal Majalla" panose="02000000000000000000" pitchFamily="2" charset="-78"/>
              </a:rPr>
              <a:t>نتائج المجموعة الثانية</a:t>
            </a:r>
          </a:p>
        </p:txBody>
      </p:sp>
    </p:spTree>
    <p:extLst>
      <p:ext uri="{BB962C8B-B14F-4D97-AF65-F5344CB8AC3E}">
        <p14:creationId xmlns:p14="http://schemas.microsoft.com/office/powerpoint/2010/main" val="37897672"/>
      </p:ext>
    </p:extLst>
  </p:cSld>
  <p:clrMapOvr>
    <a:masterClrMapping/>
  </p:clrMapOvr>
  <mc:AlternateContent xmlns:mc="http://schemas.openxmlformats.org/markup-compatibility/2006" xmlns:p14="http://schemas.microsoft.com/office/powerpoint/2010/main">
    <mc:Choice Requires="p14">
      <p:transition spd="slow" p14:dur="2000" advTm="94245"/>
    </mc:Choice>
    <mc:Fallback xmlns="">
      <p:transition spd="slow" advTm="94245"/>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9FE1D4A-0B69-4FC1-A3E2-8759C3D2D5C1}"/>
              </a:ext>
            </a:extLst>
          </p:cNvPr>
          <p:cNvGraphicFramePr>
            <a:graphicFrameLocks noGrp="1"/>
          </p:cNvGraphicFramePr>
          <p:nvPr>
            <p:extLst>
              <p:ext uri="{D42A27DB-BD31-4B8C-83A1-F6EECF244321}">
                <p14:modId xmlns:p14="http://schemas.microsoft.com/office/powerpoint/2010/main" val="93207406"/>
              </p:ext>
            </p:extLst>
          </p:nvPr>
        </p:nvGraphicFramePr>
        <p:xfrm>
          <a:off x="227642" y="1542921"/>
          <a:ext cx="8688715" cy="5054557"/>
        </p:xfrm>
        <a:graphic>
          <a:graphicData uri="http://schemas.openxmlformats.org/drawingml/2006/table">
            <a:tbl>
              <a:tblPr rtl="1" firstRow="1" firstCol="1" bandRow="1">
                <a:tableStyleId>{2E8BB8F2-23E0-49C3-ADD4-AE65DBEDF43D}</a:tableStyleId>
              </a:tblPr>
              <a:tblGrid>
                <a:gridCol w="304157">
                  <a:extLst>
                    <a:ext uri="{9D8B030D-6E8A-4147-A177-3AD203B41FA5}">
                      <a16:colId xmlns:a16="http://schemas.microsoft.com/office/drawing/2014/main" val="997786921"/>
                    </a:ext>
                  </a:extLst>
                </a:gridCol>
                <a:gridCol w="3829693">
                  <a:extLst>
                    <a:ext uri="{9D8B030D-6E8A-4147-A177-3AD203B41FA5}">
                      <a16:colId xmlns:a16="http://schemas.microsoft.com/office/drawing/2014/main" val="2401601993"/>
                    </a:ext>
                  </a:extLst>
                </a:gridCol>
                <a:gridCol w="910973">
                  <a:extLst>
                    <a:ext uri="{9D8B030D-6E8A-4147-A177-3AD203B41FA5}">
                      <a16:colId xmlns:a16="http://schemas.microsoft.com/office/drawing/2014/main" val="2504320121"/>
                    </a:ext>
                  </a:extLst>
                </a:gridCol>
                <a:gridCol w="910973">
                  <a:extLst>
                    <a:ext uri="{9D8B030D-6E8A-4147-A177-3AD203B41FA5}">
                      <a16:colId xmlns:a16="http://schemas.microsoft.com/office/drawing/2014/main" val="2414391907"/>
                    </a:ext>
                  </a:extLst>
                </a:gridCol>
                <a:gridCol w="910973">
                  <a:extLst>
                    <a:ext uri="{9D8B030D-6E8A-4147-A177-3AD203B41FA5}">
                      <a16:colId xmlns:a16="http://schemas.microsoft.com/office/drawing/2014/main" val="2301125087"/>
                    </a:ext>
                  </a:extLst>
                </a:gridCol>
                <a:gridCol w="910973">
                  <a:extLst>
                    <a:ext uri="{9D8B030D-6E8A-4147-A177-3AD203B41FA5}">
                      <a16:colId xmlns:a16="http://schemas.microsoft.com/office/drawing/2014/main" val="261131327"/>
                    </a:ext>
                  </a:extLst>
                </a:gridCol>
                <a:gridCol w="910973">
                  <a:extLst>
                    <a:ext uri="{9D8B030D-6E8A-4147-A177-3AD203B41FA5}">
                      <a16:colId xmlns:a16="http://schemas.microsoft.com/office/drawing/2014/main" val="293577878"/>
                    </a:ext>
                  </a:extLst>
                </a:gridCol>
              </a:tblGrid>
              <a:tr h="523088">
                <a:tc>
                  <a:txBody>
                    <a:bodyPr/>
                    <a:lstStyle/>
                    <a:p>
                      <a:pPr marL="0" marR="0" algn="ctr" rtl="1">
                        <a:lnSpc>
                          <a:spcPts val="1400"/>
                        </a:lnSpc>
                        <a:spcBef>
                          <a:spcPts val="0"/>
                        </a:spcBef>
                        <a:spcAft>
                          <a:spcPts val="0"/>
                        </a:spcAft>
                      </a:pPr>
                      <a:endParaRPr lang="en-US" sz="18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1">
                        <a:lnSpc>
                          <a:spcPts val="1400"/>
                        </a:lnSpc>
                        <a:spcBef>
                          <a:spcPts val="0"/>
                        </a:spcBef>
                        <a:spcAft>
                          <a:spcPts val="0"/>
                        </a:spcAft>
                      </a:pPr>
                      <a:r>
                        <a:rPr lang="ar-SA" sz="2000">
                          <a:solidFill>
                            <a:schemeClr val="bg1"/>
                          </a:solidFill>
                          <a:effectLst/>
                          <a:latin typeface="Sakkal Majalla" panose="02000000000000000000" pitchFamily="2" charset="-78"/>
                          <a:cs typeface="Sakkal Majalla" panose="02000000000000000000" pitchFamily="2" charset="-78"/>
                        </a:rPr>
                        <a:t>قائمة الفرص</a:t>
                      </a:r>
                      <a:endParaRPr lang="en-US" sz="200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solidFill>
                      <a:srgbClr val="002060"/>
                    </a:solidFill>
                  </a:tcPr>
                </a:tc>
                <a:tc gridSpan="5">
                  <a:txBody>
                    <a:bodyPr/>
                    <a:lstStyle/>
                    <a:p>
                      <a:pPr marL="0" marR="0" algn="ctr" rtl="1">
                        <a:lnSpc>
                          <a:spcPts val="1400"/>
                        </a:lnSpc>
                        <a:spcBef>
                          <a:spcPts val="0"/>
                        </a:spcBef>
                        <a:spcAft>
                          <a:spcPts val="0"/>
                        </a:spcAft>
                      </a:pPr>
                      <a:r>
                        <a:rPr lang="ar-EG" sz="2000" dirty="0">
                          <a:solidFill>
                            <a:schemeClr val="bg1"/>
                          </a:solidFill>
                          <a:effectLst/>
                          <a:latin typeface="Sakkal Majalla" panose="02000000000000000000" pitchFamily="2" charset="-78"/>
                          <a:cs typeface="Sakkal Majalla" panose="02000000000000000000" pitchFamily="2" charset="-78"/>
                        </a:rPr>
                        <a:t>معايير التقييم</a:t>
                      </a:r>
                      <a:endParaRPr lang="en-US" sz="20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rtl="1">
                        <a:lnSpc>
                          <a:spcPts val="1400"/>
                        </a:lnSpc>
                        <a:spcBef>
                          <a:spcPts val="0"/>
                        </a:spcBef>
                        <a:spcAft>
                          <a:spcPts val="0"/>
                        </a:spcAft>
                      </a:pPr>
                      <a:endParaRPr lang="en-US" sz="1800" dirty="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2078300465"/>
                  </a:ext>
                </a:extLst>
              </a:tr>
              <a:tr h="548595">
                <a:tc>
                  <a:txBody>
                    <a:bodyPr/>
                    <a:lstStyle/>
                    <a:p>
                      <a:pPr marL="0" marR="0" algn="ctr" rtl="1">
                        <a:lnSpc>
                          <a:spcPts val="1400"/>
                        </a:lnSpc>
                        <a:spcBef>
                          <a:spcPts val="0"/>
                        </a:spcBef>
                        <a:spcAft>
                          <a:spcPts val="0"/>
                        </a:spcAft>
                      </a:pPr>
                      <a:r>
                        <a:rPr lang="ar-SA" sz="1800">
                          <a:effectLst/>
                          <a:latin typeface="Sakkal Majalla" panose="02000000000000000000" pitchFamily="2" charset="-78"/>
                          <a:cs typeface="Sakkal Majalla" panose="02000000000000000000" pitchFamily="2" charset="-78"/>
                        </a:rPr>
                        <a:t> </a:t>
                      </a:r>
                      <a:endParaRPr lang="en-US" sz="1800">
                        <a:solidFill>
                          <a:srgbClr val="6C6463"/>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vert="vert270" anchor="ctr"/>
                </a:tc>
                <a:tc>
                  <a:txBody>
                    <a:bodyPr/>
                    <a:lstStyle/>
                    <a:p>
                      <a:pPr marL="0" marR="0" algn="ctr" rtl="1">
                        <a:lnSpc>
                          <a:spcPts val="1400"/>
                        </a:lnSpc>
                        <a:spcBef>
                          <a:spcPts val="0"/>
                        </a:spcBef>
                        <a:spcAft>
                          <a:spcPts val="0"/>
                        </a:spcAft>
                      </a:pPr>
                      <a:r>
                        <a:rPr lang="ar-SA" sz="2000" dirty="0">
                          <a:solidFill>
                            <a:schemeClr val="bg1"/>
                          </a:solidFill>
                          <a:effectLst/>
                          <a:latin typeface="Sakkal Majalla" panose="02000000000000000000" pitchFamily="2" charset="-78"/>
                          <a:cs typeface="Sakkal Majalla" panose="02000000000000000000" pitchFamily="2" charset="-78"/>
                        </a:rPr>
                        <a:t>الوصف</a:t>
                      </a:r>
                      <a:endParaRPr lang="en-US" sz="20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solidFill>
                      <a:srgbClr val="002060"/>
                    </a:solidFill>
                  </a:tcPr>
                </a:tc>
                <a:tc>
                  <a:txBody>
                    <a:bodyPr/>
                    <a:lstStyle/>
                    <a:p>
                      <a:pPr marL="0" marR="0" algn="ctr" rtl="1">
                        <a:lnSpc>
                          <a:spcPct val="113000"/>
                        </a:lnSpc>
                        <a:spcBef>
                          <a:spcPts val="0"/>
                        </a:spcBef>
                        <a:spcAft>
                          <a:spcPts val="0"/>
                        </a:spcAft>
                      </a:pPr>
                      <a:r>
                        <a:rPr lang="ar-EG" sz="2000" dirty="0">
                          <a:solidFill>
                            <a:schemeClr val="bg1"/>
                          </a:solidFill>
                          <a:effectLst/>
                          <a:latin typeface="Sakkal Majalla" panose="02000000000000000000" pitchFamily="2" charset="-78"/>
                          <a:cs typeface="Sakkal Majalla" panose="02000000000000000000" pitchFamily="2" charset="-78"/>
                        </a:rPr>
                        <a:t>سهولة التنفيذ</a:t>
                      </a:r>
                      <a:endParaRPr lang="en-US" sz="20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solidFill>
                      <a:srgbClr val="002060"/>
                    </a:solidFill>
                  </a:tcPr>
                </a:tc>
                <a:tc>
                  <a:txBody>
                    <a:bodyPr/>
                    <a:lstStyle/>
                    <a:p>
                      <a:pPr marL="0" marR="0" algn="ctr" rtl="1">
                        <a:lnSpc>
                          <a:spcPct val="113000"/>
                        </a:lnSpc>
                        <a:spcBef>
                          <a:spcPts val="0"/>
                        </a:spcBef>
                        <a:spcAft>
                          <a:spcPts val="0"/>
                        </a:spcAft>
                      </a:pPr>
                      <a:r>
                        <a:rPr lang="ar-EG" sz="2000" dirty="0">
                          <a:solidFill>
                            <a:schemeClr val="bg1"/>
                          </a:solidFill>
                          <a:effectLst/>
                          <a:latin typeface="Sakkal Majalla" panose="02000000000000000000" pitchFamily="2" charset="-78"/>
                          <a:cs typeface="Sakkal Majalla" panose="02000000000000000000" pitchFamily="2" charset="-78"/>
                        </a:rPr>
                        <a:t>الأثر على المؤسسة</a:t>
                      </a:r>
                      <a:endParaRPr lang="en-US" sz="20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solidFill>
                      <a:srgbClr val="002060"/>
                    </a:solidFill>
                  </a:tcPr>
                </a:tc>
                <a:tc>
                  <a:txBody>
                    <a:bodyPr/>
                    <a:lstStyle/>
                    <a:p>
                      <a:pPr marL="0" marR="0" algn="ctr" rtl="1">
                        <a:lnSpc>
                          <a:spcPct val="113000"/>
                        </a:lnSpc>
                        <a:spcBef>
                          <a:spcPts val="0"/>
                        </a:spcBef>
                        <a:spcAft>
                          <a:spcPts val="0"/>
                        </a:spcAft>
                      </a:pPr>
                      <a:r>
                        <a:rPr lang="ar-EG" sz="2000" b="0" i="0" u="none" strike="noStrike" cap="none" dirty="0">
                          <a:solidFill>
                            <a:schemeClr val="bg1"/>
                          </a:solidFill>
                          <a:effectLst/>
                          <a:latin typeface="Sakkal Majalla" panose="02000000000000000000" pitchFamily="2" charset="-78"/>
                          <a:ea typeface="Gill Sans MT"/>
                          <a:cs typeface="Sakkal Majalla" panose="02000000000000000000" pitchFamily="2" charset="-78"/>
                          <a:sym typeface="Arial"/>
                        </a:rPr>
                        <a:t>قبول العملاء</a:t>
                      </a:r>
                      <a:endParaRPr lang="en-US" sz="2000" b="0" i="0" u="none" strike="noStrike" cap="none" dirty="0">
                        <a:solidFill>
                          <a:schemeClr val="bg1"/>
                        </a:solidFill>
                        <a:effectLst/>
                        <a:latin typeface="Sakkal Majalla" panose="02000000000000000000" pitchFamily="2" charset="-78"/>
                        <a:ea typeface="Gill Sans MT"/>
                        <a:cs typeface="Sakkal Majalla" panose="02000000000000000000" pitchFamily="2" charset="-78"/>
                        <a:sym typeface="Arial"/>
                      </a:endParaRPr>
                    </a:p>
                  </a:txBody>
                  <a:tcPr marL="58907" marR="58907" marT="0" marB="0" anchor="ctr">
                    <a:solidFill>
                      <a:srgbClr val="002060"/>
                    </a:solidFill>
                  </a:tcPr>
                </a:tc>
                <a:tc>
                  <a:txBody>
                    <a:bodyPr/>
                    <a:lstStyle/>
                    <a:p>
                      <a:pPr marL="0" marR="0" algn="ctr" rtl="1">
                        <a:lnSpc>
                          <a:spcPct val="113000"/>
                        </a:lnSpc>
                        <a:spcBef>
                          <a:spcPts val="0"/>
                        </a:spcBef>
                        <a:spcAft>
                          <a:spcPts val="0"/>
                        </a:spcAft>
                      </a:pPr>
                      <a:r>
                        <a:rPr lang="ar-EG" sz="20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اطار التنفيذ</a:t>
                      </a:r>
                    </a:p>
                  </a:txBody>
                  <a:tcPr marL="58907" marR="58907" marT="0" marB="0" anchor="ctr">
                    <a:solidFill>
                      <a:srgbClr val="002060"/>
                    </a:solidFill>
                  </a:tcPr>
                </a:tc>
                <a:tc>
                  <a:txBody>
                    <a:bodyPr/>
                    <a:lstStyle/>
                    <a:p>
                      <a:pPr marL="0" marR="0" lvl="0" indent="0" algn="ctr" defTabSz="914400" rtl="1" eaLnBrk="1" fontAlgn="auto" latinLnBrk="0" hangingPunct="1">
                        <a:lnSpc>
                          <a:spcPct val="113000"/>
                        </a:lnSpc>
                        <a:spcBef>
                          <a:spcPts val="0"/>
                        </a:spcBef>
                        <a:spcAft>
                          <a:spcPts val="0"/>
                        </a:spcAft>
                        <a:buClr>
                          <a:srgbClr val="000000"/>
                        </a:buClr>
                        <a:buSzTx/>
                        <a:buFont typeface="Arial"/>
                        <a:buNone/>
                        <a:tabLst/>
                        <a:defRPr/>
                      </a:pPr>
                      <a:r>
                        <a:rPr lang="ar-EG" sz="2000" dirty="0">
                          <a:solidFill>
                            <a:schemeClr val="bg1"/>
                          </a:solidFill>
                          <a:effectLst/>
                          <a:latin typeface="Sakkal Majalla" panose="02000000000000000000" pitchFamily="2" charset="-78"/>
                          <a:cs typeface="Sakkal Majalla" panose="02000000000000000000" pitchFamily="2" charset="-78"/>
                        </a:rPr>
                        <a:t>المجموع</a:t>
                      </a:r>
                      <a:endParaRPr lang="en-US" sz="20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p>
                      <a:pPr marL="0" marR="0" algn="ctr" rtl="1">
                        <a:lnSpc>
                          <a:spcPct val="113000"/>
                        </a:lnSpc>
                        <a:spcBef>
                          <a:spcPts val="0"/>
                        </a:spcBef>
                        <a:spcAft>
                          <a:spcPts val="0"/>
                        </a:spcAft>
                      </a:pPr>
                      <a:endParaRPr lang="ar-EG" sz="20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solidFill>
                      <a:srgbClr val="002060"/>
                    </a:solidFill>
                  </a:tcPr>
                </a:tc>
                <a:extLst>
                  <a:ext uri="{0D108BD9-81ED-4DB2-BD59-A6C34878D82A}">
                    <a16:rowId xmlns:a16="http://schemas.microsoft.com/office/drawing/2014/main" val="3043389830"/>
                  </a:ext>
                </a:extLst>
              </a:tr>
              <a:tr h="822892">
                <a:tc>
                  <a:txBody>
                    <a:bodyPr/>
                    <a:lstStyle/>
                    <a:p>
                      <a:pPr marL="0" marR="0" algn="ctr" rtl="1">
                        <a:lnSpc>
                          <a:spcPts val="1400"/>
                        </a:lnSpc>
                        <a:spcBef>
                          <a:spcPts val="0"/>
                        </a:spcBef>
                        <a:spcAft>
                          <a:spcPts val="0"/>
                        </a:spcAft>
                      </a:pPr>
                      <a:r>
                        <a:rPr lang="ar-SA" sz="1800" dirty="0">
                          <a:solidFill>
                            <a:schemeClr val="bg1"/>
                          </a:solidFill>
                          <a:effectLst/>
                          <a:latin typeface="Sakkal Majalla" panose="02000000000000000000" pitchFamily="2" charset="-78"/>
                          <a:cs typeface="Sakkal Majalla" panose="02000000000000000000" pitchFamily="2" charset="-78"/>
                        </a:rPr>
                        <a:t>1</a:t>
                      </a:r>
                      <a:endParaRPr lang="en-US"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endParaRPr lang="en-US" sz="1800" dirty="0">
                        <a:solidFill>
                          <a:srgbClr val="6C6463"/>
                        </a:solidFill>
                        <a:effectLst/>
                        <a:highlight>
                          <a:srgbClr val="FFFF00"/>
                        </a:highligh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3200" b="1" u="sng" dirty="0">
                          <a:solidFill>
                            <a:schemeClr val="tx1"/>
                          </a:solidFill>
                          <a:effectLst/>
                          <a:latin typeface="Sakkal Majalla" panose="02000000000000000000" pitchFamily="2" charset="-78"/>
                          <a:cs typeface="Sakkal Majalla" panose="02000000000000000000" pitchFamily="2" charset="-78"/>
                        </a:rPr>
                        <a:t>7</a:t>
                      </a:r>
                      <a:endParaRPr lang="en-US" sz="3200" b="1" u="sng"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1402848419"/>
                  </a:ext>
                </a:extLst>
              </a:tr>
              <a:tr h="822892">
                <a:tc>
                  <a:txBody>
                    <a:bodyPr/>
                    <a:lstStyle/>
                    <a:p>
                      <a:pPr marL="0" marR="0" algn="ctr" rtl="1">
                        <a:lnSpc>
                          <a:spcPts val="1400"/>
                        </a:lnSpc>
                        <a:spcBef>
                          <a:spcPts val="0"/>
                        </a:spcBef>
                        <a:spcAft>
                          <a:spcPts val="0"/>
                        </a:spcAft>
                      </a:pPr>
                      <a:r>
                        <a:rPr lang="ar-EG"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2</a:t>
                      </a:r>
                      <a:endParaRPr lang="en-US"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lvl="0" indent="0" algn="r" defTabSz="914400" rtl="1" eaLnBrk="1" fontAlgn="auto" latinLnBrk="0" hangingPunct="1">
                        <a:lnSpc>
                          <a:spcPct val="113000"/>
                        </a:lnSpc>
                        <a:spcBef>
                          <a:spcPts val="600"/>
                        </a:spcBef>
                        <a:spcAft>
                          <a:spcPts val="600"/>
                        </a:spcAft>
                        <a:buClr>
                          <a:srgbClr val="000000"/>
                        </a:buClr>
                        <a:buSzTx/>
                        <a:buFont typeface="Arial"/>
                        <a:buNone/>
                        <a:tabLst/>
                        <a:defRPr/>
                      </a:pPr>
                      <a:endParaRPr lang="en-US" sz="1800" dirty="0">
                        <a:solidFill>
                          <a:srgbClr val="6C6463"/>
                        </a:solidFill>
                        <a:effectLst/>
                        <a:highlight>
                          <a:srgbClr val="FFFF00"/>
                        </a:highligh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3200" b="1" u="sng"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3</a:t>
                      </a:r>
                      <a:endParaRPr lang="en-US" sz="3200" b="1" u="sng"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3123831340"/>
                  </a:ext>
                </a:extLst>
              </a:tr>
              <a:tr h="822892">
                <a:tc>
                  <a:txBody>
                    <a:bodyPr/>
                    <a:lstStyle/>
                    <a:p>
                      <a:pPr marL="0" marR="0" algn="ctr" rtl="1">
                        <a:lnSpc>
                          <a:spcPts val="1400"/>
                        </a:lnSpc>
                        <a:spcBef>
                          <a:spcPts val="0"/>
                        </a:spcBef>
                        <a:spcAft>
                          <a:spcPts val="0"/>
                        </a:spcAft>
                      </a:pPr>
                      <a:r>
                        <a:rPr lang="ar-EG"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3</a:t>
                      </a:r>
                      <a:endParaRPr lang="en-US"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lvl="0" indent="0" algn="r" defTabSz="914400" rtl="1" eaLnBrk="1" fontAlgn="auto" latinLnBrk="0" hangingPunct="1">
                        <a:lnSpc>
                          <a:spcPct val="113000"/>
                        </a:lnSpc>
                        <a:spcBef>
                          <a:spcPts val="600"/>
                        </a:spcBef>
                        <a:spcAft>
                          <a:spcPts val="600"/>
                        </a:spcAft>
                        <a:buClr>
                          <a:srgbClr val="000000"/>
                        </a:buClr>
                        <a:buSzTx/>
                        <a:buFont typeface="Arial"/>
                        <a:buNone/>
                        <a:tabLst/>
                        <a:defRPr/>
                      </a:pPr>
                      <a:endParaRPr lang="en-US" sz="1800" dirty="0">
                        <a:solidFill>
                          <a:srgbClr val="6C6463"/>
                        </a:solidFill>
                        <a:effectLst/>
                        <a:highlight>
                          <a:srgbClr val="FFFF00"/>
                        </a:highligh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3200" b="1" u="sng"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5</a:t>
                      </a:r>
                      <a:endParaRPr lang="en-US" sz="3200" b="1" u="sng"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2722071695"/>
                  </a:ext>
                </a:extLst>
              </a:tr>
              <a:tr h="548595">
                <a:tc>
                  <a:txBody>
                    <a:bodyPr/>
                    <a:lstStyle/>
                    <a:p>
                      <a:pPr marL="0" marR="0" algn="ctr" rtl="1">
                        <a:lnSpc>
                          <a:spcPts val="1400"/>
                        </a:lnSpc>
                        <a:spcBef>
                          <a:spcPts val="0"/>
                        </a:spcBef>
                        <a:spcAft>
                          <a:spcPts val="0"/>
                        </a:spcAft>
                      </a:pPr>
                      <a:r>
                        <a:rPr lang="ar-EG" sz="1800" dirty="0">
                          <a:solidFill>
                            <a:schemeClr val="bg1"/>
                          </a:solidFill>
                          <a:effectLst/>
                          <a:latin typeface="Sakkal Majalla" panose="02000000000000000000" pitchFamily="2" charset="-78"/>
                          <a:cs typeface="Sakkal Majalla" panose="02000000000000000000" pitchFamily="2" charset="-78"/>
                        </a:rPr>
                        <a:t>4</a:t>
                      </a:r>
                      <a:endParaRPr lang="en-US"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endParaRPr lang="en-US" sz="1800" dirty="0">
                        <a:solidFill>
                          <a:srgbClr val="6C6463"/>
                        </a:solidFill>
                        <a:effectLst/>
                        <a:highlight>
                          <a:srgbClr val="FFFF00"/>
                        </a:highligh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3200" b="1" u="sng"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3</a:t>
                      </a:r>
                      <a:endParaRPr lang="en-US" sz="3200" b="1" u="sng"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395488307"/>
                  </a:ext>
                </a:extLst>
              </a:tr>
              <a:tr h="822892">
                <a:tc>
                  <a:txBody>
                    <a:bodyPr/>
                    <a:lstStyle/>
                    <a:p>
                      <a:pPr marL="0" marR="0" algn="ctr" rtl="1">
                        <a:lnSpc>
                          <a:spcPts val="1400"/>
                        </a:lnSpc>
                        <a:spcBef>
                          <a:spcPts val="0"/>
                        </a:spcBef>
                        <a:spcAft>
                          <a:spcPts val="0"/>
                        </a:spcAft>
                      </a:pPr>
                      <a:r>
                        <a:rPr lang="ar-EG"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rPr>
                        <a:t>5</a:t>
                      </a:r>
                      <a:endParaRPr lang="en-US" sz="1800" dirty="0">
                        <a:solidFill>
                          <a:schemeClr val="bg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r" rtl="1">
                        <a:lnSpc>
                          <a:spcPct val="113000"/>
                        </a:lnSpc>
                        <a:spcBef>
                          <a:spcPts val="600"/>
                        </a:spcBef>
                        <a:spcAft>
                          <a:spcPts val="600"/>
                        </a:spcAft>
                      </a:pPr>
                      <a:endParaRPr lang="en-US" sz="1800" dirty="0">
                        <a:solidFill>
                          <a:schemeClr val="tx1"/>
                        </a:solidFill>
                        <a:effectLst/>
                        <a:highlight>
                          <a:srgbClr val="FFFF00"/>
                        </a:highligh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endParaRPr lang="en-US" sz="1800"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tc>
                  <a:txBody>
                    <a:bodyPr/>
                    <a:lstStyle/>
                    <a:p>
                      <a:pPr marL="0" marR="0" algn="ctr" rtl="0">
                        <a:lnSpc>
                          <a:spcPct val="113000"/>
                        </a:lnSpc>
                        <a:spcBef>
                          <a:spcPts val="0"/>
                        </a:spcBef>
                        <a:spcAft>
                          <a:spcPts val="0"/>
                        </a:spcAft>
                      </a:pPr>
                      <a:r>
                        <a:rPr lang="ar-EG" sz="3200" b="1" u="sng"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rPr>
                        <a:t>5</a:t>
                      </a:r>
                      <a:endParaRPr lang="en-US" sz="3200" b="1" u="sng" dirty="0">
                        <a:solidFill>
                          <a:schemeClr val="tx1"/>
                        </a:solidFill>
                        <a:effectLst/>
                        <a:latin typeface="Sakkal Majalla" panose="02000000000000000000" pitchFamily="2" charset="-78"/>
                        <a:ea typeface="MS Mincho" panose="02020609040205080304" pitchFamily="49" charset="-128"/>
                        <a:cs typeface="Sakkal Majalla" panose="02000000000000000000" pitchFamily="2" charset="-78"/>
                      </a:endParaRPr>
                    </a:p>
                  </a:txBody>
                  <a:tcPr marL="58907" marR="58907" marT="0" marB="0" anchor="ctr"/>
                </a:tc>
                <a:extLst>
                  <a:ext uri="{0D108BD9-81ED-4DB2-BD59-A6C34878D82A}">
                    <a16:rowId xmlns:a16="http://schemas.microsoft.com/office/drawing/2014/main" val="3942880466"/>
                  </a:ext>
                </a:extLst>
              </a:tr>
            </a:tbl>
          </a:graphicData>
        </a:graphic>
      </p:graphicFrame>
      <p:sp>
        <p:nvSpPr>
          <p:cNvPr id="7" name="Title 1">
            <a:extLst>
              <a:ext uri="{FF2B5EF4-FFF2-40B4-BE49-F238E27FC236}">
                <a16:creationId xmlns:a16="http://schemas.microsoft.com/office/drawing/2014/main" id="{BD7C30BC-9035-4AD4-982D-5FC4A3F63817}"/>
              </a:ext>
            </a:extLst>
          </p:cNvPr>
          <p:cNvSpPr txBox="1">
            <a:spLocks/>
          </p:cNvSpPr>
          <p:nvPr/>
        </p:nvSpPr>
        <p:spPr>
          <a:xfrm>
            <a:off x="1363579" y="70586"/>
            <a:ext cx="7218303" cy="147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Aft>
                <a:spcPts val="1200"/>
              </a:spcAft>
            </a:pPr>
            <a:r>
              <a:rPr lang="ar-EG" sz="3000" dirty="0">
                <a:solidFill>
                  <a:srgbClr val="BA0C2F"/>
                </a:solidFill>
                <a:latin typeface="Sakkal Majalla" panose="02000000000000000000" pitchFamily="2" charset="-78"/>
                <a:cs typeface="Sakkal Majalla" panose="02000000000000000000" pitchFamily="2" charset="-78"/>
                <a:sym typeface="Gill Sans"/>
              </a:rPr>
              <a:t>تدريب جماعي– تحديد</a:t>
            </a:r>
            <a:r>
              <a:rPr lang="en-US" sz="3000" dirty="0">
                <a:solidFill>
                  <a:srgbClr val="BA0C2F"/>
                </a:solidFill>
                <a:latin typeface="Sakkal Majalla" panose="02000000000000000000" pitchFamily="2" charset="-78"/>
                <a:cs typeface="Sakkal Majalla" panose="02000000000000000000" pitchFamily="2" charset="-78"/>
                <a:sym typeface="Gill Sans"/>
              </a:rPr>
              <a:t> </a:t>
            </a:r>
            <a:r>
              <a:rPr lang="ar-EG" sz="3000" dirty="0">
                <a:solidFill>
                  <a:srgbClr val="BA0C2F"/>
                </a:solidFill>
                <a:latin typeface="Sakkal Majalla" panose="02000000000000000000" pitchFamily="2" charset="-78"/>
                <a:cs typeface="Sakkal Majalla" panose="02000000000000000000" pitchFamily="2" charset="-78"/>
                <a:sym typeface="Gill Sans"/>
              </a:rPr>
              <a:t>وتقييم فرص تطوير ادارة النفايات</a:t>
            </a:r>
          </a:p>
          <a:p>
            <a:pPr algn="r" rtl="1">
              <a:spcAft>
                <a:spcPts val="1200"/>
              </a:spcAft>
            </a:pPr>
            <a:r>
              <a:rPr lang="ar-EG" sz="3000" dirty="0">
                <a:solidFill>
                  <a:srgbClr val="BA0C2F"/>
                </a:solidFill>
                <a:latin typeface="Sakkal Majalla" panose="02000000000000000000" pitchFamily="2" charset="-78"/>
                <a:cs typeface="Sakkal Majalla" panose="02000000000000000000" pitchFamily="2" charset="-78"/>
              </a:rPr>
              <a:t>نتائج المجموعة الثالثة</a:t>
            </a:r>
          </a:p>
        </p:txBody>
      </p:sp>
    </p:spTree>
    <p:extLst>
      <p:ext uri="{BB962C8B-B14F-4D97-AF65-F5344CB8AC3E}">
        <p14:creationId xmlns:p14="http://schemas.microsoft.com/office/powerpoint/2010/main" val="3185077536"/>
      </p:ext>
    </p:extLst>
  </p:cSld>
  <p:clrMapOvr>
    <a:masterClrMapping/>
  </p:clrMapOvr>
  <mc:AlternateContent xmlns:mc="http://schemas.openxmlformats.org/markup-compatibility/2006" xmlns:p14="http://schemas.microsoft.com/office/powerpoint/2010/main">
    <mc:Choice Requires="p14">
      <p:transition spd="slow" p14:dur="2000" advTm="94245"/>
    </mc:Choice>
    <mc:Fallback xmlns="">
      <p:transition spd="slow" advTm="94245"/>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4" name="Rectangle 3">
            <a:extLst>
              <a:ext uri="{FF2B5EF4-FFF2-40B4-BE49-F238E27FC236}">
                <a16:creationId xmlns:a16="http://schemas.microsoft.com/office/drawing/2014/main" id="{1DD94B04-05D2-4AE7-A26F-52517DADEE92}"/>
              </a:ext>
            </a:extLst>
          </p:cNvPr>
          <p:cNvSpPr/>
          <p:nvPr/>
        </p:nvSpPr>
        <p:spPr>
          <a:xfrm>
            <a:off x="1964667" y="3276089"/>
            <a:ext cx="4877684" cy="1877437"/>
          </a:xfrm>
          <a:prstGeom prst="rect">
            <a:avLst/>
          </a:prstGeom>
        </p:spPr>
        <p:txBody>
          <a:bodyPr wrap="square">
            <a:spAutoFit/>
          </a:bodyPr>
          <a:lstStyle/>
          <a:p>
            <a:pPr algn="ctr" rtl="1">
              <a:spcAft>
                <a:spcPts val="1200"/>
              </a:spcAft>
            </a:pPr>
            <a:r>
              <a:rPr lang="ar-EG" sz="3200" b="1" dirty="0">
                <a:solidFill>
                  <a:schemeClr val="bg1"/>
                </a:solidFill>
                <a:latin typeface="Sakkal Majalla" panose="02000000000000000000" pitchFamily="2" charset="-78"/>
                <a:ea typeface="Gill Sans"/>
                <a:cs typeface="Sakkal Majalla" panose="02000000000000000000" pitchFamily="2" charset="-78"/>
                <a:sym typeface="Gill Sans"/>
              </a:rPr>
              <a:t>شكرًا لكم</a:t>
            </a:r>
            <a:endParaRPr lang="en-US" sz="3200" b="1" dirty="0">
              <a:solidFill>
                <a:schemeClr val="bg1"/>
              </a:solidFill>
              <a:latin typeface="Sakkal Majalla" panose="02000000000000000000" pitchFamily="2" charset="-78"/>
              <a:ea typeface="Gill Sans"/>
              <a:cs typeface="Sakkal Majalla" panose="02000000000000000000" pitchFamily="2" charset="-78"/>
              <a:sym typeface="Gill Sans"/>
            </a:endParaRPr>
          </a:p>
          <a:p>
            <a:pPr algn="ctr" rtl="1">
              <a:spcAft>
                <a:spcPts val="1200"/>
              </a:spcAft>
            </a:pPr>
            <a:r>
              <a:rPr lang="ar-EG" sz="3200" b="1" dirty="0">
                <a:solidFill>
                  <a:schemeClr val="bg1"/>
                </a:solidFill>
                <a:latin typeface="Sakkal Majalla" panose="02000000000000000000" pitchFamily="2" charset="-78"/>
                <a:ea typeface="Gill Sans"/>
                <a:cs typeface="Sakkal Majalla" panose="02000000000000000000" pitchFamily="2" charset="-78"/>
                <a:sym typeface="Gill Sans"/>
              </a:rPr>
              <a:t>نهاية اليوم الأول</a:t>
            </a:r>
            <a:r>
              <a:rPr lang="en-US" sz="3200" b="1" dirty="0">
                <a:solidFill>
                  <a:schemeClr val="bg1"/>
                </a:solidFill>
                <a:latin typeface="Sakkal Majalla" panose="02000000000000000000" pitchFamily="2" charset="-78"/>
                <a:ea typeface="Gill Sans"/>
                <a:cs typeface="Sakkal Majalla" panose="02000000000000000000" pitchFamily="2" charset="-78"/>
                <a:sym typeface="Gill Sans"/>
              </a:rPr>
              <a:t> </a:t>
            </a:r>
          </a:p>
          <a:p>
            <a:pPr algn="ctr" rtl="1">
              <a:spcAft>
                <a:spcPts val="1200"/>
              </a:spcAft>
            </a:pPr>
            <a:r>
              <a:rPr lang="ar-EG" sz="3200" b="1" dirty="0">
                <a:solidFill>
                  <a:schemeClr val="bg1"/>
                </a:solidFill>
                <a:latin typeface="Sakkal Majalla" panose="02000000000000000000" pitchFamily="2" charset="-78"/>
                <a:ea typeface="Gill Sans"/>
                <a:cs typeface="Sakkal Majalla" panose="02000000000000000000" pitchFamily="2" charset="-78"/>
                <a:sym typeface="Gill Sans"/>
              </a:rPr>
              <a:t>الغذاء</a:t>
            </a:r>
          </a:p>
        </p:txBody>
      </p:sp>
      <p:sp>
        <p:nvSpPr>
          <p:cNvPr id="5" name="Rectangle 4"/>
          <p:cNvSpPr/>
          <p:nvPr/>
        </p:nvSpPr>
        <p:spPr>
          <a:xfrm>
            <a:off x="674914" y="3712029"/>
            <a:ext cx="489857" cy="35922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41594" y="1936587"/>
            <a:ext cx="7543800" cy="391011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17785EE-C02F-4676-8654-A90E84A6D9BB}"/>
              </a:ext>
            </a:extLst>
          </p:cNvPr>
          <p:cNvSpPr txBox="1"/>
          <p:nvPr/>
        </p:nvSpPr>
        <p:spPr>
          <a:xfrm>
            <a:off x="3590410" y="5038446"/>
            <a:ext cx="1626197" cy="461665"/>
          </a:xfrm>
          <a:prstGeom prst="rect">
            <a:avLst/>
          </a:prstGeom>
          <a:solidFill>
            <a:schemeClr val="bg1"/>
          </a:solidFill>
        </p:spPr>
        <p:txBody>
          <a:bodyPr wrap="square" rtlCol="0">
            <a:spAutoFit/>
          </a:bodyPr>
          <a:lstStyle/>
          <a:p>
            <a:r>
              <a:rPr lang="en-US" sz="2400" b="1" dirty="0">
                <a:latin typeface="Sakkal Majalla" panose="02000000000000000000" pitchFamily="2" charset="-78"/>
                <a:cs typeface="Sakkal Majalla" panose="02000000000000000000" pitchFamily="2" charset="-78"/>
              </a:rPr>
              <a:t>15.00 – 16.00</a:t>
            </a:r>
          </a:p>
        </p:txBody>
      </p:sp>
    </p:spTree>
    <p:extLst>
      <p:ext uri="{BB962C8B-B14F-4D97-AF65-F5344CB8AC3E}">
        <p14:creationId xmlns:p14="http://schemas.microsoft.com/office/powerpoint/2010/main" val="530299218"/>
      </p:ext>
    </p:extLst>
  </p:cSld>
  <p:clrMapOvr>
    <a:masterClrMapping/>
  </p:clrMapOvr>
  <mc:AlternateContent xmlns:mc="http://schemas.openxmlformats.org/markup-compatibility/2006" xmlns:p14="http://schemas.microsoft.com/office/powerpoint/2010/main">
    <mc:Choice Requires="p14">
      <p:transition spd="slow" p14:dur="2000" advTm="57328"/>
    </mc:Choice>
    <mc:Fallback xmlns="">
      <p:transition spd="slow" advTm="57328"/>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 name="Title 1"/>
          <p:cNvSpPr>
            <a:spLocks noGrp="1"/>
          </p:cNvSpPr>
          <p:nvPr>
            <p:ph type="ctrTitle"/>
          </p:nvPr>
        </p:nvSpPr>
        <p:spPr>
          <a:xfrm>
            <a:off x="139485" y="2133599"/>
            <a:ext cx="8834033" cy="2500393"/>
          </a:xfrm>
        </p:spPr>
        <p:txBody>
          <a:bodyPr>
            <a:normAutofit/>
          </a:bodyPr>
          <a:lstStyle/>
          <a:p>
            <a:pPr algn="ctr" rtl="1"/>
            <a:r>
              <a:rPr lang="ar-JO" sz="4800" dirty="0">
                <a:latin typeface="Sakkal Majalla" panose="02000000000000000000" pitchFamily="2" charset="-78"/>
                <a:cs typeface="Sakkal Majalla" panose="02000000000000000000" pitchFamily="2" charset="-78"/>
              </a:rPr>
              <a:t>تطوير مهارات تطبيق </a:t>
            </a:r>
            <a:r>
              <a:rPr lang="ar-EG" sz="4800" dirty="0">
                <a:latin typeface="Sakkal Majalla" panose="02000000000000000000" pitchFamily="2" charset="-78"/>
                <a:cs typeface="Sakkal Majalla" panose="02000000000000000000" pitchFamily="2" charset="-78"/>
              </a:rPr>
              <a:t>إدارة النفايات و</a:t>
            </a:r>
            <a:r>
              <a:rPr lang="ar-JO" sz="4800" dirty="0">
                <a:latin typeface="Sakkal Majalla" panose="02000000000000000000" pitchFamily="2" charset="-78"/>
                <a:cs typeface="Sakkal Majalla" panose="02000000000000000000" pitchFamily="2" charset="-78"/>
              </a:rPr>
              <a:t>إعادة التدوير في المنشآت</a:t>
            </a:r>
            <a:br>
              <a:rPr lang="ar-EG" sz="4800" dirty="0">
                <a:latin typeface="Sakkal Majalla" panose="02000000000000000000" pitchFamily="2" charset="-78"/>
                <a:cs typeface="Sakkal Majalla" panose="02000000000000000000" pitchFamily="2" charset="-78"/>
              </a:rPr>
            </a:br>
            <a:r>
              <a:rPr lang="ar-EG" sz="3000" dirty="0"/>
              <a:t>ورشة تدريب المدربين – اليوم الثاني</a:t>
            </a:r>
            <a:endParaRPr lang="ar-JO" sz="3000" dirty="0">
              <a:latin typeface="Sakkal Majalla" panose="02000000000000000000" pitchFamily="2" charset="-78"/>
              <a:cs typeface="Sakkal Majalla" panose="02000000000000000000" pitchFamily="2" charset="-78"/>
            </a:endParaRPr>
          </a:p>
        </p:txBody>
      </p:sp>
      <p:sp>
        <p:nvSpPr>
          <p:cNvPr id="3" name="Subtitle 2"/>
          <p:cNvSpPr>
            <a:spLocks noGrp="1"/>
          </p:cNvSpPr>
          <p:nvPr>
            <p:ph type="subTitle" idx="1"/>
          </p:nvPr>
        </p:nvSpPr>
        <p:spPr>
          <a:xfrm>
            <a:off x="565526" y="5060197"/>
            <a:ext cx="3990975" cy="1600200"/>
          </a:xfrm>
        </p:spPr>
        <p:txBody>
          <a:bodyPr>
            <a:normAutofit/>
          </a:bodyPr>
          <a:lstStyle/>
          <a:p>
            <a:endParaRPr lang="ar-JO" sz="3200" dirty="0">
              <a:latin typeface="Sakkal Majalla" panose="02000000000000000000" pitchFamily="2" charset="-78"/>
              <a:cs typeface="Sakkal Majalla" panose="02000000000000000000" pitchFamily="2" charset="-78"/>
            </a:endParaRPr>
          </a:p>
          <a:p>
            <a:r>
              <a:rPr lang="ar-JO" dirty="0">
                <a:latin typeface="Sakkal Majalla" panose="02000000000000000000" pitchFamily="2" charset="-78"/>
                <a:cs typeface="Sakkal Majalla" panose="02000000000000000000" pitchFamily="2" charset="-78"/>
              </a:rPr>
              <a:t>عمان –</a:t>
            </a:r>
            <a:r>
              <a:rPr lang="ar-EG" dirty="0">
                <a:latin typeface="Sakkal Majalla" panose="02000000000000000000" pitchFamily="2" charset="-78"/>
                <a:cs typeface="Sakkal Majalla" panose="02000000000000000000" pitchFamily="2" charset="-78"/>
              </a:rPr>
              <a:t> 2024 </a:t>
            </a:r>
            <a:r>
              <a:rPr lang="en-US" dirty="0">
                <a:latin typeface="Sakkal Majalla" panose="02000000000000000000" pitchFamily="2" charset="-78"/>
                <a:cs typeface="Sakkal Majalla" panose="02000000000000000000" pitchFamily="2" charset="-78"/>
              </a:rPr>
              <a:t>  </a:t>
            </a:r>
            <a:endParaRPr lang="ar-EG" dirty="0">
              <a:latin typeface="Sakkal Majalla" panose="02000000000000000000" pitchFamily="2" charset="-78"/>
              <a:cs typeface="Sakkal Majalla" panose="02000000000000000000" pitchFamily="2" charset="-78"/>
            </a:endParaRPr>
          </a:p>
          <a:p>
            <a:endParaRPr lang="ar-JO" dirty="0">
              <a:highlight>
                <a:srgbClr val="FFFF00"/>
              </a:highlight>
              <a:latin typeface="Sakkal Majalla" panose="02000000000000000000" pitchFamily="2" charset="-78"/>
              <a:cs typeface="Sakkal Majalla" panose="02000000000000000000" pitchFamily="2" charset="-78"/>
            </a:endParaRPr>
          </a:p>
          <a:p>
            <a:endParaRPr lang="en-US" dirty="0">
              <a:latin typeface="Sakkal Majalla" panose="02000000000000000000" pitchFamily="2" charset="-78"/>
              <a:cs typeface="Sakkal Majalla" panose="02000000000000000000" pitchFamily="2" charset="-78"/>
            </a:endParaRPr>
          </a:p>
        </p:txBody>
      </p:sp>
      <p:sp>
        <p:nvSpPr>
          <p:cNvPr id="4" name="Rectangle 3"/>
          <p:cNvSpPr/>
          <p:nvPr/>
        </p:nvSpPr>
        <p:spPr>
          <a:xfrm>
            <a:off x="674914" y="3712029"/>
            <a:ext cx="489857" cy="35922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5043223"/>
      </p:ext>
    </p:extLst>
  </p:cSld>
  <p:clrMapOvr>
    <a:masterClrMapping/>
  </p:clrMapOvr>
  <mc:AlternateContent xmlns:mc="http://schemas.openxmlformats.org/markup-compatibility/2006" xmlns:p14="http://schemas.microsoft.com/office/powerpoint/2010/main">
    <mc:Choice Requires="p14">
      <p:transition spd="slow" p14:dur="2000" advTm="11724"/>
    </mc:Choice>
    <mc:Fallback xmlns="">
      <p:transition spd="slow" advTm="11724"/>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6D683DD3-CBDF-8A43-BAC9-EDD6A041C79C}"/>
              </a:ext>
            </a:extLst>
          </p:cNvPr>
          <p:cNvSpPr txBox="1">
            <a:spLocks/>
          </p:cNvSpPr>
          <p:nvPr/>
        </p:nvSpPr>
        <p:spPr>
          <a:xfrm>
            <a:off x="-48126" y="1254760"/>
            <a:ext cx="8841384"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3600" kern="1200">
                <a:solidFill>
                  <a:schemeClr val="accent1"/>
                </a:solidFill>
                <a:latin typeface="+mj-lt"/>
                <a:ea typeface="+mj-ea"/>
                <a:cs typeface="+mj-cs"/>
              </a:defRPr>
            </a:lvl1pPr>
          </a:lstStyle>
          <a:p>
            <a:pPr algn="r" rtl="1"/>
            <a:endParaRPr lang="ar-EG" sz="3150" dirty="0"/>
          </a:p>
        </p:txBody>
      </p:sp>
      <p:sp>
        <p:nvSpPr>
          <p:cNvPr id="2" name="Title 1">
            <a:extLst>
              <a:ext uri="{FF2B5EF4-FFF2-40B4-BE49-F238E27FC236}">
                <a16:creationId xmlns:a16="http://schemas.microsoft.com/office/drawing/2014/main" id="{592218FF-FEE0-4D0D-822F-D37BD00A57B3}"/>
              </a:ext>
            </a:extLst>
          </p:cNvPr>
          <p:cNvSpPr>
            <a:spLocks noGrp="1"/>
          </p:cNvSpPr>
          <p:nvPr>
            <p:ph type="title"/>
          </p:nvPr>
        </p:nvSpPr>
        <p:spPr/>
        <p:txBody>
          <a:bodyPr>
            <a:normAutofit/>
          </a:bodyPr>
          <a:lstStyle/>
          <a:p>
            <a:pPr algn="r" rtl="1"/>
            <a:r>
              <a:rPr lang="ar-EG" dirty="0"/>
              <a:t>ملخص اليوم الأول</a:t>
            </a:r>
            <a:endParaRPr lang="en-US" dirty="0"/>
          </a:p>
        </p:txBody>
      </p:sp>
      <p:sp>
        <p:nvSpPr>
          <p:cNvPr id="9" name="Content Placeholder 1">
            <a:extLst>
              <a:ext uri="{FF2B5EF4-FFF2-40B4-BE49-F238E27FC236}">
                <a16:creationId xmlns:a16="http://schemas.microsoft.com/office/drawing/2014/main" id="{DB5E6899-C240-094C-A038-901F6F0DA576}"/>
              </a:ext>
            </a:extLst>
          </p:cNvPr>
          <p:cNvSpPr>
            <a:spLocks noGrp="1"/>
          </p:cNvSpPr>
          <p:nvPr>
            <p:ph type="body" idx="1"/>
          </p:nvPr>
        </p:nvSpPr>
        <p:spPr/>
        <p:txBody>
          <a:bodyPr>
            <a:normAutofit/>
          </a:bodyPr>
          <a:lstStyle/>
          <a:p>
            <a:pPr algn="r" rtl="1">
              <a:lnSpc>
                <a:spcPct val="114000"/>
              </a:lnSpc>
              <a:spcBef>
                <a:spcPts val="450"/>
              </a:spcBef>
              <a:spcAft>
                <a:spcPts val="450"/>
              </a:spcAft>
            </a:pPr>
            <a:endParaRPr lang="ar-EG" sz="2600" dirty="0"/>
          </a:p>
          <a:p>
            <a:pPr algn="r" rtl="1">
              <a:lnSpc>
                <a:spcPct val="114000"/>
              </a:lnSpc>
              <a:spcBef>
                <a:spcPts val="450"/>
              </a:spcBef>
              <a:spcAft>
                <a:spcPts val="450"/>
              </a:spcAft>
            </a:pPr>
            <a:r>
              <a:rPr lang="ar-EG" sz="2600" dirty="0"/>
              <a:t>ما هو أفضل شيء تعلمته بالامس؟ </a:t>
            </a:r>
            <a:endParaRPr lang="en-US" sz="2600" dirty="0"/>
          </a:p>
          <a:p>
            <a:pPr>
              <a:lnSpc>
                <a:spcPct val="114000"/>
              </a:lnSpc>
              <a:spcBef>
                <a:spcPts val="450"/>
              </a:spcBef>
              <a:spcAft>
                <a:spcPts val="450"/>
              </a:spcAft>
            </a:pPr>
            <a:endParaRPr lang="en-US" sz="2600" dirty="0"/>
          </a:p>
          <a:p>
            <a:pPr>
              <a:lnSpc>
                <a:spcPct val="114000"/>
              </a:lnSpc>
              <a:spcBef>
                <a:spcPts val="450"/>
              </a:spcBef>
              <a:spcAft>
                <a:spcPts val="450"/>
              </a:spcAft>
            </a:pPr>
            <a:endParaRPr lang="en-US" sz="2600" dirty="0"/>
          </a:p>
        </p:txBody>
      </p:sp>
    </p:spTree>
    <p:extLst>
      <p:ext uri="{BB962C8B-B14F-4D97-AF65-F5344CB8AC3E}">
        <p14:creationId xmlns:p14="http://schemas.microsoft.com/office/powerpoint/2010/main" val="4338668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6D683DD3-CBDF-8A43-BAC9-EDD6A041C79C}"/>
              </a:ext>
            </a:extLst>
          </p:cNvPr>
          <p:cNvSpPr txBox="1">
            <a:spLocks/>
          </p:cNvSpPr>
          <p:nvPr/>
        </p:nvSpPr>
        <p:spPr>
          <a:xfrm>
            <a:off x="-48126" y="1254760"/>
            <a:ext cx="8841384"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3600" kern="1200">
                <a:solidFill>
                  <a:schemeClr val="accent1"/>
                </a:solidFill>
                <a:latin typeface="+mj-lt"/>
                <a:ea typeface="+mj-ea"/>
                <a:cs typeface="+mj-cs"/>
              </a:defRPr>
            </a:lvl1pPr>
          </a:lstStyle>
          <a:p>
            <a:pPr algn="r" rtl="1"/>
            <a:endParaRPr lang="ar-EG" sz="3150" dirty="0"/>
          </a:p>
        </p:txBody>
      </p:sp>
      <p:sp>
        <p:nvSpPr>
          <p:cNvPr id="2" name="Title 1">
            <a:extLst>
              <a:ext uri="{FF2B5EF4-FFF2-40B4-BE49-F238E27FC236}">
                <a16:creationId xmlns:a16="http://schemas.microsoft.com/office/drawing/2014/main" id="{592218FF-FEE0-4D0D-822F-D37BD00A57B3}"/>
              </a:ext>
            </a:extLst>
          </p:cNvPr>
          <p:cNvSpPr>
            <a:spLocks noGrp="1"/>
          </p:cNvSpPr>
          <p:nvPr>
            <p:ph type="title"/>
          </p:nvPr>
        </p:nvSpPr>
        <p:spPr/>
        <p:txBody>
          <a:bodyPr>
            <a:normAutofit/>
          </a:bodyPr>
          <a:lstStyle/>
          <a:p>
            <a:pPr algn="r" rtl="1"/>
            <a:r>
              <a:rPr lang="ar-EG" dirty="0"/>
              <a:t>ملخص اليوم الأول</a:t>
            </a:r>
            <a:endParaRPr lang="en-US" dirty="0"/>
          </a:p>
        </p:txBody>
      </p:sp>
      <p:sp>
        <p:nvSpPr>
          <p:cNvPr id="9" name="Content Placeholder 1">
            <a:extLst>
              <a:ext uri="{FF2B5EF4-FFF2-40B4-BE49-F238E27FC236}">
                <a16:creationId xmlns:a16="http://schemas.microsoft.com/office/drawing/2014/main" id="{DB5E6899-C240-094C-A038-901F6F0DA576}"/>
              </a:ext>
            </a:extLst>
          </p:cNvPr>
          <p:cNvSpPr>
            <a:spLocks noGrp="1"/>
          </p:cNvSpPr>
          <p:nvPr>
            <p:ph type="body" idx="1"/>
          </p:nvPr>
        </p:nvSpPr>
        <p:spPr/>
        <p:txBody>
          <a:bodyPr>
            <a:normAutofit/>
          </a:bodyPr>
          <a:lstStyle/>
          <a:p>
            <a:pPr algn="r" rtl="1">
              <a:lnSpc>
                <a:spcPct val="114000"/>
              </a:lnSpc>
              <a:spcBef>
                <a:spcPts val="450"/>
              </a:spcBef>
              <a:spcAft>
                <a:spcPts val="450"/>
              </a:spcAft>
            </a:pPr>
            <a:r>
              <a:rPr lang="ar-EG" sz="2600" dirty="0"/>
              <a:t>ما هو أفضل شيء تعلمته بالامس؟ </a:t>
            </a:r>
            <a:endParaRPr lang="en-US" sz="2600" dirty="0"/>
          </a:p>
          <a:p>
            <a:pPr>
              <a:lnSpc>
                <a:spcPct val="114000"/>
              </a:lnSpc>
              <a:spcBef>
                <a:spcPts val="450"/>
              </a:spcBef>
              <a:spcAft>
                <a:spcPts val="450"/>
              </a:spcAft>
            </a:pPr>
            <a:endParaRPr lang="en-US" sz="2600" dirty="0"/>
          </a:p>
          <a:p>
            <a:pPr>
              <a:lnSpc>
                <a:spcPct val="114000"/>
              </a:lnSpc>
              <a:spcBef>
                <a:spcPts val="450"/>
              </a:spcBef>
              <a:spcAft>
                <a:spcPts val="450"/>
              </a:spcAft>
            </a:pPr>
            <a:endParaRPr lang="en-US" sz="2600" dirty="0"/>
          </a:p>
        </p:txBody>
      </p:sp>
      <p:sp>
        <p:nvSpPr>
          <p:cNvPr id="7" name="TextBox 6">
            <a:extLst>
              <a:ext uri="{FF2B5EF4-FFF2-40B4-BE49-F238E27FC236}">
                <a16:creationId xmlns:a16="http://schemas.microsoft.com/office/drawing/2014/main" id="{A43B451B-7C26-4D24-924E-966C4124C857}"/>
              </a:ext>
            </a:extLst>
          </p:cNvPr>
          <p:cNvSpPr txBox="1"/>
          <p:nvPr/>
        </p:nvSpPr>
        <p:spPr>
          <a:xfrm>
            <a:off x="306992" y="2186920"/>
            <a:ext cx="8530015" cy="3785652"/>
          </a:xfrm>
          <a:prstGeom prst="rect">
            <a:avLst/>
          </a:prstGeom>
          <a:solidFill>
            <a:schemeClr val="tx2">
              <a:lumMod val="20000"/>
              <a:lumOff val="80000"/>
            </a:schemeClr>
          </a:solidFill>
        </p:spPr>
        <p:txBody>
          <a:bodyPr wrap="square" rtlCol="0">
            <a:spAutoFit/>
          </a:bodyPr>
          <a:lstStyle/>
          <a:p>
            <a:pPr algn="r" rtl="1"/>
            <a:r>
              <a:rPr lang="ar-SA" sz="2400" dirty="0">
                <a:latin typeface="Sakkal Majalla" panose="02000000000000000000" pitchFamily="2" charset="-78"/>
                <a:ea typeface="Arial" charset="0"/>
                <a:cs typeface="Sakkal Majalla" panose="02000000000000000000" pitchFamily="2" charset="-78"/>
              </a:rPr>
              <a:t>دليل المدربين:</a:t>
            </a:r>
          </a:p>
          <a:p>
            <a:pPr marL="285750" indent="-285750" algn="r" rtl="1">
              <a:buFont typeface="Arial" charset="0"/>
              <a:buChar char="•"/>
            </a:pPr>
            <a:r>
              <a:rPr lang="ar-SA" sz="2400" u="sng" dirty="0">
                <a:latin typeface="Sakkal Majalla" panose="02000000000000000000" pitchFamily="2" charset="-78"/>
                <a:ea typeface="Arial" charset="0"/>
                <a:cs typeface="Sakkal Majalla" panose="02000000000000000000" pitchFamily="2" charset="-78"/>
              </a:rPr>
              <a:t>الهدف:</a:t>
            </a:r>
            <a:r>
              <a:rPr lang="ar-SA" sz="2400" dirty="0">
                <a:latin typeface="Sakkal Majalla" panose="02000000000000000000" pitchFamily="2" charset="-78"/>
                <a:ea typeface="Arial" charset="0"/>
                <a:cs typeface="Sakkal Majalla" panose="02000000000000000000" pitchFamily="2" charset="-78"/>
              </a:rPr>
              <a:t> تذكير المتدربين بأهم رسائل اليوم الأول</a:t>
            </a:r>
            <a:r>
              <a:rPr lang="ar-EG" sz="2400" dirty="0">
                <a:latin typeface="Sakkal Majalla" panose="02000000000000000000" pitchFamily="2" charset="-78"/>
                <a:ea typeface="Arial" charset="0"/>
                <a:cs typeface="Sakkal Majalla" panose="02000000000000000000" pitchFamily="2" charset="-78"/>
              </a:rPr>
              <a:t> – لعبة مرحة لتنشيط وتحفيز الحضور</a:t>
            </a:r>
            <a:endParaRPr lang="ar-SA" sz="2400" dirty="0">
              <a:latin typeface="Sakkal Majalla" panose="02000000000000000000" pitchFamily="2" charset="-78"/>
              <a:ea typeface="Arial" charset="0"/>
              <a:cs typeface="Sakkal Majalla" panose="02000000000000000000" pitchFamily="2" charset="-78"/>
            </a:endParaRPr>
          </a:p>
          <a:p>
            <a:pPr marL="285750" indent="-285750" algn="r" rtl="1">
              <a:buFont typeface="Arial" charset="0"/>
              <a:buChar char="•"/>
            </a:pPr>
            <a:r>
              <a:rPr lang="ar-SA" sz="2400" u="sng" dirty="0">
                <a:latin typeface="Sakkal Majalla" panose="02000000000000000000" pitchFamily="2" charset="-78"/>
                <a:ea typeface="Arial" charset="0"/>
                <a:cs typeface="Sakkal Majalla" panose="02000000000000000000" pitchFamily="2" charset="-78"/>
              </a:rPr>
              <a:t>الرسالة: </a:t>
            </a:r>
            <a:r>
              <a:rPr lang="ar-SA" sz="2400" dirty="0">
                <a:latin typeface="Sakkal Majalla" panose="02000000000000000000" pitchFamily="2" charset="-78"/>
                <a:ea typeface="Arial" charset="0"/>
                <a:cs typeface="Sakkal Majalla" panose="02000000000000000000" pitchFamily="2" charset="-78"/>
              </a:rPr>
              <a:t>اهم النقاط </a:t>
            </a:r>
            <a:r>
              <a:rPr lang="ar-EG" sz="2400" dirty="0">
                <a:latin typeface="Sakkal Majalla" panose="02000000000000000000" pitchFamily="2" charset="-78"/>
                <a:ea typeface="Arial" charset="0"/>
                <a:cs typeface="Sakkal Majalla" panose="02000000000000000000" pitchFamily="2" charset="-78"/>
              </a:rPr>
              <a:t>من اليوم الأول </a:t>
            </a:r>
            <a:r>
              <a:rPr lang="ar-SA" sz="2400" dirty="0">
                <a:latin typeface="Sakkal Majalla" panose="02000000000000000000" pitchFamily="2" charset="-78"/>
                <a:ea typeface="Arial" charset="0"/>
                <a:cs typeface="Sakkal Majalla" panose="02000000000000000000" pitchFamily="2" charset="-78"/>
              </a:rPr>
              <a:t>هي: </a:t>
            </a:r>
            <a:endParaRPr lang="ar-EG" sz="2400" dirty="0">
              <a:latin typeface="Sakkal Majalla" panose="02000000000000000000" pitchFamily="2" charset="-78"/>
              <a:ea typeface="Arial" charset="0"/>
              <a:cs typeface="Sakkal Majalla" panose="02000000000000000000" pitchFamily="2" charset="-78"/>
            </a:endParaRPr>
          </a:p>
          <a:p>
            <a:pPr marL="800100" lvl="1" indent="-342900" algn="r" rtl="1">
              <a:buFont typeface="Wingdings" panose="05000000000000000000" pitchFamily="2" charset="2"/>
              <a:buChar char="ü"/>
            </a:pPr>
            <a:r>
              <a:rPr lang="ar-SA" sz="2400" dirty="0">
                <a:latin typeface="Sakkal Majalla" panose="02000000000000000000" pitchFamily="2" charset="-78"/>
                <a:ea typeface="Arial" charset="0"/>
                <a:cs typeface="Sakkal Majalla" panose="02000000000000000000" pitchFamily="2" charset="-78"/>
              </a:rPr>
              <a:t>اكتساب الوعي والمهارات الخاصة بممارسات إدارة النفايات</a:t>
            </a:r>
          </a:p>
          <a:p>
            <a:pPr marL="800100" lvl="1" indent="-342900" algn="r" rtl="1">
              <a:buFont typeface="Wingdings" panose="05000000000000000000" pitchFamily="2" charset="2"/>
              <a:buChar char="ü"/>
            </a:pPr>
            <a:r>
              <a:rPr lang="ar-SA" sz="2400" dirty="0">
                <a:latin typeface="Sakkal Majalla" panose="02000000000000000000" pitchFamily="2" charset="-78"/>
                <a:ea typeface="Arial" charset="0"/>
                <a:cs typeface="Sakkal Majalla" panose="02000000000000000000" pitchFamily="2" charset="-78"/>
              </a:rPr>
              <a:t>التعرف على أمثلة شتى للاتجاه نحو اعادة التدوير</a:t>
            </a:r>
          </a:p>
          <a:p>
            <a:pPr marL="800100" lvl="1" indent="-342900" algn="r" rtl="1">
              <a:buFont typeface="Wingdings" panose="05000000000000000000" pitchFamily="2" charset="2"/>
              <a:buChar char="ü"/>
            </a:pPr>
            <a:r>
              <a:rPr lang="ar-SA" sz="2400" dirty="0">
                <a:latin typeface="Sakkal Majalla" panose="02000000000000000000" pitchFamily="2" charset="-78"/>
                <a:ea typeface="Arial" charset="0"/>
                <a:cs typeface="Sakkal Majalla" panose="02000000000000000000" pitchFamily="2" charset="-78"/>
              </a:rPr>
              <a:t>القدرة على اعداد</a:t>
            </a:r>
            <a:r>
              <a:rPr lang="en-US" sz="2400" dirty="0">
                <a:latin typeface="Sakkal Majalla" panose="02000000000000000000" pitchFamily="2" charset="-78"/>
                <a:ea typeface="Arial" charset="0"/>
                <a:cs typeface="Sakkal Majalla" panose="02000000000000000000" pitchFamily="2" charset="-78"/>
              </a:rPr>
              <a:t> </a:t>
            </a:r>
            <a:r>
              <a:rPr lang="ar-EG" sz="2400" dirty="0">
                <a:latin typeface="Sakkal Majalla" panose="02000000000000000000" pitchFamily="2" charset="-78"/>
                <a:ea typeface="Arial" charset="0"/>
                <a:cs typeface="Sakkal Majalla" panose="02000000000000000000" pitchFamily="2" charset="-78"/>
              </a:rPr>
              <a:t>وتقييم</a:t>
            </a:r>
            <a:r>
              <a:rPr lang="ar-SA" sz="2400" dirty="0">
                <a:latin typeface="Sakkal Majalla" panose="02000000000000000000" pitchFamily="2" charset="-78"/>
                <a:ea typeface="Arial" charset="0"/>
                <a:cs typeface="Sakkal Majalla" panose="02000000000000000000" pitchFamily="2" charset="-78"/>
              </a:rPr>
              <a:t> ممارسات الحد من تولد النفايات واعادة استخدامها واعادة تدويرها</a:t>
            </a:r>
          </a:p>
          <a:p>
            <a:pPr marL="285750" lvl="1" indent="-285750" algn="r" rtl="1">
              <a:buFont typeface="Arial" charset="0"/>
              <a:buChar char="•"/>
            </a:pPr>
            <a:r>
              <a:rPr lang="ar" sz="2400" u="sng" dirty="0">
                <a:latin typeface="Sakkal Majalla" panose="02000000000000000000" pitchFamily="2" charset="-78"/>
                <a:ea typeface="Arial" charset="0"/>
                <a:cs typeface="Sakkal Majalla" panose="02000000000000000000" pitchFamily="2" charset="-78"/>
              </a:rPr>
              <a:t>نصائح: </a:t>
            </a:r>
            <a:r>
              <a:rPr lang="ar" sz="2400" dirty="0">
                <a:latin typeface="Sakkal Majalla" panose="02000000000000000000" pitchFamily="2" charset="-78"/>
                <a:ea typeface="Arial" charset="0"/>
                <a:cs typeface="Sakkal Majalla" panose="02000000000000000000" pitchFamily="2" charset="-78"/>
              </a:rPr>
              <a:t>شجع</a:t>
            </a:r>
            <a:r>
              <a:rPr lang="ar-EG" sz="2400" dirty="0">
                <a:latin typeface="Sakkal Majalla" panose="02000000000000000000" pitchFamily="2" charset="-78"/>
                <a:ea typeface="Arial" charset="0"/>
                <a:cs typeface="Sakkal Majalla" panose="02000000000000000000" pitchFamily="2" charset="-78"/>
              </a:rPr>
              <a:t> الحضور علي التفكر فيما تعلموه بالأمس وشجعهم علي التعبير عنه</a:t>
            </a:r>
            <a:endParaRPr lang="ar-SA" sz="2400" dirty="0">
              <a:latin typeface="Sakkal Majalla" panose="02000000000000000000" pitchFamily="2" charset="-78"/>
              <a:ea typeface="Arial" charset="0"/>
              <a:cs typeface="Sakkal Majalla" panose="02000000000000000000" pitchFamily="2" charset="-78"/>
            </a:endParaRPr>
          </a:p>
          <a:p>
            <a:pPr marL="285750" indent="-285750" algn="r" rtl="1">
              <a:buFont typeface="Arial" charset="0"/>
              <a:buChar char="•"/>
            </a:pPr>
            <a:r>
              <a:rPr lang="ar-SA" sz="2400" u="sng" dirty="0">
                <a:latin typeface="Sakkal Majalla" panose="02000000000000000000" pitchFamily="2" charset="-78"/>
                <a:ea typeface="Arial" charset="0"/>
                <a:cs typeface="Sakkal Majalla" panose="02000000000000000000" pitchFamily="2" charset="-78"/>
              </a:rPr>
              <a:t>المواد الازمة</a:t>
            </a:r>
            <a:r>
              <a:rPr lang="ar-SA" sz="2400" dirty="0">
                <a:latin typeface="Sakkal Majalla" panose="02000000000000000000" pitchFamily="2" charset="-78"/>
                <a:ea typeface="Arial" charset="0"/>
                <a:cs typeface="Sakkal Majalla" panose="02000000000000000000" pitchFamily="2" charset="-78"/>
              </a:rPr>
              <a:t>:</a:t>
            </a:r>
            <a:r>
              <a:rPr lang="en-US" sz="2400" dirty="0">
                <a:latin typeface="Sakkal Majalla" panose="02000000000000000000" pitchFamily="2" charset="-78"/>
                <a:ea typeface="Arial" charset="0"/>
                <a:cs typeface="Sakkal Majalla" panose="02000000000000000000" pitchFamily="2" charset="-78"/>
              </a:rPr>
              <a:t> </a:t>
            </a:r>
            <a:r>
              <a:rPr lang="ar-SA" sz="2400" dirty="0">
                <a:latin typeface="Sakkal Majalla" panose="02000000000000000000" pitchFamily="2" charset="-78"/>
                <a:ea typeface="Arial" charset="0"/>
                <a:cs typeface="Sakkal Majalla" panose="02000000000000000000" pitchFamily="2" charset="-78"/>
              </a:rPr>
              <a:t>شرائح العرض</a:t>
            </a:r>
          </a:p>
          <a:p>
            <a:pPr marL="342900" indent="-342900" algn="r" rtl="1">
              <a:buFont typeface="Arial" panose="020B0604020202020204" pitchFamily="34" charset="0"/>
              <a:buChar char="•"/>
            </a:pPr>
            <a:r>
              <a:rPr lang="ar" sz="2400" u="sng" dirty="0">
                <a:latin typeface="Sakkal Majalla" panose="02000000000000000000" pitchFamily="2" charset="-78"/>
                <a:ea typeface="Arial" charset="0"/>
                <a:cs typeface="Sakkal Majalla" panose="02000000000000000000" pitchFamily="2" charset="-78"/>
              </a:rPr>
              <a:t>التقديم:</a:t>
            </a:r>
            <a:r>
              <a:rPr lang="ar" sz="2400" dirty="0">
                <a:latin typeface="Sakkal Majalla" panose="02000000000000000000" pitchFamily="2" charset="-78"/>
                <a:ea typeface="Arial" charset="0"/>
                <a:cs typeface="Sakkal Majalla" panose="02000000000000000000" pitchFamily="2" charset="-78"/>
              </a:rPr>
              <a:t> محاضرة</a:t>
            </a:r>
          </a:p>
        </p:txBody>
      </p:sp>
    </p:spTree>
    <p:extLst>
      <p:ext uri="{BB962C8B-B14F-4D97-AF65-F5344CB8AC3E}">
        <p14:creationId xmlns:p14="http://schemas.microsoft.com/office/powerpoint/2010/main" val="947450208"/>
      </p:ext>
    </p:extLst>
  </p:cSld>
  <p:clrMapOvr>
    <a:masterClrMapping/>
  </p:clrMapOvr>
</p:sld>
</file>

<file path=ppt/theme/theme1.xml><?xml version="1.0" encoding="utf-8"?>
<a:theme xmlns:a="http://schemas.openxmlformats.org/drawingml/2006/main" name="4.3-Template_12.7.2016">
  <a:themeElements>
    <a:clrScheme name="Custom 2">
      <a:dk1>
        <a:srgbClr val="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2">
    <a:dk1>
      <a:srgbClr val="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2">
    <a:dk1>
      <a:srgbClr val="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2">
    <a:dk1>
      <a:srgbClr val="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ustom 2">
    <a:dk1>
      <a:srgbClr val="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Custom 2">
    <a:dk1>
      <a:srgbClr val="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9930</TotalTime>
  <Words>10746</Words>
  <Application>Microsoft Office PowerPoint</Application>
  <PresentationFormat>On-screen Show (4:3)</PresentationFormat>
  <Paragraphs>1804</Paragraphs>
  <Slides>147</Slides>
  <Notes>131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147</vt:i4>
      </vt:variant>
    </vt:vector>
  </HeadingPairs>
  <TitlesOfParts>
    <vt:vector size="154" baseType="lpstr">
      <vt:lpstr>Wingdings</vt:lpstr>
      <vt:lpstr>Calibri</vt:lpstr>
      <vt:lpstr>Gill Sans</vt:lpstr>
      <vt:lpstr>Symbol</vt:lpstr>
      <vt:lpstr>Sakkal Majalla</vt:lpstr>
      <vt:lpstr>Arial</vt:lpstr>
      <vt:lpstr>4.3-Template_12.7.2016</vt:lpstr>
      <vt:lpstr>تطوير مهارات تطبيق إدارة النفايات وإعادة التدوير في المنشآت ورشة تدريب المدربين – اليوم الأول</vt:lpstr>
      <vt:lpstr>PowerPoint Presentation</vt:lpstr>
      <vt:lpstr>كلمات الترحاب </vt:lpstr>
      <vt:lpstr>أهداف مشروع اعادة التدوير في الأردن</vt:lpstr>
      <vt:lpstr>شريحة دليل المدربين</vt:lpstr>
      <vt:lpstr>لماذا نحن هنا؟</vt:lpstr>
      <vt:lpstr>لماذا نحن هنا؟</vt:lpstr>
      <vt:lpstr>الأهداف</vt:lpstr>
      <vt:lpstr>مقدمة وتعارف</vt:lpstr>
      <vt:lpstr>التزامات المشاركين في البرنامج التدريبي</vt:lpstr>
      <vt:lpstr>كيف تصبح مدرب جيد - بعض النقاط الهامة</vt:lpstr>
      <vt:lpstr>PowerPoint Presentation</vt:lpstr>
      <vt:lpstr>أمثلة على بعض المستهدفين للحصول على التدريب</vt:lpstr>
      <vt:lpstr>أفضل الطرق لبداية التدريب</vt:lpstr>
      <vt:lpstr>برنامج تدريب المدربين على مدار اليومين</vt:lpstr>
      <vt:lpstr>مقدمة وتعارف</vt:lpstr>
      <vt:lpstr>مقدمة وتعارف</vt:lpstr>
      <vt:lpstr>لماذا نحن هنا؟</vt:lpstr>
      <vt:lpstr>لماذا نحن هنا؟</vt:lpstr>
      <vt:lpstr> ماذا تحتاج لتحسين إدارة النفايات في منشأتك؟ </vt:lpstr>
      <vt:lpstr>الهدف: تحسين إدارة النفايات في المنشأة </vt:lpstr>
      <vt:lpstr>الهدف: تحسين إدارة النفايات في المنشأة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تطوير مهارات تطبيق إدارة النفايات وإعادة التدوير في المنشآت ورشة تدريب المدربين – اليوم الثاني</vt:lpstr>
      <vt:lpstr>ملخص اليوم الأول</vt:lpstr>
      <vt:lpstr>ملخص اليوم الأول</vt:lpstr>
      <vt:lpstr>برنامج تدريب المدربين على مدار اليومين</vt:lpstr>
      <vt:lpstr>تطوير الفرص بخطة شاملة لإدارة النفايات</vt:lpstr>
      <vt:lpstr>تطوير الفرص بخطة شاملة لإدارة النفايات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مشروع إعادة التدوير في الأردن  البرنامج التدريبي الخاص بتطوير أعمال الشركات في مجال إدارة النفايات الصلبة وخدمات إعادة التدوير</dc:title>
  <dc:creator>USAID</dc:creator>
  <cp:lastModifiedBy>Nehal Mohamed</cp:lastModifiedBy>
  <cp:revision>1070</cp:revision>
  <cp:lastPrinted>2022-03-03T11:38:12Z</cp:lastPrinted>
  <dcterms:created xsi:type="dcterms:W3CDTF">2017-03-16T17:46:58Z</dcterms:created>
  <dcterms:modified xsi:type="dcterms:W3CDTF">2024-01-21T18:34:48Z</dcterms:modified>
</cp:coreProperties>
</file>